
<file path=[Content_Types].xml><?xml version="1.0" encoding="utf-8"?>
<Types xmlns="http://schemas.openxmlformats.org/package/2006/content-types">
  <Default Extension="emf" ContentType="image/x-emf"/>
  <Default Extension="jfif" ContentType="image/jpeg"/>
  <Default Extension="jpeg" ContentType="image/jpeg"/>
  <Default Extension="m4a" ContentType="audio/mp4"/>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 id="2147483689" r:id="rId3"/>
    <p:sldMasterId id="2147483701" r:id="rId4"/>
  </p:sldMasterIdLst>
  <p:notesMasterIdLst>
    <p:notesMasterId r:id="rId49"/>
  </p:notesMasterIdLst>
  <p:sldIdLst>
    <p:sldId id="382" r:id="rId5"/>
    <p:sldId id="537" r:id="rId6"/>
    <p:sldId id="535" r:id="rId7"/>
    <p:sldId id="538" r:id="rId8"/>
    <p:sldId id="539" r:id="rId9"/>
    <p:sldId id="858" r:id="rId10"/>
    <p:sldId id="350" r:id="rId11"/>
    <p:sldId id="563" r:id="rId12"/>
    <p:sldId id="569" r:id="rId13"/>
    <p:sldId id="548" r:id="rId14"/>
    <p:sldId id="859" r:id="rId15"/>
    <p:sldId id="728" r:id="rId16"/>
    <p:sldId id="551" r:id="rId17"/>
    <p:sldId id="725" r:id="rId18"/>
    <p:sldId id="555" r:id="rId19"/>
    <p:sldId id="556" r:id="rId20"/>
    <p:sldId id="533" r:id="rId21"/>
    <p:sldId id="557" r:id="rId22"/>
    <p:sldId id="724" r:id="rId23"/>
    <p:sldId id="752" r:id="rId24"/>
    <p:sldId id="758" r:id="rId25"/>
    <p:sldId id="837" r:id="rId26"/>
    <p:sldId id="857" r:id="rId27"/>
    <p:sldId id="359" r:id="rId28"/>
    <p:sldId id="851" r:id="rId29"/>
    <p:sldId id="258" r:id="rId30"/>
    <p:sldId id="852" r:id="rId31"/>
    <p:sldId id="844" r:id="rId32"/>
    <p:sldId id="764" r:id="rId33"/>
    <p:sldId id="766" r:id="rId34"/>
    <p:sldId id="358" r:id="rId35"/>
    <p:sldId id="845" r:id="rId36"/>
    <p:sldId id="807" r:id="rId37"/>
    <p:sldId id="769" r:id="rId38"/>
    <p:sldId id="770" r:id="rId39"/>
    <p:sldId id="847" r:id="rId40"/>
    <p:sldId id="814" r:id="rId41"/>
    <p:sldId id="848" r:id="rId42"/>
    <p:sldId id="822" r:id="rId43"/>
    <p:sldId id="356" r:id="rId44"/>
    <p:sldId id="850" r:id="rId45"/>
    <p:sldId id="534" r:id="rId46"/>
    <p:sldId id="360" r:id="rId47"/>
    <p:sldId id="83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General Anatomy" id="{E4472842-B218-4E08-997A-6D333B27EBD1}">
          <p14:sldIdLst>
            <p14:sldId id="382"/>
            <p14:sldId id="537"/>
            <p14:sldId id="535"/>
            <p14:sldId id="538"/>
            <p14:sldId id="539"/>
            <p14:sldId id="858"/>
            <p14:sldId id="350"/>
            <p14:sldId id="563"/>
            <p14:sldId id="569"/>
            <p14:sldId id="548"/>
          </p14:sldIdLst>
        </p14:section>
        <p14:section name="Open AAA" id="{36A61C1A-3EF6-49B3-AA6C-D8000594F492}">
          <p14:sldIdLst>
            <p14:sldId id="859"/>
            <p14:sldId id="728"/>
            <p14:sldId id="551"/>
            <p14:sldId id="725"/>
            <p14:sldId id="555"/>
            <p14:sldId id="556"/>
            <p14:sldId id="533"/>
            <p14:sldId id="557"/>
            <p14:sldId id="724"/>
            <p14:sldId id="752"/>
            <p14:sldId id="758"/>
            <p14:sldId id="837"/>
            <p14:sldId id="857"/>
            <p14:sldId id="359"/>
            <p14:sldId id="851"/>
            <p14:sldId id="258"/>
            <p14:sldId id="852"/>
            <p14:sldId id="844"/>
            <p14:sldId id="764"/>
            <p14:sldId id="766"/>
            <p14:sldId id="358"/>
            <p14:sldId id="845"/>
            <p14:sldId id="807"/>
            <p14:sldId id="769"/>
            <p14:sldId id="770"/>
            <p14:sldId id="847"/>
            <p14:sldId id="814"/>
            <p14:sldId id="848"/>
            <p14:sldId id="822"/>
            <p14:sldId id="356"/>
            <p14:sldId id="850"/>
            <p14:sldId id="534"/>
            <p14:sldId id="360"/>
            <p14:sldId id="8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921" autoAdjust="0"/>
    <p:restoredTop sz="87662" autoAdjust="0"/>
  </p:normalViewPr>
  <p:slideViewPr>
    <p:cSldViewPr snapToGrid="0" snapToObjects="1">
      <p:cViewPr varScale="1">
        <p:scale>
          <a:sx n="94" d="100"/>
          <a:sy n="94" d="100"/>
        </p:scale>
        <p:origin x="732"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E7925-3BC7-4B4C-9B40-930B5663A843}" type="datetimeFigureOut">
              <a:rPr lang="en-US" smtClean="0"/>
              <a:t>9/15/2023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FD833-05CC-435C-9B5F-7266119212E6}" type="slidenum">
              <a:rPr lang="en-US" smtClean="0"/>
              <a:t>‹#›</a:t>
            </a:fld>
            <a:endParaRPr lang="en-US" dirty="0"/>
          </a:p>
        </p:txBody>
      </p:sp>
    </p:spTree>
    <p:extLst>
      <p:ext uri="{BB962C8B-B14F-4D97-AF65-F5344CB8AC3E}">
        <p14:creationId xmlns:p14="http://schemas.microsoft.com/office/powerpoint/2010/main" val="248211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One of Data Abstraction for Vascular Surgery Procedures training, covering </a:t>
            </a:r>
            <a:r>
              <a:rPr lang="en-US" sz="1200" dirty="0"/>
              <a:t>Abdominal Aortic Aneurysm Repair Procedures, Open AAA and EVAR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module is intended for new VS coordinators and data abstractors, or anyone </a:t>
            </a:r>
            <a:r>
              <a:rPr lang="en-US" sz="1200" dirty="0"/>
              <a:t>needs a refresher </a:t>
            </a:r>
            <a:r>
              <a:rPr lang="en-US" dirty="0"/>
              <a:t>on vascular surgery procedures and accurate data abstraction.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a:t>
            </a:fld>
            <a:endParaRPr lang="en-US" dirty="0"/>
          </a:p>
        </p:txBody>
      </p:sp>
    </p:spTree>
    <p:extLst>
      <p:ext uri="{BB962C8B-B14F-4D97-AF65-F5344CB8AC3E}">
        <p14:creationId xmlns:p14="http://schemas.microsoft.com/office/powerpoint/2010/main" val="361361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 the Open AAA procedure, please pause and watch the video above.</a:t>
            </a:r>
          </a:p>
        </p:txBody>
      </p:sp>
      <p:sp>
        <p:nvSpPr>
          <p:cNvPr id="4" name="Slide Number Placeholder 3"/>
          <p:cNvSpPr>
            <a:spLocks noGrp="1"/>
          </p:cNvSpPr>
          <p:nvPr>
            <p:ph type="sldNum" sz="quarter" idx="5"/>
          </p:nvPr>
        </p:nvSpPr>
        <p:spPr/>
        <p:txBody>
          <a:bodyPr/>
          <a:lstStyle/>
          <a:p>
            <a:fld id="{242FD833-05CC-435C-9B5F-7266119212E6}" type="slidenum">
              <a:rPr lang="en-US" smtClean="0"/>
              <a:t>12</a:t>
            </a:fld>
            <a:endParaRPr lang="en-US" dirty="0"/>
          </a:p>
        </p:txBody>
      </p:sp>
    </p:spTree>
    <p:extLst>
      <p:ext uri="{BB962C8B-B14F-4D97-AF65-F5344CB8AC3E}">
        <p14:creationId xmlns:p14="http://schemas.microsoft.com/office/powerpoint/2010/main" val="114200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learned earlier about the indications, which refer to the appropriateness of AAA repair procedures, however, Meeting the criteria for appropriateness doesn’t necessarily mean that procedure is to be included in the BMC2 VS data registry. Let’s look at the BMC2 Vascular Surgery Open AAA Qualifying Case Criteria document to get a better sense of the qualifying criteria.</a:t>
            </a:r>
          </a:p>
        </p:txBody>
      </p:sp>
      <p:sp>
        <p:nvSpPr>
          <p:cNvPr id="4" name="Slide Number Placeholder 3"/>
          <p:cNvSpPr>
            <a:spLocks noGrp="1"/>
          </p:cNvSpPr>
          <p:nvPr>
            <p:ph type="sldNum" sz="quarter" idx="5"/>
          </p:nvPr>
        </p:nvSpPr>
        <p:spPr/>
        <p:txBody>
          <a:bodyPr/>
          <a:lstStyle/>
          <a:p>
            <a:fld id="{242FD833-05CC-435C-9B5F-7266119212E6}" type="slidenum">
              <a:rPr lang="en-US" smtClean="0"/>
              <a:t>13</a:t>
            </a:fld>
            <a:endParaRPr lang="en-US" dirty="0"/>
          </a:p>
        </p:txBody>
      </p:sp>
    </p:spTree>
    <p:extLst>
      <p:ext uri="{BB962C8B-B14F-4D97-AF65-F5344CB8AC3E}">
        <p14:creationId xmlns:p14="http://schemas.microsoft.com/office/powerpoint/2010/main" val="329134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The first of the qualifying criteria is that the procedure is done for </a:t>
            </a:r>
            <a:r>
              <a:rPr lang="en-US" sz="2800" dirty="0">
                <a:solidFill>
                  <a:schemeClr val="tx2"/>
                </a:solidFill>
                <a:latin typeface="Arial Nova" panose="020B0504020202020204" pitchFamily="34" charset="0"/>
              </a:rPr>
              <a:t>Open Infrarenal, Juxtarenal, and Suprarenal AAA repair, meaning the aneurysms below the diaphragm and either below, at or slightly above the renal arteries.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FD833-05CC-435C-9B5F-726611921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55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qualifying criteria is </a:t>
            </a:r>
            <a:r>
              <a:rPr lang="en-US" dirty="0">
                <a:solidFill>
                  <a:schemeClr val="tx2"/>
                </a:solidFill>
              </a:rPr>
              <a:t>that the procedure was performed for the Indication of Penetrating Ulcer without the presence of an aneurysm</a:t>
            </a:r>
          </a:p>
          <a:p>
            <a:endParaRPr lang="en-US" dirty="0">
              <a:solidFill>
                <a:schemeClr val="tx2"/>
              </a:solidFill>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 penetrating ulcer is an irregularity of the aortic wall caused by the formation of plaque from atherosclerosis. The plaque wears down the inner lining of the aorta, which can lead to a rupture. Because of the risk of rupture, we treat a penetrating ulcer with OAAA repair. </a:t>
            </a:r>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15</a:t>
            </a:fld>
            <a:endParaRPr lang="en-US" dirty="0"/>
          </a:p>
        </p:txBody>
      </p:sp>
    </p:spTree>
    <p:extLst>
      <p:ext uri="{BB962C8B-B14F-4D97-AF65-F5344CB8AC3E}">
        <p14:creationId xmlns:p14="http://schemas.microsoft.com/office/powerpoint/2010/main" val="355460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third qualifying criteria is the qualifying repair is done on a</a:t>
            </a:r>
            <a:r>
              <a:rPr lang="en-US" dirty="0">
                <a:solidFill>
                  <a:schemeClr val="tx2"/>
                </a:solidFill>
                <a:latin typeface="Arial Nova" panose="020B0504020202020204" pitchFamily="34" charset="0"/>
              </a:rPr>
              <a:t> Ruptured AAA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ruptured AAA is an emergent situation and must be diagnosed and fixed as quickly as possible. A ruptured AAA will must have evidence of extravasation on pre-procedure imaging or a rupture upon arrival to the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16</a:t>
            </a:fld>
            <a:endParaRPr lang="en-US" dirty="0"/>
          </a:p>
        </p:txBody>
      </p:sp>
    </p:spTree>
    <p:extLst>
      <p:ext uri="{BB962C8B-B14F-4D97-AF65-F5344CB8AC3E}">
        <p14:creationId xmlns:p14="http://schemas.microsoft.com/office/powerpoint/2010/main" val="51736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ruptured AAA must not be confused with a contained rupture. </a:t>
            </a:r>
            <a:r>
              <a:rPr lang="en-US" b="0" i="0" dirty="0">
                <a:solidFill>
                  <a:srgbClr val="374151"/>
                </a:solidFill>
                <a:effectLst/>
                <a:latin typeface="Söhne"/>
              </a:rPr>
              <a:t>In a contained rupture of an aneurysm, the extravasation of blood is limited or restricted by surrounding tissues, forming a contained hematoma. This means that the weakened wall of the aneurysm has ruptured showing an outpouching of the aorta, but the bleeding is confined within a space created by adjacent structures, such as the surrounding tissues or organs in the </a:t>
            </a:r>
            <a:r>
              <a:rPr lang="en-US" b="0" i="0" dirty="0">
                <a:solidFill>
                  <a:srgbClr val="202124"/>
                </a:solidFill>
                <a:effectLst/>
                <a:latin typeface="Google Sans"/>
              </a:rPr>
              <a:t>retroperitoneum.</a:t>
            </a: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Contained ruptures can wait a longer period</a:t>
            </a:r>
            <a:r>
              <a:rPr lang="en-US" b="0" baseline="0" dirty="0"/>
              <a:t> for repair while they are monitored for an increase in its size. </a:t>
            </a:r>
            <a:endParaRPr lang="en-US" baseline="0" dirty="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17</a:t>
            </a:fld>
            <a:endParaRPr lang="en-US" dirty="0"/>
          </a:p>
        </p:txBody>
      </p:sp>
    </p:spTree>
    <p:extLst>
      <p:ext uri="{BB962C8B-B14F-4D97-AF65-F5344CB8AC3E}">
        <p14:creationId xmlns:p14="http://schemas.microsoft.com/office/powerpoint/2010/main" val="309260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qualifying criteria is </a:t>
            </a:r>
            <a:r>
              <a:rPr lang="en-US" dirty="0">
                <a:solidFill>
                  <a:schemeClr val="tx2"/>
                </a:solidFill>
                <a:latin typeface="Arial Nova" panose="020B0504020202020204" pitchFamily="34" charset="0"/>
              </a:rPr>
              <a:t>An EVAR converted to an OAAA during the same OR time</a:t>
            </a:r>
            <a:endParaRPr lang="en-US" dirty="0"/>
          </a:p>
          <a:p>
            <a:endParaRPr lang="en-US" dirty="0"/>
          </a:p>
          <a:p>
            <a:r>
              <a:rPr lang="en-US" dirty="0"/>
              <a:t>You may find cases that were started as an EVAR but for certain reasons were converted to an Open AAA during the same OR time. In terms of data abstraction, both cases could be entered as individual procedures – as an EVAR as well as an Open AAA.  </a:t>
            </a:r>
          </a:p>
        </p:txBody>
      </p:sp>
      <p:sp>
        <p:nvSpPr>
          <p:cNvPr id="4" name="Slide Number Placeholder 3"/>
          <p:cNvSpPr>
            <a:spLocks noGrp="1"/>
          </p:cNvSpPr>
          <p:nvPr>
            <p:ph type="sldNum" sz="quarter" idx="5"/>
          </p:nvPr>
        </p:nvSpPr>
        <p:spPr/>
        <p:txBody>
          <a:bodyPr/>
          <a:lstStyle/>
          <a:p>
            <a:fld id="{242FD833-05CC-435C-9B5F-7266119212E6}" type="slidenum">
              <a:rPr lang="en-US" smtClean="0"/>
              <a:t>18</a:t>
            </a:fld>
            <a:endParaRPr lang="en-US" dirty="0"/>
          </a:p>
        </p:txBody>
      </p:sp>
    </p:spTree>
    <p:extLst>
      <p:ext uri="{BB962C8B-B14F-4D97-AF65-F5344CB8AC3E}">
        <p14:creationId xmlns:p14="http://schemas.microsoft.com/office/powerpoint/2010/main" val="82619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quick look at the criteria for procedures that do not qualify.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disqualifying criteria is if the repair procedure was done in a section of the aorta above the diaphragm. The second disqualifying criteria is referring to procedures that do not match the indication specified in this training: aortic stenosis is a narrowing of the aorta and a pseudoaneurysm is not a true aneurysm, so they are disqualified. The third disqualifying criteria is an Open AAA to patch anastomosis, which is an important surgical procedure, but not one we collect in the vascular surgery database. Finally, the fourth disqualifying criteria when a procedure was aborted before the primary incision was made.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FD833-05CC-435C-9B5F-726611921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34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reminder, you can download the VS Abstraction Spreadsheet template from the BMC2 website, which will help you keep track of the qualifying procedures at your site. For a refresher on using this template, you may revisit Part 1 of the Coordinator responsibilities and expectations module.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8F70-B6AF-40D9-AD7F-AFA8B58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566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of the training, we are going to cover important clinical details for the following data variables:</a:t>
            </a:r>
          </a:p>
          <a:p>
            <a:pPr marL="171450" indent="-171450">
              <a:buFont typeface="Arial" panose="020B0604020202020204" pitchFamily="34" charset="0"/>
              <a:buChar char="•"/>
            </a:pPr>
            <a:r>
              <a:rPr lang="en-US" dirty="0"/>
              <a:t>Contained Rupture</a:t>
            </a:r>
          </a:p>
          <a:p>
            <a:pPr marL="171450" indent="-171450">
              <a:buFont typeface="Arial" panose="020B0604020202020204" pitchFamily="34" charset="0"/>
              <a:buChar char="•"/>
            </a:pPr>
            <a:r>
              <a:rPr lang="en-US" dirty="0"/>
              <a:t>Ruptured AAA</a:t>
            </a:r>
          </a:p>
          <a:p>
            <a:pPr marL="171450" indent="-171450">
              <a:buFont typeface="Arial" panose="020B0604020202020204" pitchFamily="34" charset="0"/>
              <a:buChar char="•"/>
            </a:pPr>
            <a:r>
              <a:rPr lang="en-US" dirty="0"/>
              <a:t>Exposure</a:t>
            </a:r>
          </a:p>
          <a:p>
            <a:pPr marL="171450" indent="-171450">
              <a:buFont typeface="Arial" panose="020B0604020202020204" pitchFamily="34" charset="0"/>
              <a:buChar char="•"/>
            </a:pPr>
            <a:r>
              <a:rPr lang="en-US" dirty="0"/>
              <a:t>Distal anastomosis</a:t>
            </a:r>
          </a:p>
          <a:p>
            <a:pPr marL="171450" indent="-171450">
              <a:buFont typeface="Arial" panose="020B0604020202020204" pitchFamily="34" charset="0"/>
              <a:buChar char="•"/>
            </a:pPr>
            <a:r>
              <a:rPr lang="en-US" dirty="0"/>
              <a:t>Renal status</a:t>
            </a:r>
          </a:p>
          <a:p>
            <a:pPr marL="171450" indent="-171450">
              <a:buFont typeface="Arial" panose="020B0604020202020204" pitchFamily="34" charset="0"/>
              <a:buChar char="•"/>
            </a:pPr>
            <a:r>
              <a:rPr lang="en-US" dirty="0"/>
              <a:t>Proximal clamp position</a:t>
            </a:r>
          </a:p>
          <a:p>
            <a:pPr marL="171450" indent="-171450">
              <a:buFont typeface="Arial" panose="020B0604020202020204" pitchFamily="34" charset="0"/>
              <a:buChar char="•"/>
            </a:pPr>
            <a:r>
              <a:rPr lang="en-US" dirty="0"/>
              <a:t>Renal visceral ischemic time</a:t>
            </a:r>
          </a:p>
          <a:p>
            <a:pPr marL="171450" indent="-171450">
              <a:buFont typeface="Arial" panose="020B0604020202020204" pitchFamily="34" charset="0"/>
              <a:buChar char="•"/>
            </a:pPr>
            <a:r>
              <a:rPr lang="en-US" dirty="0"/>
              <a:t>Cold renal perfusion</a:t>
            </a:r>
          </a:p>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22</a:t>
            </a:fld>
            <a:endParaRPr lang="en-US" dirty="0"/>
          </a:p>
        </p:txBody>
      </p:sp>
    </p:spTree>
    <p:extLst>
      <p:ext uri="{BB962C8B-B14F-4D97-AF65-F5344CB8AC3E}">
        <p14:creationId xmlns:p14="http://schemas.microsoft.com/office/powerpoint/2010/main" val="90783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000000"/>
                </a:solidFill>
                <a:effectLst/>
                <a:latin typeface="aktiv-grotesk"/>
                <a:ea typeface="Calibri" panose="020F0502020204030204" pitchFamily="34" charset="0"/>
                <a:cs typeface="Times New Roman" panose="02020603050405020304" pitchFamily="18" charset="0"/>
              </a:rPr>
              <a:t>We learned in an earlier module that BMC2 collects patient data on these six surgical procedures.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000000"/>
              </a:solidFill>
              <a:effectLst/>
              <a:latin typeface="aktiv-grotesk"/>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Part One of this module will cover the </a:t>
            </a:r>
            <a:r>
              <a:rPr lang="en-US" sz="1000" dirty="0"/>
              <a:t>two</a:t>
            </a:r>
            <a:r>
              <a:rPr lang="en-US" sz="1000" baseline="0" dirty="0"/>
              <a:t> procedures for abdominal aortic aneurysm repair : Open AAA repair and EVAR.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A8945-E1C7-4171-AC25-E9FC72E440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09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contained rupture and ruptured AAA</a:t>
            </a:r>
          </a:p>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23</a:t>
            </a:fld>
            <a:endParaRPr lang="en-US" dirty="0"/>
          </a:p>
        </p:txBody>
      </p:sp>
    </p:spTree>
    <p:extLst>
      <p:ext uri="{BB962C8B-B14F-4D97-AF65-F5344CB8AC3E}">
        <p14:creationId xmlns:p14="http://schemas.microsoft.com/office/powerpoint/2010/main" val="2710007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recall, a contained rupture and a ruptured AAA are different, and must be entered into the database accurately.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contained rupture’s bleeding is contained by </a:t>
            </a:r>
            <a:r>
              <a:rPr lang="en-US" b="0" i="0" dirty="0">
                <a:solidFill>
                  <a:srgbClr val="374151"/>
                </a:solidFill>
                <a:effectLst/>
                <a:latin typeface="Söhne"/>
              </a:rPr>
              <a:t>surrounding tissues and does not require immediate surgical repair. So, for contained ruptures, you would select Yes.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However, if there is evidence of a rupture in pre-operative imaging or a rupture upon arrival to OR, you would select No to Contained Rupture and Yes to Ruptured AAA.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Rupture and contained rupture can be found in the pre-procedure imaging (CTA, MRA, or US) report or the op note. If the imaging report is not definitive, the abstractor may need to compare the surgeon's op note to the imaging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24</a:t>
            </a:fld>
            <a:endParaRPr lang="en-US" dirty="0"/>
          </a:p>
        </p:txBody>
      </p:sp>
    </p:spTree>
    <p:extLst>
      <p:ext uri="{BB962C8B-B14F-4D97-AF65-F5344CB8AC3E}">
        <p14:creationId xmlns:p14="http://schemas.microsoft.com/office/powerpoint/2010/main" val="1647704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had a Ruptured AAA, there are several data fields that appear when you click Yes. Let’s quickly cover what those additional data fields mean and how you answer them. </a:t>
            </a:r>
          </a:p>
        </p:txBody>
      </p:sp>
      <p:sp>
        <p:nvSpPr>
          <p:cNvPr id="4" name="Slide Number Placeholder 3"/>
          <p:cNvSpPr>
            <a:spLocks noGrp="1"/>
          </p:cNvSpPr>
          <p:nvPr>
            <p:ph type="sldNum" sz="quarter" idx="5"/>
          </p:nvPr>
        </p:nvSpPr>
        <p:spPr/>
        <p:txBody>
          <a:bodyPr/>
          <a:lstStyle/>
          <a:p>
            <a:fld id="{242FD833-05CC-435C-9B5F-7266119212E6}" type="slidenum">
              <a:rPr lang="en-US" smtClean="0"/>
              <a:t>25</a:t>
            </a:fld>
            <a:endParaRPr lang="en-US" dirty="0"/>
          </a:p>
        </p:txBody>
      </p:sp>
    </p:spTree>
    <p:extLst>
      <p:ext uri="{BB962C8B-B14F-4D97-AF65-F5344CB8AC3E}">
        <p14:creationId xmlns:p14="http://schemas.microsoft.com/office/powerpoint/2010/main" val="3772444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1" dirty="0"/>
              <a:t>Lowest Pre-Intubation Blood Pressure, </a:t>
            </a:r>
            <a:r>
              <a:rPr lang="en-US" dirty="0"/>
              <a:t>Enter the lowest systolic blood pressure taken after arrival to the hospital. If the patient was intubated before arriving to the hospital – enter Not documented.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Mental Status</a:t>
            </a:r>
            <a:r>
              <a:rPr lang="en-US" dirty="0"/>
              <a:t>,  Enter the patient’s mental status upon arrival to the OR. If the patient is intubated when they get to the OR, enter Unconscious.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Cardiac Arrest</a:t>
            </a:r>
            <a:r>
              <a:rPr lang="en-US" dirty="0"/>
              <a:t>, Indicate if the patient was in cardiac arrest when they arrived to the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7F698E0-34BB-4401-9204-F2FFEE34E4E1}" type="slidenum">
              <a:rPr lang="en-US" smtClean="0"/>
              <a:t>26</a:t>
            </a:fld>
            <a:endParaRPr lang="en-US" dirty="0"/>
          </a:p>
        </p:txBody>
      </p:sp>
    </p:spTree>
    <p:extLst>
      <p:ext uri="{BB962C8B-B14F-4D97-AF65-F5344CB8AC3E}">
        <p14:creationId xmlns:p14="http://schemas.microsoft.com/office/powerpoint/2010/main" val="341803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Timeframe: Symptoms to Incision, </a:t>
            </a:r>
            <a:r>
              <a:rPr lang="en-US" dirty="0"/>
              <a:t>Record the time from the patients first symptoms until the surgical incision in hours. The time of symptom onset may be documented in the EMS records, ED records or operative notes. If the time of symptoms onset is not exact, calculate the time as best you can. For example, if the symptom onset is documented as “two days ago” enter 48 hours. If the patient arrived to the hospital via EMS and time of symptom onset is not documented in the hospital documents, calculate the time of symptom onset from the time EMS made contact with the patient. You can find this information on the run 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6"/>
                </a:solidFill>
              </a:rPr>
              <a:t>For</a:t>
            </a:r>
            <a:r>
              <a:rPr lang="en-US" sz="1200" b="1" dirty="0">
                <a:solidFill>
                  <a:schemeClr val="accent6"/>
                </a:solidFill>
              </a:rPr>
              <a:t> Timeframe: Admission to Incision, </a:t>
            </a:r>
            <a:r>
              <a:rPr lang="en-US" dirty="0"/>
              <a:t>Record the time from when the patient was admitted to the surgical incision in hours. If the patient was admitted through the ED, use the date and time the patient arrived to the ED. The date and time the patient arrived to the ED may be found in the nurse triage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7F698E0-34BB-4401-9204-F2FFEE34E4E1}" type="slidenum">
              <a:rPr lang="en-US" smtClean="0"/>
              <a:t>27</a:t>
            </a:fld>
            <a:endParaRPr lang="en-US" dirty="0"/>
          </a:p>
        </p:txBody>
      </p:sp>
    </p:spTree>
    <p:extLst>
      <p:ext uri="{BB962C8B-B14F-4D97-AF65-F5344CB8AC3E}">
        <p14:creationId xmlns:p14="http://schemas.microsoft.com/office/powerpoint/2010/main" val="2155711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28</a:t>
            </a:fld>
            <a:endParaRPr lang="en-US" dirty="0"/>
          </a:p>
        </p:txBody>
      </p:sp>
    </p:spTree>
    <p:extLst>
      <p:ext uri="{BB962C8B-B14F-4D97-AF65-F5344CB8AC3E}">
        <p14:creationId xmlns:p14="http://schemas.microsoft.com/office/powerpoint/2010/main" val="2745108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options for the </a:t>
            </a:r>
            <a:r>
              <a:rPr lang="en-US" b="1" dirty="0"/>
              <a:t>Exposure</a:t>
            </a:r>
            <a:r>
              <a:rPr lang="en-US" baseline="0" dirty="0"/>
              <a:t> data field for an open AAA repair, </a:t>
            </a:r>
            <a:r>
              <a:rPr lang="en-US" b="1" baseline="0" dirty="0"/>
              <a:t>Transperitoneal</a:t>
            </a:r>
            <a:r>
              <a:rPr lang="en-US" baseline="0" dirty="0"/>
              <a:t> and </a:t>
            </a:r>
            <a:r>
              <a:rPr lang="en-US" b="1" baseline="0" dirty="0"/>
              <a:t>Retroperitoneal</a:t>
            </a:r>
            <a:r>
              <a:rPr lang="en-US" baseline="0" dirty="0"/>
              <a:t>. Let’s learn what they mean.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Transperitoneal</a:t>
            </a:r>
            <a:r>
              <a:rPr lang="en-US" baseline="0" dirty="0"/>
              <a:t>, or transabdominal, </a:t>
            </a:r>
            <a:r>
              <a:rPr lang="en-US" dirty="0"/>
              <a:t>is an incision through the peritoneum </a:t>
            </a:r>
            <a:r>
              <a:rPr lang="en-US" cap="none" dirty="0">
                <a:solidFill>
                  <a:schemeClr val="tx1"/>
                </a:solidFill>
              </a:rPr>
              <a:t>with the </a:t>
            </a:r>
            <a:r>
              <a:rPr lang="en-US" dirty="0">
                <a:solidFill>
                  <a:schemeClr val="tx1"/>
                </a:solidFill>
              </a:rPr>
              <a:t>P</a:t>
            </a:r>
            <a:r>
              <a:rPr lang="en-US" cap="none" dirty="0">
                <a:solidFill>
                  <a:schemeClr val="tx1"/>
                </a:solidFill>
              </a:rPr>
              <a:t>atient</a:t>
            </a:r>
            <a:r>
              <a:rPr lang="en-US" dirty="0">
                <a:solidFill>
                  <a:schemeClr val="tx1"/>
                </a:solidFill>
              </a:rPr>
              <a:t> </a:t>
            </a:r>
            <a:r>
              <a:rPr lang="en-US" cap="none" dirty="0">
                <a:solidFill>
                  <a:schemeClr val="tx1"/>
                </a:solidFill>
              </a:rPr>
              <a:t>positioned supine, or on their back facing upward.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cap="none"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will be a midline incision that goes through the abdomen to the retroperitoneal space, moving bowel aside which can lead to an ileus post-procedure.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29</a:t>
            </a:fld>
            <a:endParaRPr lang="en-US" dirty="0"/>
          </a:p>
        </p:txBody>
      </p:sp>
    </p:spTree>
    <p:extLst>
      <p:ext uri="{BB962C8B-B14F-4D97-AF65-F5344CB8AC3E}">
        <p14:creationId xmlns:p14="http://schemas.microsoft.com/office/powerpoint/2010/main" val="114640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option for exposure data field is retro peri </a:t>
            </a:r>
            <a:r>
              <a:rPr lang="en-US" b="1" dirty="0"/>
              <a:t>Retroperitoneal.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Retroperitoneal</a:t>
            </a:r>
            <a:r>
              <a:rPr lang="en-US" baseline="0" dirty="0"/>
              <a:t> exposure </a:t>
            </a:r>
            <a:r>
              <a:rPr lang="en-US" cap="none" dirty="0"/>
              <a:t>enters the abdomen from behind the peritoneum </a:t>
            </a:r>
            <a:r>
              <a:rPr lang="en-US" cap="none" dirty="0">
                <a:solidFill>
                  <a:schemeClr val="tx1"/>
                </a:solidFill>
              </a:rPr>
              <a:t>with the </a:t>
            </a:r>
            <a:r>
              <a:rPr lang="en-US" dirty="0">
                <a:solidFill>
                  <a:schemeClr val="tx1"/>
                </a:solidFill>
              </a:rPr>
              <a:t>P</a:t>
            </a:r>
            <a:r>
              <a:rPr lang="en-US" cap="none" dirty="0">
                <a:solidFill>
                  <a:schemeClr val="tx1"/>
                </a:solidFill>
              </a:rPr>
              <a:t>atient</a:t>
            </a:r>
            <a:r>
              <a:rPr lang="en-US" dirty="0">
                <a:solidFill>
                  <a:schemeClr val="tx1"/>
                </a:solidFill>
              </a:rPr>
              <a:t> </a:t>
            </a:r>
            <a:r>
              <a:rPr lang="en-US" cap="none" dirty="0">
                <a:solidFill>
                  <a:schemeClr val="tx1"/>
                </a:solidFill>
              </a:rPr>
              <a:t>positioned laterally, or on their side, sometimes referred to as “sloppy lateral”</a:t>
            </a:r>
            <a:endParaRPr lang="en-US"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36576" indent="0">
              <a:lnSpc>
                <a:spcPct val="50000"/>
              </a:lnSpc>
              <a:buNone/>
            </a:pPr>
            <a:r>
              <a:rPr lang="en-US" dirty="0"/>
              <a:t>This position a</a:t>
            </a:r>
            <a:r>
              <a:rPr lang="en-US" cap="none" dirty="0"/>
              <a:t>voids</a:t>
            </a:r>
            <a:r>
              <a:rPr lang="en-US" dirty="0"/>
              <a:t> </a:t>
            </a:r>
            <a:r>
              <a:rPr lang="en-US" cap="none" dirty="0"/>
              <a:t>manipulation of abdominal contents and relieves</a:t>
            </a:r>
            <a:r>
              <a:rPr lang="en-US" dirty="0"/>
              <a:t> </a:t>
            </a:r>
            <a:r>
              <a:rPr lang="en-US" cap="none" dirty="0"/>
              <a:t>pressure for patients with severe lung issues, and </a:t>
            </a:r>
            <a:r>
              <a:rPr lang="en-US" baseline="0" dirty="0"/>
              <a:t>may be used for patients who have had abdominal surgeries in the past, to avoid having to deal with adhesions. </a:t>
            </a:r>
            <a:endParaRPr lang="en-US" cap="none" dirty="0">
              <a:solidFill>
                <a:schemeClr val="tx1"/>
              </a:solidFill>
            </a:endParaRPr>
          </a:p>
        </p:txBody>
      </p:sp>
      <p:sp>
        <p:nvSpPr>
          <p:cNvPr id="4" name="Slide Number Placeholder 3"/>
          <p:cNvSpPr>
            <a:spLocks noGrp="1"/>
          </p:cNvSpPr>
          <p:nvPr>
            <p:ph type="sldNum" sz="quarter" idx="10"/>
          </p:nvPr>
        </p:nvSpPr>
        <p:spPr/>
        <p:txBody>
          <a:bodyPr/>
          <a:lstStyle/>
          <a:p>
            <a:fld id="{242FD833-05CC-435C-9B5F-7266119212E6}" type="slidenum">
              <a:rPr lang="en-US" smtClean="0"/>
              <a:t>30</a:t>
            </a:fld>
            <a:endParaRPr lang="en-US" dirty="0"/>
          </a:p>
        </p:txBody>
      </p:sp>
    </p:spTree>
    <p:extLst>
      <p:ext uri="{BB962C8B-B14F-4D97-AF65-F5344CB8AC3E}">
        <p14:creationId xmlns:p14="http://schemas.microsoft.com/office/powerpoint/2010/main" val="1058932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exposure should be evident in the procedure note, but it will also be documented in the intra-procedure nursing notes.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31</a:t>
            </a:fld>
            <a:endParaRPr lang="en-US" dirty="0"/>
          </a:p>
        </p:txBody>
      </p:sp>
    </p:spTree>
    <p:extLst>
      <p:ext uri="{BB962C8B-B14F-4D97-AF65-F5344CB8AC3E}">
        <p14:creationId xmlns:p14="http://schemas.microsoft.com/office/powerpoint/2010/main" val="3522508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Next, we’re going to cover </a:t>
            </a:r>
            <a:r>
              <a:rPr lang="en-US" sz="1200" b="1" dirty="0">
                <a:solidFill>
                  <a:prstClr val="black"/>
                </a:solidFill>
                <a:latin typeface="Calibri" panose="020F0502020204030204" pitchFamily="34" charset="0"/>
              </a:rPr>
              <a:t>Distal Anastomosis</a:t>
            </a:r>
            <a:r>
              <a:rPr lang="en-US" sz="1200" b="0" dirty="0">
                <a:solidFill>
                  <a:prstClr val="black"/>
                </a:solidFill>
                <a:latin typeface="Calibri" panose="020F0502020204030204" pitchFamily="34" charset="0"/>
              </a:rPr>
              <a:t>, a data field pertaining to the location of the graft’s surgical connection</a:t>
            </a:r>
            <a:r>
              <a:rPr lang="en-US" sz="1200" b="1" dirty="0">
                <a:solidFill>
                  <a:prstClr val="black"/>
                </a:solidFill>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242FD833-05CC-435C-9B5F-7266119212E6}" type="slidenum">
              <a:rPr lang="en-US" smtClean="0"/>
              <a:t>32</a:t>
            </a:fld>
            <a:endParaRPr lang="en-US" dirty="0"/>
          </a:p>
        </p:txBody>
      </p:sp>
    </p:spTree>
    <p:extLst>
      <p:ext uri="{BB962C8B-B14F-4D97-AF65-F5344CB8AC3E}">
        <p14:creationId xmlns:p14="http://schemas.microsoft.com/office/powerpoint/2010/main" val="187419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Before we start, please pause this video and navigate to the data abstraction resources on the BMC2 website that were introduced in the Coordinator Responsibilities module, and follow along using the VS Qualifying Case Criteria document, the EVAR and Open AAA worksheets, and the VS data dictionary. </a:t>
            </a:r>
            <a:endParaRPr lang="en-US" sz="1200" dirty="0"/>
          </a:p>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3</a:t>
            </a:fld>
            <a:endParaRPr lang="en-US" dirty="0"/>
          </a:p>
        </p:txBody>
      </p:sp>
    </p:spTree>
    <p:extLst>
      <p:ext uri="{BB962C8B-B14F-4D97-AF65-F5344CB8AC3E}">
        <p14:creationId xmlns:p14="http://schemas.microsoft.com/office/powerpoint/2010/main" val="3446157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learned, an open AAA repair, an incision is made into the aneurysm, the debris removed, clot and plaque, and a graft is sewn proximally and distally. The aneurysm sac is folded over the graft and left in place. The aneurysm sac is left in place because it will help to protect the graft and prevent adhesions. </a:t>
            </a:r>
          </a:p>
          <a:p>
            <a:pPr marL="0" marR="0">
              <a:spcBef>
                <a:spcPts val="0"/>
              </a:spcBef>
              <a:spcAft>
                <a:spcPts val="0"/>
              </a:spcAft>
            </a:pPr>
            <a:endParaRPr lang="en-US" sz="18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cs typeface="Times New Roman" panose="02020603050405020304" pitchFamily="18" charset="0"/>
              </a:rPr>
              <a:t>Information on distal anastomosis can be found in the op note. </a:t>
            </a: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33</a:t>
            </a:fld>
            <a:endParaRPr lang="en-US" dirty="0"/>
          </a:p>
        </p:txBody>
      </p:sp>
    </p:spTree>
    <p:extLst>
      <p:ext uri="{BB962C8B-B14F-4D97-AF65-F5344CB8AC3E}">
        <p14:creationId xmlns:p14="http://schemas.microsoft.com/office/powerpoint/2010/main" val="1438829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Distal Anastomosis is Aorta, that means the graft is placed within the aorta, like a tube.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a:spcBef>
                <a:spcPts val="0"/>
              </a:spcBef>
              <a:spcAft>
                <a:spcPts val="0"/>
              </a:spcAft>
            </a:pPr>
            <a:r>
              <a:rPr lang="en-US" sz="1800" b="0" dirty="0">
                <a:solidFill>
                  <a:prstClr val="black"/>
                </a:solidFill>
                <a:latin typeface="Calibri" panose="020F0502020204030204" pitchFamily="34" charset="0"/>
              </a:rPr>
              <a:t>As you can see in this image, surgical connection of the graft is below the renal arteries and above the iliac arteries, called an </a:t>
            </a:r>
            <a:r>
              <a:rPr lang="en-US" sz="1800" dirty="0">
                <a:effectLst/>
                <a:latin typeface="Calibri" panose="020F0502020204030204" pitchFamily="34" charset="0"/>
                <a:ea typeface="Calibri" panose="020F0502020204030204" pitchFamily="34" charset="0"/>
                <a:cs typeface="Times New Roman" panose="02020603050405020304" pitchFamily="18" charset="0"/>
              </a:rPr>
              <a:t>aorta-to-aorta graft or a tube graft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34</a:t>
            </a:fld>
            <a:endParaRPr lang="en-US" dirty="0"/>
          </a:p>
        </p:txBody>
      </p:sp>
    </p:spTree>
    <p:extLst>
      <p:ext uri="{BB962C8B-B14F-4D97-AF65-F5344CB8AC3E}">
        <p14:creationId xmlns:p14="http://schemas.microsoft.com/office/powerpoint/2010/main" val="3880436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selection for Distal Anastomosis is Common Iliac Artery.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picture shows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Distal Anastomosis</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the common iliac utilizing a bifurcated graft for aneurysms that have disease going into the iliac arteries.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35</a:t>
            </a:fld>
            <a:endParaRPr lang="en-US" dirty="0"/>
          </a:p>
        </p:txBody>
      </p:sp>
    </p:spTree>
    <p:extLst>
      <p:ext uri="{BB962C8B-B14F-4D97-AF65-F5344CB8AC3E}">
        <p14:creationId xmlns:p14="http://schemas.microsoft.com/office/powerpoint/2010/main" val="1258699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move on from Distal Anastomosis to renal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36</a:t>
            </a:fld>
            <a:endParaRPr lang="en-US" dirty="0"/>
          </a:p>
        </p:txBody>
      </p:sp>
    </p:spTree>
    <p:extLst>
      <p:ext uri="{BB962C8B-B14F-4D97-AF65-F5344CB8AC3E}">
        <p14:creationId xmlns:p14="http://schemas.microsoft.com/office/powerpoint/2010/main" val="1927324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Enter </a:t>
            </a:r>
            <a:r>
              <a:rPr lang="en-US" b="1" baseline="0" dirty="0"/>
              <a:t>patent/no intervention</a:t>
            </a:r>
            <a:r>
              <a:rPr lang="en-US" baseline="0" dirty="0"/>
              <a:t> if the renal arteries were patent pre-procedure and there was not any procedure done to maintain patency during the AAA repair.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Enter chronically occluded for patients with heavy thrombus burden or prior renal stenosis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Enter </a:t>
            </a:r>
            <a:r>
              <a:rPr lang="en-US" b="1" baseline="0" dirty="0"/>
              <a:t>De-branch or renal bypass</a:t>
            </a:r>
            <a:r>
              <a:rPr lang="en-US" baseline="0" dirty="0"/>
              <a:t> when the renal artery is bypassed and attached directly to the main body graft. Renal bypass is a rare event. </a:t>
            </a:r>
            <a:endParaRPr lang="en-US" dirty="0"/>
          </a:p>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37</a:t>
            </a:fld>
            <a:endParaRPr lang="en-US" dirty="0"/>
          </a:p>
        </p:txBody>
      </p:sp>
    </p:spTree>
    <p:extLst>
      <p:ext uri="{BB962C8B-B14F-4D97-AF65-F5344CB8AC3E}">
        <p14:creationId xmlns:p14="http://schemas.microsoft.com/office/powerpoint/2010/main" val="459376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from Renal Status, let’s learn about the Proximal Clamp position data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complete an open AAA repair procedure, the physician will need to clamp the aorta above the aneurysm to temporarily stop blood flow into the aorta while placing the graft, so it is important to capture the proximal clamping position for every open AAA procedure. Based on the location of the aneurysm, this proximal clamp position may be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above one renal, above both renals or supraceliac</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38</a:t>
            </a:fld>
            <a:endParaRPr lang="en-US" dirty="0"/>
          </a:p>
        </p:txBody>
      </p:sp>
    </p:spTree>
    <p:extLst>
      <p:ext uri="{BB962C8B-B14F-4D97-AF65-F5344CB8AC3E}">
        <p14:creationId xmlns:p14="http://schemas.microsoft.com/office/powerpoint/2010/main" val="2198949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clamp position options you will enter are infrarenal,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above one renal, above both renals or supraceliac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patients cannot tolerate intubation, general anesthesia, or cross-clamping the aorta you will enter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Unfit for Open AAA Repair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Indications section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39</a:t>
            </a:fld>
            <a:endParaRPr lang="en-US" dirty="0"/>
          </a:p>
        </p:txBody>
      </p:sp>
    </p:spTree>
    <p:extLst>
      <p:ext uri="{BB962C8B-B14F-4D97-AF65-F5344CB8AC3E}">
        <p14:creationId xmlns:p14="http://schemas.microsoft.com/office/powerpoint/2010/main" val="3666737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selection options for this data field are infrarenal,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above one renal, above both renals or supraceliac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patients cannot tolerate intubation, general anesthesia, or cross-clamping the aorta you will enter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Unfit for Open AAA Repair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Indications section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40</a:t>
            </a:fld>
            <a:endParaRPr lang="en-US" dirty="0"/>
          </a:p>
        </p:txBody>
      </p:sp>
    </p:spTree>
    <p:extLst>
      <p:ext uri="{BB962C8B-B14F-4D97-AF65-F5344CB8AC3E}">
        <p14:creationId xmlns:p14="http://schemas.microsoft.com/office/powerpoint/2010/main" val="3704229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proximal clamp is placed above any artery to vital organs,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Renal/Visceral Ischemic Time </a:t>
            </a:r>
            <a:r>
              <a:rPr lang="en-US" sz="1800" dirty="0">
                <a:effectLst/>
                <a:latin typeface="Calibri" panose="020F0502020204030204" pitchFamily="34" charset="0"/>
                <a:ea typeface="Calibri" panose="020F0502020204030204" pitchFamily="34" charset="0"/>
                <a:cs typeface="Times New Roman" panose="02020603050405020304" pitchFamily="18" charset="0"/>
              </a:rPr>
              <a:t>must be entered into the BMC2 database. This data field documents how long one or both kidneys or bowel go without blood supply. This information is vital because ischemia time to kidneys or bowel can lead to kidney dysfunction, dialysis, bowel ischemia, bowel death, and patient death.   This value can typically be found in the anesthesia narrative in a digital record, documented on a paper record, or in the surgeon’s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If the proximal clamp position is Infrarenal, it is below the kidneys which means the renals had blood flow during the time the aorta was clamped; you would enter 0 minutes for ischemic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Times New Roman" panose="02020603050405020304" pitchFamily="18" charset="0"/>
              </a:rPr>
              <a:t>If the time is not documented, y</a:t>
            </a:r>
            <a:r>
              <a:rPr lang="en-US" sz="1800" dirty="0"/>
              <a:t>ou can determine the length of time by subtracting the time the clamp was placed above 1 or both renals from the time the clamp was taken off.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42FD833-05CC-435C-9B5F-7266119212E6}" type="slidenum">
              <a:rPr lang="en-US" smtClean="0"/>
              <a:t>42</a:t>
            </a:fld>
            <a:endParaRPr lang="en-US" dirty="0"/>
          </a:p>
        </p:txBody>
      </p:sp>
    </p:spTree>
    <p:extLst>
      <p:ext uri="{BB962C8B-B14F-4D97-AF65-F5344CB8AC3E}">
        <p14:creationId xmlns:p14="http://schemas.microsoft.com/office/powerpoint/2010/main" val="2724697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an open AAA requires cross-clamping the aorta above one or both renal arteries, the physician may choose to use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Cold Renal Perfusion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which is a cold saline </a:t>
            </a:r>
            <a:r>
              <a:rPr lang="en-US" sz="1800" dirty="0">
                <a:effectLst/>
                <a:ea typeface="Calibri" panose="020F0502020204030204" pitchFamily="34" charset="0"/>
                <a:cs typeface="Times New Roman" panose="02020603050405020304" pitchFamily="18" charset="0"/>
              </a:rPr>
              <a:t>via balloon tipped irrigation catheters into the renal artery orifices from within the opened aneurysm </a:t>
            </a:r>
            <a:r>
              <a:rPr lang="en-US" sz="1800" dirty="0">
                <a:effectLst/>
                <a:latin typeface="Calibri" panose="020F0502020204030204" pitchFamily="34" charset="0"/>
                <a:ea typeface="Calibri" panose="020F0502020204030204" pitchFamily="34" charset="0"/>
                <a:cs typeface="Times New Roman" panose="02020603050405020304" pitchFamily="18" charset="0"/>
              </a:rPr>
              <a:t>temporarily slow down kidney function and ideally prevent kidney damage.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use of Cold Renal Perfusion would be clearly documented in the procedure note.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43</a:t>
            </a:fld>
            <a:endParaRPr lang="en-US" dirty="0"/>
          </a:p>
        </p:txBody>
      </p:sp>
    </p:spTree>
    <p:extLst>
      <p:ext uri="{BB962C8B-B14F-4D97-AF65-F5344CB8AC3E}">
        <p14:creationId xmlns:p14="http://schemas.microsoft.com/office/powerpoint/2010/main" val="229850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4</a:t>
            </a:fld>
            <a:endParaRPr lang="en-US" dirty="0"/>
          </a:p>
        </p:txBody>
      </p:sp>
    </p:spTree>
    <p:extLst>
      <p:ext uri="{BB962C8B-B14F-4D97-AF65-F5344CB8AC3E}">
        <p14:creationId xmlns:p14="http://schemas.microsoft.com/office/powerpoint/2010/main" val="3310246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reached the conclusion of the Open AAA data fields training. Please proceed to the second half of the Abdominal Aortic Aneurysm repair module to learn about data abstraction for the EVAR procedure.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FD833-05CC-435C-9B5F-726611921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22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5</a:t>
            </a:fld>
            <a:endParaRPr lang="en-US" dirty="0"/>
          </a:p>
        </p:txBody>
      </p:sp>
    </p:spTree>
    <p:extLst>
      <p:ext uri="{BB962C8B-B14F-4D97-AF65-F5344CB8AC3E}">
        <p14:creationId xmlns:p14="http://schemas.microsoft.com/office/powerpoint/2010/main" val="73114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Let’s start by looking at the anatomy of the abdomen. AAA repair procedures that qualify for entry into the VS registry occur in the aorta, below the diaphragm.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FD833-05CC-435C-9B5F-726611921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61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In addition to the location of these qualifying procedures, it’s important to understand the differences in aneurysm location regarding the renal arteries. </a:t>
            </a:r>
          </a:p>
          <a:p>
            <a:pPr marL="0" marR="0">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Starting on the left, Infrarenal means below the renal arteries, next there is Juxtarenal,  meaning at the renal arteries, and suprarenal means the aneurysm is situated above renal arteries and below the diaphragm..</a:t>
            </a:r>
          </a:p>
          <a:p>
            <a:pPr marL="0" marR="0">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FD833-05CC-435C-9B5F-726611921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67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review the Indications for an AAA repair. In medicine, an indication means a valid or appropriate reason to use that specific procedure or surgery. The society of vascular</a:t>
            </a:r>
            <a:r>
              <a:rPr lang="en-US" baseline="0" dirty="0"/>
              <a:t> surgery (SVS) has guidelines for appropriateness of AAA repair based on size of the aneurysm upon discovery and on surveillance.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indications guidelines state that an abdominal aortic aneurysm must be at least 5.5 cm </a:t>
            </a:r>
            <a:r>
              <a:rPr lang="en-US" b="0" baseline="0" dirty="0"/>
              <a:t>(55 mm) </a:t>
            </a:r>
            <a:r>
              <a:rPr lang="en-US" baseline="0" dirty="0"/>
              <a:t>for men and 5 cm </a:t>
            </a:r>
            <a:r>
              <a:rPr lang="en-US" b="0" baseline="0" dirty="0">
                <a:solidFill>
                  <a:srgbClr val="FF0000"/>
                </a:solidFill>
              </a:rPr>
              <a:t>(50 mm) </a:t>
            </a:r>
            <a:r>
              <a:rPr lang="en-US" baseline="0" dirty="0"/>
              <a:t>for women or increasing in size by 0.5 cm to 1 cm in 6 months to a year.  </a:t>
            </a:r>
            <a:endParaRPr lang="en-US" dirty="0"/>
          </a:p>
          <a:p>
            <a:pPr marL="493776" indent="-457200"/>
            <a:endParaRPr lang="en-US" sz="1200" cap="none" dirty="0"/>
          </a:p>
          <a:p>
            <a:pPr marL="493776" marR="0" lvl="0" indent="-45720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The patient must have at least two CTs to compare and confirm the aneurysm is rapidly increasing. </a:t>
            </a: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9</a:t>
            </a:fld>
            <a:endParaRPr lang="en-US" dirty="0"/>
          </a:p>
        </p:txBody>
      </p:sp>
    </p:spTree>
    <p:extLst>
      <p:ext uri="{BB962C8B-B14F-4D97-AF65-F5344CB8AC3E}">
        <p14:creationId xmlns:p14="http://schemas.microsoft.com/office/powerpoint/2010/main" val="3440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There are two procedures to repair an Abdominal Aortic Aneurysm: Open AAA and EVAR. Each procedure is very different, has different risks and different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An Open AAA is an invasive surgical procedure requiring an incision in the abdomen. It’s major surgery, involves more risk, requires a longer recovery, however the goal is a definitive fix.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On the other hand, an EVAR procedure is endovascular, minimally invasive, and allows for a shorter length of stay. The goal of an EVAR is to prevent aneurysm enlargement and will require lifelong surveillance.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10</a:t>
            </a:fld>
            <a:endParaRPr lang="en-US" dirty="0"/>
          </a:p>
        </p:txBody>
      </p:sp>
    </p:spTree>
    <p:extLst>
      <p:ext uri="{BB962C8B-B14F-4D97-AF65-F5344CB8AC3E}">
        <p14:creationId xmlns:p14="http://schemas.microsoft.com/office/powerpoint/2010/main" val="857319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33550126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78330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59013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1143405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278557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64748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5/19/2020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84938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5/19/2020</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185808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5/19/2020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56721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5/19/2020</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928139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5/19/2020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15831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197982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5/19/2020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603134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120021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02826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solidFill>
                  <a:srgbClr val="00274C"/>
                </a:solidFill>
                <a:latin typeface="Arial Nova" panose="020B0504020202020204" pitchFamily="34" charset="0"/>
              </a:defRPr>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767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F1EE55-1ED9-99BE-C905-6FF26668AABD}"/>
              </a:ext>
            </a:extLst>
          </p:cNvPr>
          <p:cNvSpPr>
            <a:spLocks noGrp="1"/>
          </p:cNvSpPr>
          <p:nvPr>
            <p:ph type="subTitle" idx="1"/>
          </p:nvPr>
        </p:nvSpPr>
        <p:spPr>
          <a:xfrm>
            <a:off x="4030836" y="4166881"/>
            <a:ext cx="6095999" cy="1655762"/>
          </a:xfrm>
        </p:spPr>
        <p:txBody>
          <a:bodyPr/>
          <a:lstStyle>
            <a:lvl1pPr marL="0" indent="0" algn="l">
              <a:buNone/>
              <a:defRPr sz="2400">
                <a:solidFill>
                  <a:schemeClr val="tx2"/>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926CDD2-2B6E-A578-9AE1-58A059517396}"/>
              </a:ext>
            </a:extLst>
          </p:cNvPr>
          <p:cNvSpPr>
            <a:spLocks noGrp="1"/>
          </p:cNvSpPr>
          <p:nvPr>
            <p:ph type="dt" sz="half" idx="10"/>
          </p:nvPr>
        </p:nvSpPr>
        <p:spPr/>
        <p:txBody>
          <a:bodyPr/>
          <a:lstStyle/>
          <a:p>
            <a:fld id="{991715E1-7160-4D42-8743-4C043AFC797C}" type="datetimeFigureOut">
              <a:rPr lang="en-US" smtClean="0"/>
              <a:t>9/15/2023</a:t>
            </a:fld>
            <a:endParaRPr lang="en-US" dirty="0"/>
          </a:p>
        </p:txBody>
      </p:sp>
      <p:sp>
        <p:nvSpPr>
          <p:cNvPr id="5" name="Footer Placeholder 4">
            <a:extLst>
              <a:ext uri="{FF2B5EF4-FFF2-40B4-BE49-F238E27FC236}">
                <a16:creationId xmlns:a16="http://schemas.microsoft.com/office/drawing/2014/main" id="{E6AF060E-461B-DBD3-3AA0-8C56F25228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8D14A3-7E16-0DCF-13CA-DBEBD1B5FCC5}"/>
              </a:ext>
            </a:extLst>
          </p:cNvPr>
          <p:cNvSpPr>
            <a:spLocks noGrp="1"/>
          </p:cNvSpPr>
          <p:nvPr>
            <p:ph type="sldNum" sz="quarter" idx="12"/>
          </p:nvPr>
        </p:nvSpPr>
        <p:spPr/>
        <p:txBody>
          <a:bodyPr/>
          <a:lstStyle/>
          <a:p>
            <a:fld id="{DB2DADF9-3C9A-4ECA-9923-6B520861D0BA}" type="slidenum">
              <a:rPr lang="en-US" smtClean="0"/>
              <a:t>‹#›</a:t>
            </a:fld>
            <a:endParaRPr lang="en-US" dirty="0"/>
          </a:p>
        </p:txBody>
      </p:sp>
      <p:sp>
        <p:nvSpPr>
          <p:cNvPr id="10" name="Rectangle 9">
            <a:extLst>
              <a:ext uri="{FF2B5EF4-FFF2-40B4-BE49-F238E27FC236}">
                <a16:creationId xmlns:a16="http://schemas.microsoft.com/office/drawing/2014/main" id="{0BD1B0AB-975B-D9F9-3458-2096FD62B711}"/>
              </a:ext>
            </a:extLst>
          </p:cNvPr>
          <p:cNvSpPr/>
          <p:nvPr/>
        </p:nvSpPr>
        <p:spPr>
          <a:xfrm rot="5400000">
            <a:off x="-1585915" y="1585915"/>
            <a:ext cx="6858003" cy="3686176"/>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DEFF50E7-CEAD-6794-EB06-B2F01D7FC2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4659" y="1300955"/>
            <a:ext cx="10551556" cy="247463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90E806DB-2C83-0A10-2737-455C059E6E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8025" y="3942222"/>
            <a:ext cx="4940672" cy="1158724"/>
          </a:xfrm>
          <a:prstGeom prst="rect">
            <a:avLst/>
          </a:prstGeom>
        </p:spPr>
      </p:pic>
      <p:sp>
        <p:nvSpPr>
          <p:cNvPr id="2" name="Title 1">
            <a:extLst>
              <a:ext uri="{FF2B5EF4-FFF2-40B4-BE49-F238E27FC236}">
                <a16:creationId xmlns:a16="http://schemas.microsoft.com/office/drawing/2014/main" id="{AA1E6FC5-EA18-FB2C-FAAE-6F28198DBF43}"/>
              </a:ext>
            </a:extLst>
          </p:cNvPr>
          <p:cNvSpPr>
            <a:spLocks noGrp="1"/>
          </p:cNvSpPr>
          <p:nvPr>
            <p:ph type="ctrTitle"/>
          </p:nvPr>
        </p:nvSpPr>
        <p:spPr>
          <a:xfrm>
            <a:off x="4030836" y="1387986"/>
            <a:ext cx="6095999" cy="2387600"/>
          </a:xfrm>
          <a:solidFill>
            <a:schemeClr val="bg1"/>
          </a:solidFill>
          <a:ln>
            <a:solidFill>
              <a:schemeClr val="bg1"/>
            </a:solidFill>
          </a:ln>
        </p:spPr>
        <p:txBody>
          <a:bodyPr anchor="b"/>
          <a:lstStyle>
            <a:lvl1pPr algn="l">
              <a:defRPr sz="6000">
                <a:solidFill>
                  <a:schemeClr val="tx2"/>
                </a:solidFill>
                <a:latin typeface="Arial Nova" panose="020B0504020202020204" pitchFamily="34" charset="0"/>
                <a:cs typeface="Urdu Typesetting" panose="020B0604020202020204" pitchFamily="66" charset="-78"/>
              </a:defRPr>
            </a:lvl1pPr>
          </a:lstStyle>
          <a:p>
            <a:r>
              <a:rPr lang="en-US" dirty="0"/>
              <a:t>Click to edit Master title style</a:t>
            </a:r>
          </a:p>
        </p:txBody>
      </p:sp>
      <p:sp>
        <p:nvSpPr>
          <p:cNvPr id="14" name="TextBox 13">
            <a:extLst>
              <a:ext uri="{FF2B5EF4-FFF2-40B4-BE49-F238E27FC236}">
                <a16:creationId xmlns:a16="http://schemas.microsoft.com/office/drawing/2014/main" id="{4EE4BC08-E0E2-F620-9FCC-4B87A8B8C8F8}"/>
              </a:ext>
            </a:extLst>
          </p:cNvPr>
          <p:cNvSpPr txBox="1"/>
          <p:nvPr/>
        </p:nvSpPr>
        <p:spPr>
          <a:xfrm>
            <a:off x="590635" y="6032420"/>
            <a:ext cx="2504901" cy="307777"/>
          </a:xfrm>
          <a:prstGeom prst="rect">
            <a:avLst/>
          </a:prstGeom>
          <a:noFill/>
        </p:spPr>
        <p:txBody>
          <a:bodyPr wrap="square" rtlCol="0">
            <a:spAutoFit/>
          </a:bodyPr>
          <a:lstStyle/>
          <a:p>
            <a:pPr algn="ctr"/>
            <a:r>
              <a:rPr lang="en-US" sz="1400" b="1" dirty="0">
                <a:solidFill>
                  <a:schemeClr val="bg1"/>
                </a:solidFill>
              </a:rPr>
              <a:t>BMC2.org</a:t>
            </a:r>
          </a:p>
        </p:txBody>
      </p:sp>
    </p:spTree>
    <p:extLst>
      <p:ext uri="{BB962C8B-B14F-4D97-AF65-F5344CB8AC3E}">
        <p14:creationId xmlns:p14="http://schemas.microsoft.com/office/powerpoint/2010/main" val="1547391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FCBB-0062-C64E-9113-5B214F0CB476}"/>
              </a:ext>
            </a:extLst>
          </p:cNvPr>
          <p:cNvSpPr>
            <a:spLocks noGrp="1"/>
          </p:cNvSpPr>
          <p:nvPr>
            <p:ph type="title" hasCustomPrompt="1"/>
          </p:nvPr>
        </p:nvSpPr>
        <p:spPr/>
        <p:txBody>
          <a:bodyPr/>
          <a:lstStyle>
            <a:lvl1pPr>
              <a:defRPr b="1">
                <a:solidFill>
                  <a:srgbClr val="00274C"/>
                </a:solidFill>
                <a:latin typeface="Arial Nova" panose="020B05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CE795A86-D2EE-854A-A9F9-21BEA9D0024D}"/>
              </a:ext>
            </a:extLst>
          </p:cNvPr>
          <p:cNvSpPr>
            <a:spLocks noGrp="1"/>
          </p:cNvSpPr>
          <p:nvPr>
            <p:ph idx="1" hasCustomPrompt="1"/>
          </p:nvPr>
        </p:nvSpPr>
        <p:spPr/>
        <p:txBody>
          <a:bodyPr/>
          <a:lstStyle>
            <a:lvl1pPr marL="457200" indent="-457200">
              <a:buFont typeface="Arial" panose="020B0604020202020204" pitchFamily="34" charset="0"/>
              <a:buChar char="•"/>
              <a:defRPr sz="3000">
                <a:solidFill>
                  <a:srgbClr val="00274C"/>
                </a:solidFill>
                <a:latin typeface="Arial Nova" panose="020B0504020202020204" pitchFamily="34" charset="0"/>
              </a:defRPr>
            </a:lvl1pPr>
            <a:lvl2pPr marL="746125" indent="-288925">
              <a:tabLst/>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marL="577850" indent="-233363">
              <a:buSzPct val="80000"/>
              <a:buFont typeface="Courier New" panose="02070309020205020404" pitchFamily="49" charset="0"/>
              <a:buChar char="o"/>
              <a:tabLst/>
              <a:defRPr sz="2400"/>
            </a:lvl4pPr>
            <a:lvl5pPr marL="1539875" indent="-228600">
              <a:defRPr>
                <a:solidFill>
                  <a:srgbClr val="00274C"/>
                </a:solidFill>
                <a:latin typeface="Arial Nova" panose="020B0504020202020204" pitchFamily="34" charset="0"/>
              </a:defRPr>
            </a:lvl5pPr>
          </a:lstStyle>
          <a:p>
            <a:pPr lvl="0"/>
            <a:r>
              <a:rPr lang="en-US" dirty="0"/>
              <a:t>First Level</a:t>
            </a:r>
          </a:p>
          <a:p>
            <a:pPr lvl="1"/>
            <a:r>
              <a:rPr lang="en-US" dirty="0"/>
              <a:t>Second Level</a:t>
            </a:r>
          </a:p>
          <a:p>
            <a:pPr lvl="2"/>
            <a:r>
              <a:rPr lang="en-US" dirty="0"/>
              <a:t>Third level</a:t>
            </a:r>
          </a:p>
          <a:p>
            <a:pPr lvl="4"/>
            <a:r>
              <a:rPr lang="en-US" dirty="0"/>
              <a:t>Fourth level</a:t>
            </a:r>
          </a:p>
        </p:txBody>
      </p:sp>
      <p:sp>
        <p:nvSpPr>
          <p:cNvPr id="7" name="Rectangle 6">
            <a:extLst>
              <a:ext uri="{FF2B5EF4-FFF2-40B4-BE49-F238E27FC236}">
                <a16:creationId xmlns:a16="http://schemas.microsoft.com/office/drawing/2014/main" id="{54F59FDB-B506-E84E-944B-C6F2A119E26D}"/>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FFCD94-865A-E04A-9238-EB7DE3001A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1E63CA81-F9B3-7A4E-909C-9442E651DB09}"/>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37F86576-08AF-5F40-8AB3-2DC0601354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Tree>
    <p:extLst>
      <p:ext uri="{BB962C8B-B14F-4D97-AF65-F5344CB8AC3E}">
        <p14:creationId xmlns:p14="http://schemas.microsoft.com/office/powerpoint/2010/main" val="167733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292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74C"/>
                </a:solidFill>
                <a:latin typeface="Arial Nova" panose="020B0504020202020204" pitchFamily="34" charset="0"/>
              </a:defRPr>
            </a:lvl1pPr>
          </a:lstStyle>
          <a:p>
            <a:r>
              <a:rPr lang="en-US"/>
              <a:t>Click to edit Master title style</a:t>
            </a:r>
            <a:endParaRPr lang="en-US" dirty="0"/>
          </a:p>
        </p:txBody>
      </p:sp>
      <p:sp>
        <p:nvSpPr>
          <p:cNvPr id="8" name="Content Placeholder 7"/>
          <p:cNvSpPr>
            <a:spLocks noGrp="1"/>
          </p:cNvSpPr>
          <p:nvPr>
            <p:ph sz="quarter" idx="11"/>
          </p:nvPr>
        </p:nvSpPr>
        <p:spPr>
          <a:xfrm>
            <a:off x="6408648" y="2080341"/>
            <a:ext cx="4474700" cy="3897312"/>
          </a:xfrm>
        </p:spPr>
        <p:txBody>
          <a:bodyPr/>
          <a:lstStyle>
            <a:lvl1pPr marL="0" indent="0">
              <a:buNone/>
              <a:defRPr>
                <a:solidFill>
                  <a:srgbClr val="00274C"/>
                </a:solidFill>
                <a:latin typeface="Arial Nova" panose="020B05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
        <p:nvSpPr>
          <p:cNvPr id="4" name="Content Placeholder 3"/>
          <p:cNvSpPr>
            <a:spLocks noGrp="1"/>
          </p:cNvSpPr>
          <p:nvPr>
            <p:ph sz="quarter" idx="12"/>
          </p:nvPr>
        </p:nvSpPr>
        <p:spPr>
          <a:xfrm>
            <a:off x="873736" y="2029835"/>
            <a:ext cx="4403942" cy="3897312"/>
          </a:xfrm>
        </p:spPr>
        <p:txBody>
          <a:bodyPr/>
          <a:lstStyle>
            <a:lvl1pPr>
              <a:defRPr>
                <a:solidFill>
                  <a:srgbClr val="00274C"/>
                </a:solidFill>
                <a:latin typeface="Arial Nova" panose="020B0504020202020204" pitchFamily="34" charset="0"/>
              </a:defRPr>
            </a:lvl1pPr>
            <a:lvl2pPr>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a:defRPr>
                <a:solidFill>
                  <a:srgbClr val="00274C"/>
                </a:solidFill>
                <a:latin typeface="Arial Nova" panose="020B0504020202020204" pitchFamily="34" charset="0"/>
              </a:defRPr>
            </a:lvl4pPr>
            <a:lvl5pPr>
              <a:defRPr>
                <a:solidFill>
                  <a:srgbClr val="00274C"/>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0550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38786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5" name="Picture 4" descr="A picture containing person, indoor, hospital room, ceiling&#10;&#10;Description automatically generated">
            <a:extLst>
              <a:ext uri="{FF2B5EF4-FFF2-40B4-BE49-F238E27FC236}">
                <a16:creationId xmlns:a16="http://schemas.microsoft.com/office/drawing/2014/main" id="{784936AE-37FA-B903-6338-F162B4B649FE}"/>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2548"/>
            <a:ext cx="12192000" cy="8137856"/>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040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278924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C0A6CBC3-6212-7EA5-6A9C-FC52847F5B8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1" y="-290715"/>
            <a:ext cx="12192000" cy="75724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787885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pic>
        <p:nvPicPr>
          <p:cNvPr id="5" name="Picture 4" descr="A picture containing person, hand&#10;&#10;Description automatically generated">
            <a:extLst>
              <a:ext uri="{FF2B5EF4-FFF2-40B4-BE49-F238E27FC236}">
                <a16:creationId xmlns:a16="http://schemas.microsoft.com/office/drawing/2014/main" id="{2364BE85-2C9D-B05B-B584-AFADF7A94A4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489088"/>
            <a:ext cx="12277725" cy="804037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39582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Divider Slide">
    <p:spTree>
      <p:nvGrpSpPr>
        <p:cNvPr id="1" name=""/>
        <p:cNvGrpSpPr/>
        <p:nvPr/>
      </p:nvGrpSpPr>
      <p:grpSpPr>
        <a:xfrm>
          <a:off x="0" y="0"/>
          <a:ext cx="0" cy="0"/>
          <a:chOff x="0" y="0"/>
          <a:chExt cx="0" cy="0"/>
        </a:xfrm>
      </p:grpSpPr>
      <p:pic>
        <p:nvPicPr>
          <p:cNvPr id="13" name="Picture 12" descr="A picture containing indoor, person, wall, person&#10;&#10;Description automatically generated">
            <a:extLst>
              <a:ext uri="{FF2B5EF4-FFF2-40B4-BE49-F238E27FC236}">
                <a16:creationId xmlns:a16="http://schemas.microsoft.com/office/drawing/2014/main" id="{241189B5-A021-FA70-AE28-FC879EEF9D29}"/>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854209"/>
            <a:ext cx="12192000" cy="78771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defRPr>
            </a:lvl1pPr>
          </a:lstStyle>
          <a:p>
            <a:pPr lvl="0"/>
            <a:r>
              <a:rPr lang="en-US" dirty="0"/>
              <a:t>Click to edit Master text styles</a:t>
            </a:r>
          </a:p>
        </p:txBody>
      </p:sp>
    </p:spTree>
    <p:extLst>
      <p:ext uri="{BB962C8B-B14F-4D97-AF65-F5344CB8AC3E}">
        <p14:creationId xmlns:p14="http://schemas.microsoft.com/office/powerpoint/2010/main" val="145661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solidFill>
                  <a:srgbClr val="00274C"/>
                </a:solidFill>
                <a:latin typeface="Arial Nova" panose="020B0504020202020204" pitchFamily="34" charset="0"/>
              </a:defRPr>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3547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F1EE55-1ED9-99BE-C905-6FF26668AABD}"/>
              </a:ext>
            </a:extLst>
          </p:cNvPr>
          <p:cNvSpPr>
            <a:spLocks noGrp="1"/>
          </p:cNvSpPr>
          <p:nvPr>
            <p:ph type="subTitle" idx="1"/>
          </p:nvPr>
        </p:nvSpPr>
        <p:spPr>
          <a:xfrm>
            <a:off x="4030836" y="4166881"/>
            <a:ext cx="6095999" cy="1655762"/>
          </a:xfrm>
        </p:spPr>
        <p:txBody>
          <a:bodyPr/>
          <a:lstStyle>
            <a:lvl1pPr marL="0" indent="0" algn="l">
              <a:buNone/>
              <a:defRPr sz="2400">
                <a:solidFill>
                  <a:srgbClr val="00274C"/>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26CDD2-2B6E-A578-9AE1-58A059517396}"/>
              </a:ext>
            </a:extLst>
          </p:cNvPr>
          <p:cNvSpPr>
            <a:spLocks noGrp="1"/>
          </p:cNvSpPr>
          <p:nvPr>
            <p:ph type="dt" sz="half" idx="10"/>
          </p:nvPr>
        </p:nvSpPr>
        <p:spPr/>
        <p:txBody>
          <a:bodyPr/>
          <a:lstStyle/>
          <a:p>
            <a:fld id="{253F6C8E-B38E-4A63-88D5-485B754B0F52}" type="datetimeFigureOut">
              <a:rPr lang="en-US" smtClean="0"/>
              <a:t>9/15/2023</a:t>
            </a:fld>
            <a:endParaRPr lang="en-US" dirty="0"/>
          </a:p>
        </p:txBody>
      </p:sp>
      <p:sp>
        <p:nvSpPr>
          <p:cNvPr id="5" name="Footer Placeholder 4">
            <a:extLst>
              <a:ext uri="{FF2B5EF4-FFF2-40B4-BE49-F238E27FC236}">
                <a16:creationId xmlns:a16="http://schemas.microsoft.com/office/drawing/2014/main" id="{E6AF060E-461B-DBD3-3AA0-8C56F25228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8D14A3-7E16-0DCF-13CA-DBEBD1B5FCC5}"/>
              </a:ext>
            </a:extLst>
          </p:cNvPr>
          <p:cNvSpPr>
            <a:spLocks noGrp="1"/>
          </p:cNvSpPr>
          <p:nvPr>
            <p:ph type="sldNum" sz="quarter" idx="12"/>
          </p:nvPr>
        </p:nvSpPr>
        <p:spPr/>
        <p:txBody>
          <a:bodyPr/>
          <a:lstStyle/>
          <a:p>
            <a:fld id="{B4B4BA6E-D52C-4EBC-9919-80B1324828D9}" type="slidenum">
              <a:rPr lang="en-US" smtClean="0"/>
              <a:t>‹#›</a:t>
            </a:fld>
            <a:endParaRPr lang="en-US" dirty="0"/>
          </a:p>
        </p:txBody>
      </p:sp>
      <p:sp>
        <p:nvSpPr>
          <p:cNvPr id="10" name="Rectangle 9">
            <a:extLst>
              <a:ext uri="{FF2B5EF4-FFF2-40B4-BE49-F238E27FC236}">
                <a16:creationId xmlns:a16="http://schemas.microsoft.com/office/drawing/2014/main" id="{0BD1B0AB-975B-D9F9-3458-2096FD62B711}"/>
              </a:ext>
            </a:extLst>
          </p:cNvPr>
          <p:cNvSpPr/>
          <p:nvPr/>
        </p:nvSpPr>
        <p:spPr>
          <a:xfrm rot="5400000">
            <a:off x="-1585915" y="1585915"/>
            <a:ext cx="6858003" cy="3686176"/>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DEFF50E7-CEAD-6794-EB06-B2F01D7FC2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4659" y="1300955"/>
            <a:ext cx="10551556" cy="247463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90E806DB-2C83-0A10-2737-455C059E6E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8025" y="3942222"/>
            <a:ext cx="4940672" cy="1158724"/>
          </a:xfrm>
          <a:prstGeom prst="rect">
            <a:avLst/>
          </a:prstGeom>
        </p:spPr>
      </p:pic>
      <p:sp>
        <p:nvSpPr>
          <p:cNvPr id="2" name="Title 1">
            <a:extLst>
              <a:ext uri="{FF2B5EF4-FFF2-40B4-BE49-F238E27FC236}">
                <a16:creationId xmlns:a16="http://schemas.microsoft.com/office/drawing/2014/main" id="{AA1E6FC5-EA18-FB2C-FAAE-6F28198DBF43}"/>
              </a:ext>
            </a:extLst>
          </p:cNvPr>
          <p:cNvSpPr>
            <a:spLocks noGrp="1"/>
          </p:cNvSpPr>
          <p:nvPr>
            <p:ph type="ctrTitle"/>
          </p:nvPr>
        </p:nvSpPr>
        <p:spPr>
          <a:xfrm>
            <a:off x="4030836" y="1387986"/>
            <a:ext cx="6095999" cy="2387600"/>
          </a:xfrm>
          <a:solidFill>
            <a:schemeClr val="bg1"/>
          </a:solidFill>
          <a:ln>
            <a:solidFill>
              <a:schemeClr val="bg1"/>
            </a:solidFill>
          </a:ln>
        </p:spPr>
        <p:txBody>
          <a:bodyPr anchor="b"/>
          <a:lstStyle>
            <a:lvl1pPr algn="l">
              <a:defRPr sz="6000">
                <a:solidFill>
                  <a:srgbClr val="00274C"/>
                </a:solidFill>
                <a:latin typeface="Arial Nova" panose="020B0504020202020204" pitchFamily="34" charset="0"/>
                <a:cs typeface="Urdu Typesetting" panose="020B0604020202020204" pitchFamily="66" charset="-78"/>
              </a:defRPr>
            </a:lvl1pPr>
          </a:lstStyle>
          <a:p>
            <a:r>
              <a:rPr lang="en-US"/>
              <a:t>Click to edit Master title style</a:t>
            </a:r>
            <a:endParaRPr lang="en-US" dirty="0"/>
          </a:p>
        </p:txBody>
      </p:sp>
      <p:sp>
        <p:nvSpPr>
          <p:cNvPr id="14" name="TextBox 13">
            <a:extLst>
              <a:ext uri="{FF2B5EF4-FFF2-40B4-BE49-F238E27FC236}">
                <a16:creationId xmlns:a16="http://schemas.microsoft.com/office/drawing/2014/main" id="{4EE4BC08-E0E2-F620-9FCC-4B87A8B8C8F8}"/>
              </a:ext>
            </a:extLst>
          </p:cNvPr>
          <p:cNvSpPr txBox="1"/>
          <p:nvPr/>
        </p:nvSpPr>
        <p:spPr>
          <a:xfrm>
            <a:off x="590635" y="6032420"/>
            <a:ext cx="2504901" cy="307777"/>
          </a:xfrm>
          <a:prstGeom prst="rect">
            <a:avLst/>
          </a:prstGeom>
          <a:noFill/>
        </p:spPr>
        <p:txBody>
          <a:bodyPr wrap="square" rtlCol="0">
            <a:spAutoFit/>
          </a:bodyPr>
          <a:lstStyle/>
          <a:p>
            <a:pPr algn="ctr"/>
            <a:r>
              <a:rPr lang="en-US" sz="1400" b="1" dirty="0">
                <a:solidFill>
                  <a:schemeClr val="bg1"/>
                </a:solidFill>
              </a:rPr>
              <a:t>BMC2.org</a:t>
            </a:r>
          </a:p>
        </p:txBody>
      </p:sp>
    </p:spTree>
    <p:extLst>
      <p:ext uri="{BB962C8B-B14F-4D97-AF65-F5344CB8AC3E}">
        <p14:creationId xmlns:p14="http://schemas.microsoft.com/office/powerpoint/2010/main" val="4081107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FCBB-0062-C64E-9113-5B214F0CB476}"/>
              </a:ext>
            </a:extLst>
          </p:cNvPr>
          <p:cNvSpPr>
            <a:spLocks noGrp="1"/>
          </p:cNvSpPr>
          <p:nvPr>
            <p:ph type="title" hasCustomPrompt="1"/>
          </p:nvPr>
        </p:nvSpPr>
        <p:spPr/>
        <p:txBody>
          <a:bodyPr/>
          <a:lstStyle>
            <a:lvl1pPr>
              <a:defRPr b="1">
                <a:solidFill>
                  <a:srgbClr val="00274C"/>
                </a:solidFill>
                <a:latin typeface="Arial Nova" panose="020B05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CE795A86-D2EE-854A-A9F9-21BEA9D0024D}"/>
              </a:ext>
            </a:extLst>
          </p:cNvPr>
          <p:cNvSpPr>
            <a:spLocks noGrp="1"/>
          </p:cNvSpPr>
          <p:nvPr>
            <p:ph idx="1" hasCustomPrompt="1"/>
          </p:nvPr>
        </p:nvSpPr>
        <p:spPr/>
        <p:txBody>
          <a:bodyPr/>
          <a:lstStyle>
            <a:lvl1pPr marL="457200" indent="-457200">
              <a:buFont typeface="Arial" panose="020B0604020202020204" pitchFamily="34" charset="0"/>
              <a:buChar char="•"/>
              <a:defRPr sz="3000">
                <a:solidFill>
                  <a:srgbClr val="00274C"/>
                </a:solidFill>
                <a:latin typeface="Arial Nova" panose="020B0504020202020204" pitchFamily="34" charset="0"/>
              </a:defRPr>
            </a:lvl1pPr>
            <a:lvl2pPr marL="746125" indent="-288925">
              <a:tabLst/>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marL="577850" indent="-233363">
              <a:buSzPct val="80000"/>
              <a:buFont typeface="Courier New" panose="02070309020205020404" pitchFamily="49" charset="0"/>
              <a:buChar char="o"/>
              <a:tabLst/>
              <a:defRPr sz="2400"/>
            </a:lvl4pPr>
            <a:lvl5pPr marL="1539875" indent="-228600">
              <a:defRPr>
                <a:solidFill>
                  <a:srgbClr val="00274C"/>
                </a:solidFill>
                <a:latin typeface="Arial Nova" panose="020B0504020202020204" pitchFamily="34" charset="0"/>
              </a:defRPr>
            </a:lvl5pPr>
          </a:lstStyle>
          <a:p>
            <a:pPr lvl="0"/>
            <a:r>
              <a:rPr lang="en-US" dirty="0"/>
              <a:t>First Level</a:t>
            </a:r>
          </a:p>
          <a:p>
            <a:pPr lvl="1"/>
            <a:r>
              <a:rPr lang="en-US" dirty="0"/>
              <a:t>Second Level</a:t>
            </a:r>
          </a:p>
          <a:p>
            <a:pPr lvl="2"/>
            <a:r>
              <a:rPr lang="en-US" dirty="0"/>
              <a:t>Third level</a:t>
            </a:r>
          </a:p>
          <a:p>
            <a:pPr lvl="4"/>
            <a:r>
              <a:rPr lang="en-US" dirty="0"/>
              <a:t>Fourth level</a:t>
            </a:r>
          </a:p>
        </p:txBody>
      </p:sp>
      <p:sp>
        <p:nvSpPr>
          <p:cNvPr id="7" name="Rectangle 6">
            <a:extLst>
              <a:ext uri="{FF2B5EF4-FFF2-40B4-BE49-F238E27FC236}">
                <a16:creationId xmlns:a16="http://schemas.microsoft.com/office/drawing/2014/main" id="{54F59FDB-B506-E84E-944B-C6F2A119E26D}"/>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FFCD94-865A-E04A-9238-EB7DE3001A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1E63CA81-F9B3-7A4E-909C-9442E651DB09}"/>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37F86576-08AF-5F40-8AB3-2DC0601354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Tree>
    <p:extLst>
      <p:ext uri="{BB962C8B-B14F-4D97-AF65-F5344CB8AC3E}">
        <p14:creationId xmlns:p14="http://schemas.microsoft.com/office/powerpoint/2010/main" val="4237954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74C"/>
                </a:solidFill>
                <a:latin typeface="Arial Nova" panose="020B0504020202020204" pitchFamily="34" charset="0"/>
              </a:defRPr>
            </a:lvl1pPr>
          </a:lstStyle>
          <a:p>
            <a:r>
              <a:rPr lang="en-US"/>
              <a:t>Click to edit Master title style</a:t>
            </a:r>
            <a:endParaRPr lang="en-US" dirty="0"/>
          </a:p>
        </p:txBody>
      </p:sp>
      <p:sp>
        <p:nvSpPr>
          <p:cNvPr id="8" name="Content Placeholder 7"/>
          <p:cNvSpPr>
            <a:spLocks noGrp="1"/>
          </p:cNvSpPr>
          <p:nvPr>
            <p:ph sz="quarter" idx="11"/>
          </p:nvPr>
        </p:nvSpPr>
        <p:spPr>
          <a:xfrm>
            <a:off x="6408648" y="2080341"/>
            <a:ext cx="4474700" cy="3897312"/>
          </a:xfrm>
        </p:spPr>
        <p:txBody>
          <a:bodyPr/>
          <a:lstStyle>
            <a:lvl1pPr marL="0" indent="0">
              <a:buNone/>
              <a:defRPr>
                <a:solidFill>
                  <a:srgbClr val="00274C"/>
                </a:solidFill>
                <a:latin typeface="Arial Nova" panose="020B05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
        <p:nvSpPr>
          <p:cNvPr id="4" name="Content Placeholder 3"/>
          <p:cNvSpPr>
            <a:spLocks noGrp="1"/>
          </p:cNvSpPr>
          <p:nvPr>
            <p:ph sz="quarter" idx="12"/>
          </p:nvPr>
        </p:nvSpPr>
        <p:spPr>
          <a:xfrm>
            <a:off x="873736" y="2029835"/>
            <a:ext cx="4403942" cy="3897312"/>
          </a:xfrm>
        </p:spPr>
        <p:txBody>
          <a:bodyPr/>
          <a:lstStyle>
            <a:lvl1pPr>
              <a:defRPr>
                <a:solidFill>
                  <a:srgbClr val="00274C"/>
                </a:solidFill>
                <a:latin typeface="Arial Nova" panose="020B0504020202020204" pitchFamily="34" charset="0"/>
              </a:defRPr>
            </a:lvl1pPr>
            <a:lvl2pPr>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a:defRPr>
                <a:solidFill>
                  <a:srgbClr val="00274C"/>
                </a:solidFill>
                <a:latin typeface="Arial Nova" panose="020B0504020202020204" pitchFamily="34" charset="0"/>
              </a:defRPr>
            </a:lvl4pPr>
            <a:lvl5pPr>
              <a:defRPr>
                <a:solidFill>
                  <a:srgbClr val="00274C"/>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622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779445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5" name="Picture 4" descr="A picture containing person, indoor, hospital room, ceiling&#10;&#10;Description automatically generated">
            <a:extLst>
              <a:ext uri="{FF2B5EF4-FFF2-40B4-BE49-F238E27FC236}">
                <a16:creationId xmlns:a16="http://schemas.microsoft.com/office/drawing/2014/main" id="{784936AE-37FA-B903-6338-F162B4B649FE}"/>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2548"/>
            <a:ext cx="12192000" cy="8137856"/>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83478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C0A6CBC3-6212-7EA5-6A9C-FC52847F5B8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1" y="-290715"/>
            <a:ext cx="12192000" cy="75724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2655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075250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pic>
        <p:nvPicPr>
          <p:cNvPr id="5" name="Picture 4" descr="A picture containing person, hand&#10;&#10;Description automatically generated">
            <a:extLst>
              <a:ext uri="{FF2B5EF4-FFF2-40B4-BE49-F238E27FC236}">
                <a16:creationId xmlns:a16="http://schemas.microsoft.com/office/drawing/2014/main" id="{2364BE85-2C9D-B05B-B584-AFADF7A94A4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489088"/>
            <a:ext cx="12277725" cy="804037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20284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Divider Slide">
    <p:spTree>
      <p:nvGrpSpPr>
        <p:cNvPr id="1" name=""/>
        <p:cNvGrpSpPr/>
        <p:nvPr/>
      </p:nvGrpSpPr>
      <p:grpSpPr>
        <a:xfrm>
          <a:off x="0" y="0"/>
          <a:ext cx="0" cy="0"/>
          <a:chOff x="0" y="0"/>
          <a:chExt cx="0" cy="0"/>
        </a:xfrm>
      </p:grpSpPr>
      <p:pic>
        <p:nvPicPr>
          <p:cNvPr id="13" name="Picture 12" descr="A picture containing indoor, person, wall, person&#10;&#10;Description automatically generated">
            <a:extLst>
              <a:ext uri="{FF2B5EF4-FFF2-40B4-BE49-F238E27FC236}">
                <a16:creationId xmlns:a16="http://schemas.microsoft.com/office/drawing/2014/main" id="{241189B5-A021-FA70-AE28-FC879EEF9D29}"/>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771081"/>
            <a:ext cx="12192000" cy="78771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lvl1pPr>
          </a:lstStyle>
          <a:p>
            <a:pPr lvl="0"/>
            <a:r>
              <a:rPr lang="en-US"/>
              <a:t>Click to edit Master text styles</a:t>
            </a:r>
          </a:p>
        </p:txBody>
      </p:sp>
    </p:spTree>
    <p:extLst>
      <p:ext uri="{BB962C8B-B14F-4D97-AF65-F5344CB8AC3E}">
        <p14:creationId xmlns:p14="http://schemas.microsoft.com/office/powerpoint/2010/main" val="2065018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userDrawn="1"/>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795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97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735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03448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89499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77412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a:t>5/19/2020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63839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48660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5/19/2020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4840798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5AD33-47F0-984F-BAAF-8CD71A503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602B5-1EFC-FF40-A256-8FD4EB62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7581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5AD33-47F0-984F-BAAF-8CD71A503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602B5-1EFC-FF40-A256-8FD4EB62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2014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649"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nam02.safelinks.protection.outlook.com/?url=https%3A%2F%2Fwww.youtube.com%2Fwatch%3Fv%3DFnRlBUrcyFE&amp;data=05%7C01%7Crflecke%40med.umich.edu%7Cf889e7c8e2f8429c555e08db4272e941%7C1f41d613d3a14ead918d2a25b10de330%7C0%7C0%7C638176833523101442%7CUnknown%7CTWFpbGZsb3d8eyJWIjoiMC4wLjAwMDAiLCJQIjoiV2luMzIiLCJBTiI6Ik1haWwiLCJXVCI6Mn0%3D%7C3000%7C%7C%7C&amp;sdata=0FqUdNaB6wUUCw0gpT07ayMgtnonFDln7TPiWoPiQQ4%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40.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35.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F601CA-6EB4-6D51-D36A-1353AB5EBCEB}"/>
              </a:ext>
            </a:extLst>
          </p:cNvPr>
          <p:cNvSpPr>
            <a:spLocks noGrp="1"/>
          </p:cNvSpPr>
          <p:nvPr>
            <p:ph type="subTitle" idx="1"/>
          </p:nvPr>
        </p:nvSpPr>
        <p:spPr/>
        <p:txBody>
          <a:bodyPr/>
          <a:lstStyle/>
          <a:p>
            <a:r>
              <a:rPr lang="en-US" dirty="0"/>
              <a:t>Module IV in the VS Coordinator Training</a:t>
            </a:r>
          </a:p>
          <a:p>
            <a:r>
              <a:rPr lang="en-US" sz="2200" dirty="0"/>
              <a:t>Part 1:  Open AAA and EVAR</a:t>
            </a:r>
          </a:p>
        </p:txBody>
      </p:sp>
      <p:sp>
        <p:nvSpPr>
          <p:cNvPr id="3" name="Title 1"/>
          <p:cNvSpPr>
            <a:spLocks noGrp="1"/>
          </p:cNvSpPr>
          <p:nvPr>
            <p:ph type="ctrTitle"/>
          </p:nvPr>
        </p:nvSpPr>
        <p:spPr>
          <a:xfrm>
            <a:off x="4030836" y="1497319"/>
            <a:ext cx="6784309" cy="2387600"/>
          </a:xfrm>
        </p:spPr>
        <p:txBody>
          <a:bodyPr>
            <a:normAutofit fontScale="90000"/>
          </a:bodyPr>
          <a:lstStyle/>
          <a:p>
            <a:r>
              <a:rPr lang="en-US" dirty="0"/>
              <a:t>Data Abstraction for Vascular Surgery Procedures</a:t>
            </a:r>
            <a:br>
              <a:rPr lang="en-US" dirty="0"/>
            </a:br>
            <a:endParaRPr lang="en-US" sz="4400" dirty="0"/>
          </a:p>
        </p:txBody>
      </p:sp>
      <p:pic>
        <p:nvPicPr>
          <p:cNvPr id="6" name="Picture 5">
            <a:extLst>
              <a:ext uri="{FF2B5EF4-FFF2-40B4-BE49-F238E27FC236}">
                <a16:creationId xmlns:a16="http://schemas.microsoft.com/office/drawing/2014/main" id="{3F34188E-DA69-8A3C-FA9E-1C03ADEB6F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0662" y="5675303"/>
            <a:ext cx="2310881" cy="960703"/>
          </a:xfrm>
          <a:prstGeom prst="rect">
            <a:avLst/>
          </a:prstGeom>
        </p:spPr>
      </p:pic>
    </p:spTree>
    <p:extLst>
      <p:ext uri="{BB962C8B-B14F-4D97-AF65-F5344CB8AC3E}">
        <p14:creationId xmlns:p14="http://schemas.microsoft.com/office/powerpoint/2010/main" val="3755239477"/>
      </p:ext>
    </p:extLst>
  </p:cSld>
  <p:clrMapOvr>
    <a:masterClrMapping/>
  </p:clrMapOvr>
  <mc:AlternateContent xmlns:mc="http://schemas.openxmlformats.org/markup-compatibility/2006" xmlns:p14="http://schemas.microsoft.com/office/powerpoint/2010/main">
    <mc:Choice Requires="p14">
      <p:transition spd="med" p14:dur="700" advClick="0" advTm="17000">
        <p:fade/>
      </p:transition>
    </mc:Choice>
    <mc:Fallback xmlns="">
      <p:transition spd="med" advClick="0" advTm="1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6A8A161-58AA-AD66-18AE-D42EF275713C}"/>
              </a:ext>
            </a:extLst>
          </p:cNvPr>
          <p:cNvPicPr>
            <a:picLocks noChangeAspect="1" noChangeArrowheads="1"/>
          </p:cNvPicPr>
          <p:nvPr/>
        </p:nvPicPr>
        <p:blipFill rotWithShape="1">
          <a:blip r:embed="rId3" cstate="email">
            <a:alphaModFix amt="70000"/>
            <a:extLst>
              <a:ext uri="{28A0092B-C50C-407E-A947-70E740481C1C}">
                <a14:useLocalDpi xmlns:a14="http://schemas.microsoft.com/office/drawing/2010/main" val="0"/>
              </a:ext>
            </a:extLst>
          </a:blip>
          <a:srcRect l="47878" t="15401" b="2273"/>
          <a:stretch/>
        </p:blipFill>
        <p:spPr bwMode="auto">
          <a:xfrm>
            <a:off x="2013617" y="1690688"/>
            <a:ext cx="2491606" cy="266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21C25AE-AC96-F5EE-6110-1D85C9DA1A8D}"/>
              </a:ext>
            </a:extLst>
          </p:cNvPr>
          <p:cNvPicPr>
            <a:picLocks noChangeAspect="1"/>
          </p:cNvPicPr>
          <p:nvPr/>
        </p:nvPicPr>
        <p:blipFill rotWithShape="1">
          <a:blip r:embed="rId4" cstate="email">
            <a:alphaModFix amt="70000"/>
            <a:extLst>
              <a:ext uri="{28A0092B-C50C-407E-A947-70E740481C1C}">
                <a14:useLocalDpi xmlns:a14="http://schemas.microsoft.com/office/drawing/2010/main" val="0"/>
              </a:ext>
            </a:extLst>
          </a:blip>
          <a:srcRect/>
          <a:stretch/>
        </p:blipFill>
        <p:spPr>
          <a:xfrm>
            <a:off x="7377462" y="1587074"/>
            <a:ext cx="2484205" cy="2842051"/>
          </a:xfrm>
          <a:prstGeom prst="rect">
            <a:avLst/>
          </a:prstGeom>
        </p:spPr>
      </p:pic>
      <p:sp>
        <p:nvSpPr>
          <p:cNvPr id="4" name="TextBox 3">
            <a:extLst>
              <a:ext uri="{FF2B5EF4-FFF2-40B4-BE49-F238E27FC236}">
                <a16:creationId xmlns:a16="http://schemas.microsoft.com/office/drawing/2014/main" id="{7CEFE6C5-9653-2B6C-711B-7C3748B8D3F3}"/>
              </a:ext>
            </a:extLst>
          </p:cNvPr>
          <p:cNvSpPr txBox="1"/>
          <p:nvPr/>
        </p:nvSpPr>
        <p:spPr>
          <a:xfrm>
            <a:off x="8573846" y="-252282"/>
            <a:ext cx="45719" cy="162635"/>
          </a:xfrm>
          <a:prstGeom prst="rect">
            <a:avLst/>
          </a:prstGeom>
          <a:noFill/>
        </p:spPr>
        <p:txBody>
          <a:bodyPr wrap="square">
            <a:spAutoFit/>
          </a:bodyPr>
          <a:lstStyle/>
          <a:p>
            <a:endParaRPr lang="en-US" dirty="0"/>
          </a:p>
        </p:txBody>
      </p:sp>
      <p:sp>
        <p:nvSpPr>
          <p:cNvPr id="6" name="Title 5">
            <a:extLst>
              <a:ext uri="{FF2B5EF4-FFF2-40B4-BE49-F238E27FC236}">
                <a16:creationId xmlns:a16="http://schemas.microsoft.com/office/drawing/2014/main" id="{93076629-7871-ED21-8D8A-12F3E91BEDEE}"/>
              </a:ext>
            </a:extLst>
          </p:cNvPr>
          <p:cNvSpPr>
            <a:spLocks noGrp="1"/>
          </p:cNvSpPr>
          <p:nvPr>
            <p:ph type="title"/>
          </p:nvPr>
        </p:nvSpPr>
        <p:spPr>
          <a:xfrm>
            <a:off x="838199" y="365125"/>
            <a:ext cx="10686143" cy="1325563"/>
          </a:xfrm>
        </p:spPr>
        <p:txBody>
          <a:bodyPr/>
          <a:lstStyle/>
          <a:p>
            <a:r>
              <a:rPr lang="en-US" dirty="0"/>
              <a:t>AAA Procedure Overview  </a:t>
            </a:r>
          </a:p>
        </p:txBody>
      </p:sp>
      <p:sp>
        <p:nvSpPr>
          <p:cNvPr id="7" name="Content Placeholder 6">
            <a:extLst>
              <a:ext uri="{FF2B5EF4-FFF2-40B4-BE49-F238E27FC236}">
                <a16:creationId xmlns:a16="http://schemas.microsoft.com/office/drawing/2014/main" id="{4658C3A6-D07C-3590-9CC1-91B2C7761886}"/>
              </a:ext>
            </a:extLst>
          </p:cNvPr>
          <p:cNvSpPr>
            <a:spLocks noGrp="1"/>
          </p:cNvSpPr>
          <p:nvPr>
            <p:ph sz="quarter" idx="11"/>
          </p:nvPr>
        </p:nvSpPr>
        <p:spPr>
          <a:xfrm>
            <a:off x="6336496" y="2029835"/>
            <a:ext cx="4474700" cy="3897312"/>
          </a:xfrm>
        </p:spPr>
        <p:txBody>
          <a:bodyPr>
            <a:normAutofit/>
          </a:bodyPr>
          <a:lstStyle/>
          <a:p>
            <a:r>
              <a:rPr lang="en-US" sz="3600" dirty="0"/>
              <a:t>EVAR</a:t>
            </a:r>
          </a:p>
          <a:p>
            <a:pPr marL="571500" indent="-571500">
              <a:buFont typeface="Arial" panose="020B0604020202020204" pitchFamily="34" charset="0"/>
              <a:buChar char="•"/>
            </a:pPr>
            <a:r>
              <a:rPr lang="en-US" dirty="0"/>
              <a:t>Goal: To prevent enlargement and rupture</a:t>
            </a:r>
          </a:p>
          <a:p>
            <a:pPr marL="571500" indent="-571500">
              <a:buFont typeface="Arial" panose="020B0604020202020204" pitchFamily="34" charset="0"/>
              <a:buChar char="•"/>
            </a:pPr>
            <a:r>
              <a:rPr lang="en-US" dirty="0"/>
              <a:t>Minimally invasive</a:t>
            </a:r>
          </a:p>
          <a:p>
            <a:pPr marL="571500" indent="-571500">
              <a:buFont typeface="Arial" panose="020B0604020202020204" pitchFamily="34" charset="0"/>
              <a:buChar char="•"/>
            </a:pPr>
            <a:r>
              <a:rPr lang="en-US" dirty="0"/>
              <a:t>Shorter hospital stay</a:t>
            </a:r>
          </a:p>
          <a:p>
            <a:pPr marL="571500" indent="-571500">
              <a:buFont typeface="Arial" panose="020B0604020202020204" pitchFamily="34" charset="0"/>
              <a:buChar char="•"/>
            </a:pPr>
            <a:r>
              <a:rPr lang="en-US" dirty="0"/>
              <a:t>Lifelong imaging surveillance</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
        <p:nvSpPr>
          <p:cNvPr id="8" name="Content Placeholder 7">
            <a:extLst>
              <a:ext uri="{FF2B5EF4-FFF2-40B4-BE49-F238E27FC236}">
                <a16:creationId xmlns:a16="http://schemas.microsoft.com/office/drawing/2014/main" id="{98BB96BC-03DB-652E-604F-8E05544F275D}"/>
              </a:ext>
            </a:extLst>
          </p:cNvPr>
          <p:cNvSpPr>
            <a:spLocks noGrp="1"/>
          </p:cNvSpPr>
          <p:nvPr>
            <p:ph sz="quarter" idx="12"/>
          </p:nvPr>
        </p:nvSpPr>
        <p:spPr/>
        <p:txBody>
          <a:bodyPr/>
          <a:lstStyle/>
          <a:p>
            <a:pPr marL="0" indent="0">
              <a:buNone/>
            </a:pPr>
            <a:r>
              <a:rPr lang="en-US" sz="3600" dirty="0"/>
              <a:t>OAAA</a:t>
            </a:r>
          </a:p>
          <a:p>
            <a:r>
              <a:rPr lang="en-US" dirty="0"/>
              <a:t>Goal: Remove aneurysm</a:t>
            </a:r>
          </a:p>
          <a:p>
            <a:r>
              <a:rPr lang="en-US" dirty="0"/>
              <a:t>Major surgery</a:t>
            </a:r>
          </a:p>
          <a:p>
            <a:r>
              <a:rPr lang="en-US" dirty="0"/>
              <a:t>Longer recovery</a:t>
            </a:r>
          </a:p>
          <a:p>
            <a:r>
              <a:rPr lang="en-US" dirty="0"/>
              <a:t>Risk of adverse outcomes</a:t>
            </a:r>
          </a:p>
          <a:p>
            <a:r>
              <a:rPr lang="en-US" dirty="0"/>
              <a:t>Definitive fix</a:t>
            </a:r>
          </a:p>
          <a:p>
            <a:endParaRPr lang="en-US" dirty="0"/>
          </a:p>
          <a:p>
            <a:endParaRPr lang="en-US" dirty="0"/>
          </a:p>
          <a:p>
            <a:endParaRPr lang="en-US" dirty="0"/>
          </a:p>
        </p:txBody>
      </p:sp>
    </p:spTree>
    <p:extLst>
      <p:ext uri="{BB962C8B-B14F-4D97-AF65-F5344CB8AC3E}">
        <p14:creationId xmlns:p14="http://schemas.microsoft.com/office/powerpoint/2010/main" val="676323705"/>
      </p:ext>
    </p:extLst>
  </p:cSld>
  <p:clrMapOvr>
    <a:masterClrMapping/>
  </p:clrMapOvr>
  <mc:AlternateContent xmlns:mc="http://schemas.openxmlformats.org/markup-compatibility/2006" xmlns:p14="http://schemas.microsoft.com/office/powerpoint/2010/main">
    <mc:Choice Requires="p14">
      <p:transition spd="med" p14:dur="700" advClick="0" advTm="43000">
        <p:fade/>
      </p:transition>
    </mc:Choice>
    <mc:Fallback xmlns="">
      <p:transition spd="med" advClick="0" advTm="4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E028-55FD-F86E-1C13-26DD17B788D0}"/>
              </a:ext>
            </a:extLst>
          </p:cNvPr>
          <p:cNvSpPr>
            <a:spLocks noGrp="1"/>
          </p:cNvSpPr>
          <p:nvPr>
            <p:ph type="title"/>
          </p:nvPr>
        </p:nvSpPr>
        <p:spPr/>
        <p:txBody>
          <a:bodyPr>
            <a:normAutofit fontScale="90000"/>
          </a:bodyPr>
          <a:lstStyle/>
          <a:p>
            <a:r>
              <a:rPr lang="en-US" dirty="0"/>
              <a:t>Open Abdominal Aortic Aneurysm (OAAA)</a:t>
            </a:r>
          </a:p>
        </p:txBody>
      </p:sp>
      <p:sp>
        <p:nvSpPr>
          <p:cNvPr id="3" name="Text Placeholder 2">
            <a:extLst>
              <a:ext uri="{FF2B5EF4-FFF2-40B4-BE49-F238E27FC236}">
                <a16:creationId xmlns:a16="http://schemas.microsoft.com/office/drawing/2014/main" id="{5E9070AA-65D9-4B91-FF26-E23A0BC2A4F2}"/>
              </a:ext>
            </a:extLst>
          </p:cNvPr>
          <p:cNvSpPr>
            <a:spLocks noGrp="1"/>
          </p:cNvSpPr>
          <p:nvPr>
            <p:ph type="body" sz="quarter" idx="10"/>
          </p:nvPr>
        </p:nvSpPr>
        <p:spPr>
          <a:xfrm>
            <a:off x="2862263" y="4254500"/>
            <a:ext cx="7772400" cy="1171575"/>
          </a:xfrm>
        </p:spPr>
        <p:txBody>
          <a:bodyPr/>
          <a:lstStyle/>
          <a:p>
            <a:r>
              <a:rPr lang="en-US" dirty="0"/>
              <a:t>Qualifying Case Criteria |  Procedure Data Fields</a:t>
            </a:r>
          </a:p>
          <a:p>
            <a:endParaRPr lang="en-US" dirty="0"/>
          </a:p>
        </p:txBody>
      </p:sp>
    </p:spTree>
    <p:extLst>
      <p:ext uri="{BB962C8B-B14F-4D97-AF65-F5344CB8AC3E}">
        <p14:creationId xmlns:p14="http://schemas.microsoft.com/office/powerpoint/2010/main" val="402659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1148-03B0-B377-1784-C6D943B8C093}"/>
              </a:ext>
            </a:extLst>
          </p:cNvPr>
          <p:cNvSpPr>
            <a:spLocks noGrp="1"/>
          </p:cNvSpPr>
          <p:nvPr>
            <p:ph type="title"/>
          </p:nvPr>
        </p:nvSpPr>
        <p:spPr/>
        <p:txBody>
          <a:bodyPr/>
          <a:lstStyle/>
          <a:p>
            <a:r>
              <a:rPr lang="en-US" dirty="0"/>
              <a:t>Open AAA Repair Video</a:t>
            </a:r>
          </a:p>
        </p:txBody>
      </p:sp>
      <p:sp>
        <p:nvSpPr>
          <p:cNvPr id="4" name="Content Placeholder 3">
            <a:extLst>
              <a:ext uri="{FF2B5EF4-FFF2-40B4-BE49-F238E27FC236}">
                <a16:creationId xmlns:a16="http://schemas.microsoft.com/office/drawing/2014/main" id="{DBB9A28D-7325-999A-ED73-A5CD0A4C0BFB}"/>
              </a:ext>
            </a:extLst>
          </p:cNvPr>
          <p:cNvSpPr>
            <a:spLocks noGrp="1"/>
          </p:cNvSpPr>
          <p:nvPr>
            <p:ph sz="quarter" idx="12"/>
          </p:nvPr>
        </p:nvSpPr>
        <p:spPr/>
        <p:txBody>
          <a:bodyPr>
            <a:normAutofit/>
          </a:bodyPr>
          <a:lstStyle/>
          <a:p>
            <a:pPr marL="0" indent="0">
              <a:buNone/>
            </a:pPr>
            <a:r>
              <a:rPr lang="en-US" dirty="0">
                <a:hlinkClick r:id="rId3"/>
              </a:rPr>
              <a:t>Open AAA Repair Video</a:t>
            </a:r>
            <a:endParaRPr lang="en-US" dirty="0"/>
          </a:p>
          <a:p>
            <a:pPr marL="0" indent="0">
              <a:buNone/>
            </a:pPr>
            <a:endParaRPr lang="en-US" dirty="0"/>
          </a:p>
        </p:txBody>
      </p:sp>
      <p:sp>
        <p:nvSpPr>
          <p:cNvPr id="7" name="TextBox 6">
            <a:extLst>
              <a:ext uri="{FF2B5EF4-FFF2-40B4-BE49-F238E27FC236}">
                <a16:creationId xmlns:a16="http://schemas.microsoft.com/office/drawing/2014/main" id="{F411DE74-BDAD-6E31-BD01-CD650D45EC5E}"/>
              </a:ext>
            </a:extLst>
          </p:cNvPr>
          <p:cNvSpPr txBox="1"/>
          <p:nvPr/>
        </p:nvSpPr>
        <p:spPr>
          <a:xfrm>
            <a:off x="3274234" y="5751443"/>
            <a:ext cx="5156220" cy="369332"/>
          </a:xfrm>
          <a:prstGeom prst="rect">
            <a:avLst/>
          </a:prstGeom>
          <a:solidFill>
            <a:schemeClr val="accent3">
              <a:lumMod val="20000"/>
              <a:lumOff val="80000"/>
            </a:schemeClr>
          </a:solidFill>
          <a:ln>
            <a:solidFill>
              <a:schemeClr val="accent1"/>
            </a:solidFill>
          </a:ln>
        </p:spPr>
        <p:txBody>
          <a:bodyPr wrap="none" rtlCol="0">
            <a:spAutoFit/>
          </a:bodyPr>
          <a:lstStyle/>
          <a:p>
            <a:r>
              <a:rPr lang="en-US" dirty="0"/>
              <a:t>Note: This video is for educational purposes only</a:t>
            </a:r>
          </a:p>
        </p:txBody>
      </p:sp>
    </p:spTree>
    <p:extLst>
      <p:ext uri="{BB962C8B-B14F-4D97-AF65-F5344CB8AC3E}">
        <p14:creationId xmlns:p14="http://schemas.microsoft.com/office/powerpoint/2010/main" val="425292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97D24-15AD-2934-FCF0-1BD24BA77DA6}"/>
              </a:ext>
            </a:extLst>
          </p:cNvPr>
          <p:cNvSpPr>
            <a:spLocks noGrp="1"/>
          </p:cNvSpPr>
          <p:nvPr>
            <p:ph type="title"/>
          </p:nvPr>
        </p:nvSpPr>
        <p:spPr/>
        <p:txBody>
          <a:bodyPr/>
          <a:lstStyle/>
          <a:p>
            <a:r>
              <a:rPr lang="en-US" dirty="0"/>
              <a:t>OAAA Qualifying Case Criteria</a:t>
            </a:r>
          </a:p>
        </p:txBody>
      </p:sp>
      <p:pic>
        <p:nvPicPr>
          <p:cNvPr id="7" name="Picture 6">
            <a:extLst>
              <a:ext uri="{FF2B5EF4-FFF2-40B4-BE49-F238E27FC236}">
                <a16:creationId xmlns:a16="http://schemas.microsoft.com/office/drawing/2014/main" id="{D3EFD196-AE8E-3EF7-498D-8F9CCDFCDD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0761" y="1396397"/>
            <a:ext cx="6224271" cy="4802187"/>
          </a:xfrm>
          <a:prstGeom prst="rect">
            <a:avLst/>
          </a:prstGeom>
        </p:spPr>
      </p:pic>
    </p:spTree>
    <p:extLst>
      <p:ext uri="{BB962C8B-B14F-4D97-AF65-F5344CB8AC3E}">
        <p14:creationId xmlns:p14="http://schemas.microsoft.com/office/powerpoint/2010/main" val="2161098260"/>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A13967-16CA-CE13-374B-5D79DD0EEE74}"/>
              </a:ext>
            </a:extLst>
          </p:cNvPr>
          <p:cNvSpPr txBox="1"/>
          <p:nvPr/>
        </p:nvSpPr>
        <p:spPr>
          <a:xfrm>
            <a:off x="2072641" y="5494946"/>
            <a:ext cx="7857572" cy="5486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D7B522FE-E390-3775-8C53-1D89DE25C4C1}"/>
              </a:ext>
            </a:extLst>
          </p:cNvPr>
          <p:cNvSpPr>
            <a:spLocks noGrp="1"/>
          </p:cNvSpPr>
          <p:nvPr>
            <p:ph type="title"/>
          </p:nvPr>
        </p:nvSpPr>
        <p:spPr/>
        <p:txBody>
          <a:bodyPr/>
          <a:lstStyle/>
          <a:p>
            <a:r>
              <a:rPr lang="en-US" dirty="0"/>
              <a:t>OAAA Qualifying Case Criteria</a:t>
            </a:r>
            <a:endParaRPr lang="en-US" dirty="0">
              <a:solidFill>
                <a:schemeClr val="tx2"/>
              </a:solidFill>
            </a:endParaRPr>
          </a:p>
        </p:txBody>
      </p:sp>
      <p:sp>
        <p:nvSpPr>
          <p:cNvPr id="10" name="TextBox 9">
            <a:extLst>
              <a:ext uri="{FF2B5EF4-FFF2-40B4-BE49-F238E27FC236}">
                <a16:creationId xmlns:a16="http://schemas.microsoft.com/office/drawing/2014/main" id="{F774965F-1CBE-0096-7809-A563FE9FEE76}"/>
              </a:ext>
            </a:extLst>
          </p:cNvPr>
          <p:cNvSpPr txBox="1"/>
          <p:nvPr/>
        </p:nvSpPr>
        <p:spPr>
          <a:xfrm>
            <a:off x="908557" y="1686217"/>
            <a:ext cx="8375143" cy="369332"/>
          </a:xfrm>
          <a:prstGeom prst="rect">
            <a:avLst/>
          </a:prstGeom>
          <a:noFill/>
        </p:spPr>
        <p:txBody>
          <a:bodyPr wrap="square">
            <a:spAutoFit/>
          </a:bodyPr>
          <a:lstStyle/>
          <a:p>
            <a:r>
              <a:rPr lang="en-US" b="1" dirty="0">
                <a:solidFill>
                  <a:schemeClr val="tx2"/>
                </a:solidFill>
                <a:latin typeface="Arial Nova" panose="020B0504020202020204" pitchFamily="34" charset="0"/>
              </a:rPr>
              <a:t>Qualifying Criteria</a:t>
            </a:r>
            <a:r>
              <a:rPr lang="en-US" dirty="0">
                <a:solidFill>
                  <a:schemeClr val="tx2"/>
                </a:solidFill>
                <a:latin typeface="Arial Nova" panose="020B0504020202020204" pitchFamily="34" charset="0"/>
              </a:rPr>
              <a:t>:  Open Infrarenal, Juxtarenal, and Suprarenal AAA repair</a:t>
            </a:r>
          </a:p>
        </p:txBody>
      </p:sp>
      <p:pic>
        <p:nvPicPr>
          <p:cNvPr id="3" name="Picture 2">
            <a:extLst>
              <a:ext uri="{FF2B5EF4-FFF2-40B4-BE49-F238E27FC236}">
                <a16:creationId xmlns:a16="http://schemas.microsoft.com/office/drawing/2014/main" id="{221A32F2-3561-9A9C-11A9-4F1091735503}"/>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t="9148" b="15039"/>
          <a:stretch/>
        </p:blipFill>
        <p:spPr>
          <a:xfrm>
            <a:off x="3975381" y="2068006"/>
            <a:ext cx="4052092" cy="3975580"/>
          </a:xfrm>
          <a:prstGeom prst="rect">
            <a:avLst/>
          </a:prstGeom>
        </p:spPr>
      </p:pic>
      <p:sp>
        <p:nvSpPr>
          <p:cNvPr id="4" name="Rectangle 3">
            <a:extLst>
              <a:ext uri="{FF2B5EF4-FFF2-40B4-BE49-F238E27FC236}">
                <a16:creationId xmlns:a16="http://schemas.microsoft.com/office/drawing/2014/main" id="{51185B2E-9AB2-A8F4-1629-F3EBA1FAE049}"/>
              </a:ext>
            </a:extLst>
          </p:cNvPr>
          <p:cNvSpPr/>
          <p:nvPr/>
        </p:nvSpPr>
        <p:spPr>
          <a:xfrm>
            <a:off x="5680860" y="4055634"/>
            <a:ext cx="704193" cy="11161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3897644"/>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cending Aortic Dissection, Penetrating Aortic Ulcer, and Intramural  Hematoma | SpringerLink">
            <a:extLst>
              <a:ext uri="{FF2B5EF4-FFF2-40B4-BE49-F238E27FC236}">
                <a16:creationId xmlns:a16="http://schemas.microsoft.com/office/drawing/2014/main" id="{1F7680EE-6964-FE1C-90E2-41CC830AFBA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411592" y="2501513"/>
            <a:ext cx="3978416" cy="34487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F83715CB-3FAC-A830-8EF9-621A5D41F379}"/>
              </a:ext>
            </a:extLst>
          </p:cNvPr>
          <p:cNvSpPr>
            <a:spLocks noGrp="1"/>
          </p:cNvSpPr>
          <p:nvPr>
            <p:ph type="title"/>
          </p:nvPr>
        </p:nvSpPr>
        <p:spPr/>
        <p:txBody>
          <a:bodyPr/>
          <a:lstStyle/>
          <a:p>
            <a:r>
              <a:rPr lang="en-US" dirty="0"/>
              <a:t>OAAA Qualifying Case Criteria</a:t>
            </a:r>
          </a:p>
        </p:txBody>
      </p:sp>
      <p:sp>
        <p:nvSpPr>
          <p:cNvPr id="10" name="TextBox 9">
            <a:extLst>
              <a:ext uri="{FF2B5EF4-FFF2-40B4-BE49-F238E27FC236}">
                <a16:creationId xmlns:a16="http://schemas.microsoft.com/office/drawing/2014/main" id="{D87EB133-440D-731A-C895-4B93C559AF66}"/>
              </a:ext>
            </a:extLst>
          </p:cNvPr>
          <p:cNvSpPr txBox="1"/>
          <p:nvPr/>
        </p:nvSpPr>
        <p:spPr>
          <a:xfrm>
            <a:off x="903858" y="1686217"/>
            <a:ext cx="10445243" cy="646331"/>
          </a:xfrm>
          <a:prstGeom prst="rect">
            <a:avLst/>
          </a:prstGeom>
          <a:noFill/>
        </p:spPr>
        <p:txBody>
          <a:bodyPr wrap="square">
            <a:spAutoFit/>
          </a:bodyPr>
          <a:lstStyle/>
          <a:p>
            <a:r>
              <a:rPr lang="en-US" b="1" dirty="0">
                <a:solidFill>
                  <a:schemeClr val="tx2"/>
                </a:solidFill>
                <a:latin typeface="Arial Nova" panose="020B0504020202020204" pitchFamily="34" charset="0"/>
              </a:rPr>
              <a:t>Qualifying Criteria</a:t>
            </a:r>
            <a:r>
              <a:rPr lang="en-US" dirty="0">
                <a:solidFill>
                  <a:schemeClr val="tx2"/>
                </a:solidFill>
                <a:latin typeface="Arial Nova" panose="020B0504020202020204" pitchFamily="34" charset="0"/>
              </a:rPr>
              <a:t>: </a:t>
            </a:r>
            <a:r>
              <a:rPr lang="en-US" dirty="0">
                <a:solidFill>
                  <a:schemeClr val="tx2"/>
                </a:solidFill>
              </a:rPr>
              <a:t>Open AAA that was performed for the Indication of Penetrating Ulcer without the presence of an aneurysm</a:t>
            </a:r>
            <a:endParaRPr lang="en-US" dirty="0">
              <a:solidFill>
                <a:schemeClr val="tx2"/>
              </a:solidFill>
              <a:latin typeface="Arial Nova" panose="020B0504020202020204" pitchFamily="34" charset="0"/>
            </a:endParaRPr>
          </a:p>
        </p:txBody>
      </p:sp>
    </p:spTree>
    <p:extLst>
      <p:ext uri="{BB962C8B-B14F-4D97-AF65-F5344CB8AC3E}">
        <p14:creationId xmlns:p14="http://schemas.microsoft.com/office/powerpoint/2010/main" val="3975769764"/>
      </p:ext>
    </p:extLst>
  </p:cSld>
  <p:clrMapOvr>
    <a:masterClrMapping/>
  </p:clrMapOvr>
  <mc:AlternateContent xmlns:mc="http://schemas.openxmlformats.org/markup-compatibility/2006" xmlns:p14="http://schemas.microsoft.com/office/powerpoint/2010/main">
    <mc:Choice Requires="p14">
      <p:transition spd="med" p14:dur="700" advClick="0" advTm="24000">
        <p:fade/>
      </p:transition>
    </mc:Choice>
    <mc:Fallback xmlns="">
      <p:transition spd="med" advClick="0" advTm="2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3715CB-3FAC-A830-8EF9-621A5D41F379}"/>
              </a:ext>
            </a:extLst>
          </p:cNvPr>
          <p:cNvSpPr>
            <a:spLocks noGrp="1"/>
          </p:cNvSpPr>
          <p:nvPr>
            <p:ph type="title"/>
          </p:nvPr>
        </p:nvSpPr>
        <p:spPr/>
        <p:txBody>
          <a:bodyPr/>
          <a:lstStyle/>
          <a:p>
            <a:r>
              <a:rPr lang="en-US" dirty="0"/>
              <a:t>OAAA Qualifying Case Criteria</a:t>
            </a:r>
          </a:p>
        </p:txBody>
      </p:sp>
      <p:sp>
        <p:nvSpPr>
          <p:cNvPr id="10" name="TextBox 9">
            <a:extLst>
              <a:ext uri="{FF2B5EF4-FFF2-40B4-BE49-F238E27FC236}">
                <a16:creationId xmlns:a16="http://schemas.microsoft.com/office/drawing/2014/main" id="{D87EB133-440D-731A-C895-4B93C559AF66}"/>
              </a:ext>
            </a:extLst>
          </p:cNvPr>
          <p:cNvSpPr txBox="1"/>
          <p:nvPr/>
        </p:nvSpPr>
        <p:spPr>
          <a:xfrm>
            <a:off x="873378" y="1686217"/>
            <a:ext cx="10445243" cy="646331"/>
          </a:xfrm>
          <a:prstGeom prst="rect">
            <a:avLst/>
          </a:prstGeom>
          <a:noFill/>
        </p:spPr>
        <p:txBody>
          <a:bodyPr wrap="square">
            <a:spAutoFit/>
          </a:bodyPr>
          <a:lstStyle/>
          <a:p>
            <a:r>
              <a:rPr lang="en-US" b="1" dirty="0">
                <a:solidFill>
                  <a:schemeClr val="tx2"/>
                </a:solidFill>
                <a:latin typeface="Arial Nova" panose="020B0504020202020204" pitchFamily="34" charset="0"/>
              </a:rPr>
              <a:t>Qualifying Criteria</a:t>
            </a:r>
            <a:r>
              <a:rPr lang="en-US" dirty="0">
                <a:solidFill>
                  <a:schemeClr val="tx2"/>
                </a:solidFill>
                <a:latin typeface="Arial Nova" panose="020B0504020202020204" pitchFamily="34" charset="0"/>
              </a:rPr>
              <a:t>: Open Infrarenal, Juxtarenal, and Suprarenal AAA for repair of a Ruptured AAA</a:t>
            </a:r>
          </a:p>
          <a:p>
            <a:endParaRPr lang="en-US" dirty="0">
              <a:solidFill>
                <a:schemeClr val="tx2"/>
              </a:solidFill>
              <a:latin typeface="Arial Nova" panose="020B0504020202020204" pitchFamily="34" charset="0"/>
            </a:endParaRPr>
          </a:p>
        </p:txBody>
      </p:sp>
      <p:pic>
        <p:nvPicPr>
          <p:cNvPr id="3" name="Picture 2">
            <a:extLst>
              <a:ext uri="{FF2B5EF4-FFF2-40B4-BE49-F238E27FC236}">
                <a16:creationId xmlns:a16="http://schemas.microsoft.com/office/drawing/2014/main" id="{D0CED7A4-9F72-1821-242E-527FD9B3A2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838200" y="2799603"/>
            <a:ext cx="5150277" cy="24638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6546457-F68E-B63A-24A5-FA39FB58FB2D}"/>
              </a:ext>
            </a:extLst>
          </p:cNvPr>
          <p:cNvSpPr txBox="1"/>
          <p:nvPr/>
        </p:nvSpPr>
        <p:spPr>
          <a:xfrm>
            <a:off x="6812830" y="2508043"/>
            <a:ext cx="4032970" cy="3046988"/>
          </a:xfrm>
          <a:prstGeom prst="rect">
            <a:avLst/>
          </a:prstGeom>
          <a:noFill/>
        </p:spPr>
        <p:txBody>
          <a:bodyPr wrap="square">
            <a:spAutoFit/>
          </a:bodyPr>
          <a:lstStyle/>
          <a:p>
            <a:pPr marL="0" marR="0">
              <a:spcBef>
                <a:spcPts val="0"/>
              </a:spcBef>
              <a:spcAft>
                <a:spcPts val="1200"/>
              </a:spcAft>
            </a:pPr>
            <a:r>
              <a:rPr lang="en-US" sz="3200" b="1" dirty="0">
                <a:solidFill>
                  <a:schemeClr val="tx2"/>
                </a:solidFill>
                <a:effectLst/>
                <a:latin typeface="Arial Nova" panose="020B0504020202020204" pitchFamily="34" charset="0"/>
                <a:ea typeface="Calibri" panose="020F0502020204030204" pitchFamily="34" charset="0"/>
                <a:cs typeface="Times New Roman" panose="02020603050405020304" pitchFamily="18" charset="0"/>
              </a:rPr>
              <a:t>Ruptured AAA</a:t>
            </a:r>
            <a:r>
              <a:rPr lang="en-US" sz="3200" dirty="0">
                <a:solidFill>
                  <a:schemeClr val="tx2"/>
                </a:solidFill>
                <a:effectLst/>
                <a:latin typeface="Arial Nova" panose="020B0504020202020204" pitchFamily="34" charset="0"/>
                <a:ea typeface="Calibri" panose="020F0502020204030204" pitchFamily="34" charset="0"/>
                <a:cs typeface="Times New Roman" panose="02020603050405020304" pitchFamily="18" charset="0"/>
              </a:rPr>
              <a:t> must have evidence of…</a:t>
            </a:r>
          </a:p>
          <a:p>
            <a:pPr marL="285750" marR="0" indent="-285750">
              <a:spcBef>
                <a:spcPts val="0"/>
              </a:spcBef>
              <a:spcAft>
                <a:spcPts val="600"/>
              </a:spcAft>
              <a:buFont typeface="Arial" panose="020B0604020202020204" pitchFamily="34" charset="0"/>
              <a:buChar char="•"/>
            </a:pPr>
            <a:r>
              <a:rPr lang="en-US" sz="2400" dirty="0">
                <a:solidFill>
                  <a:schemeClr val="tx2"/>
                </a:solidFill>
                <a:effectLst/>
                <a:latin typeface="Arial Nova" panose="020B0504020202020204" pitchFamily="34" charset="0"/>
                <a:ea typeface="Calibri" panose="020F0502020204030204" pitchFamily="34" charset="0"/>
                <a:cs typeface="Times New Roman" panose="02020603050405020304" pitchFamily="18" charset="0"/>
              </a:rPr>
              <a:t>Extravasation on pre-procedure imaging </a:t>
            </a:r>
          </a:p>
          <a:p>
            <a:pPr marL="285750" marR="0" indent="-285750">
              <a:spcBef>
                <a:spcPts val="0"/>
              </a:spcBef>
              <a:spcAft>
                <a:spcPts val="600"/>
              </a:spcAft>
              <a:buFont typeface="Arial" panose="020B0604020202020204" pitchFamily="34" charset="0"/>
              <a:buChar char="•"/>
            </a:pPr>
            <a:endParaRPr lang="en-US" sz="1200" dirty="0">
              <a:solidFill>
                <a:schemeClr val="tx2"/>
              </a:solidFill>
              <a:latin typeface="Arial Nova" panose="020B0504020202020204" pitchFamily="34" charset="0"/>
              <a:ea typeface="Calibri" panose="020F0502020204030204" pitchFamily="34" charset="0"/>
              <a:cs typeface="Times New Roman" panose="02020603050405020304" pitchFamily="18" charset="0"/>
            </a:endParaRPr>
          </a:p>
          <a:p>
            <a:pPr marL="285750" marR="0" indent="-285750">
              <a:spcBef>
                <a:spcPts val="0"/>
              </a:spcBef>
              <a:spcAft>
                <a:spcPts val="600"/>
              </a:spcAft>
              <a:buFont typeface="Arial" panose="020B0604020202020204" pitchFamily="34" charset="0"/>
              <a:buChar char="•"/>
            </a:pPr>
            <a:r>
              <a:rPr lang="en-US" sz="24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R</a:t>
            </a:r>
            <a:r>
              <a:rPr lang="en-US" sz="2400" dirty="0">
                <a:solidFill>
                  <a:schemeClr val="tx2"/>
                </a:solidFill>
                <a:effectLst/>
                <a:latin typeface="Arial Nova" panose="020B0504020202020204" pitchFamily="34" charset="0"/>
                <a:ea typeface="Calibri" panose="020F0502020204030204" pitchFamily="34" charset="0"/>
                <a:cs typeface="Times New Roman" panose="02020603050405020304" pitchFamily="18" charset="0"/>
              </a:rPr>
              <a:t>upture on arrival to the OR</a:t>
            </a:r>
          </a:p>
        </p:txBody>
      </p:sp>
      <p:sp>
        <p:nvSpPr>
          <p:cNvPr id="5" name="TextBox 4">
            <a:extLst>
              <a:ext uri="{FF2B5EF4-FFF2-40B4-BE49-F238E27FC236}">
                <a16:creationId xmlns:a16="http://schemas.microsoft.com/office/drawing/2014/main" id="{8DBC23B1-4A99-EA82-2BA3-4778EE3DC924}"/>
              </a:ext>
            </a:extLst>
          </p:cNvPr>
          <p:cNvSpPr txBox="1"/>
          <p:nvPr/>
        </p:nvSpPr>
        <p:spPr>
          <a:xfrm>
            <a:off x="2876549" y="5635655"/>
            <a:ext cx="6438900" cy="400110"/>
          </a:xfrm>
          <a:prstGeom prst="rect">
            <a:avLst/>
          </a:prstGeom>
          <a:noFill/>
        </p:spPr>
        <p:txBody>
          <a:bodyPr wrap="square" rtlCol="0">
            <a:spAutoFit/>
          </a:bodyPr>
          <a:lstStyle/>
          <a:p>
            <a:pPr algn="ctr"/>
            <a:r>
              <a:rPr lang="en-US" sz="2000" dirty="0">
                <a:solidFill>
                  <a:schemeClr val="tx2"/>
                </a:solidFill>
                <a:latin typeface="Arial Nova" panose="020B0504020202020204" pitchFamily="34" charset="0"/>
              </a:rPr>
              <a:t>Not to be confused with a </a:t>
            </a:r>
            <a:r>
              <a:rPr lang="en-US" sz="2000" b="1" dirty="0">
                <a:solidFill>
                  <a:schemeClr val="tx2"/>
                </a:solidFill>
                <a:latin typeface="Arial Nova" panose="020B0504020202020204" pitchFamily="34" charset="0"/>
              </a:rPr>
              <a:t>CONTAINED RUPTURE!</a:t>
            </a:r>
          </a:p>
        </p:txBody>
      </p:sp>
    </p:spTree>
    <p:extLst>
      <p:ext uri="{BB962C8B-B14F-4D97-AF65-F5344CB8AC3E}">
        <p14:creationId xmlns:p14="http://schemas.microsoft.com/office/powerpoint/2010/main" val="301534790"/>
      </p:ext>
    </p:extLst>
  </p:cSld>
  <p:clrMapOvr>
    <a:masterClrMapping/>
  </p:clrMapOvr>
  <mc:AlternateContent xmlns:mc="http://schemas.openxmlformats.org/markup-compatibility/2006" xmlns:p14="http://schemas.microsoft.com/office/powerpoint/2010/main">
    <mc:Choice Requires="p14">
      <p:transition spd="med" p14:dur="700" advClick="0" advTm="22000">
        <p:fade/>
      </p:transition>
    </mc:Choice>
    <mc:Fallback xmlns="">
      <p:transition spd="med" advClick="0" advTm="2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946B34-68C1-921C-8A42-8237545C6B4A}"/>
              </a:ext>
            </a:extLst>
          </p:cNvPr>
          <p:cNvSpPr>
            <a:spLocks noGrp="1"/>
          </p:cNvSpPr>
          <p:nvPr>
            <p:ph type="title"/>
          </p:nvPr>
        </p:nvSpPr>
        <p:spPr/>
        <p:txBody>
          <a:bodyPr/>
          <a:lstStyle/>
          <a:p>
            <a:r>
              <a:rPr lang="en-US" dirty="0"/>
              <a:t>OAAA Qualifying Case Criteria</a:t>
            </a:r>
          </a:p>
        </p:txBody>
      </p:sp>
      <p:sp>
        <p:nvSpPr>
          <p:cNvPr id="5" name="Content Placeholder 4"/>
          <p:cNvSpPr txBox="1">
            <a:spLocks noGrp="1"/>
          </p:cNvSpPr>
          <p:nvPr>
            <p:ph idx="1"/>
          </p:nvPr>
        </p:nvSpPr>
        <p:spPr>
          <a:xfrm>
            <a:off x="968986" y="2089260"/>
            <a:ext cx="5127013" cy="3716453"/>
          </a:xfrm>
          <a:prstGeom prst="rect">
            <a:avLst/>
          </a:prstGeom>
        </p:spPr>
        <p:txBody>
          <a:bodyPr rtlCol="0" anchor="ctr">
            <a:normAutofit fontScale="92500" lnSpcReduction="20000"/>
          </a:bodyPr>
          <a:lstStyle/>
          <a:p>
            <a:pPr marL="0" marR="0" indent="0">
              <a:lnSpc>
                <a:spcPct val="100000"/>
              </a:lnSpc>
              <a:spcBef>
                <a:spcPts val="0"/>
              </a:spcBef>
              <a:spcAft>
                <a:spcPts val="600"/>
              </a:spcAft>
              <a:buNone/>
            </a:pPr>
            <a:r>
              <a:rPr lang="en-US" sz="4600" b="1" dirty="0">
                <a:effectLst/>
                <a:ea typeface="Calibri" panose="020F0502020204030204" pitchFamily="34" charset="0"/>
                <a:cs typeface="Times New Roman" panose="02020603050405020304" pitchFamily="18" charset="0"/>
              </a:rPr>
              <a:t>Contained Rupture</a:t>
            </a:r>
          </a:p>
          <a:p>
            <a:pPr marL="231775" marR="0" indent="-231775">
              <a:spcBef>
                <a:spcPts val="0"/>
              </a:spcBef>
              <a:spcAft>
                <a:spcPts val="600"/>
              </a:spcAft>
            </a:pPr>
            <a:endParaRPr lang="en-US" sz="3100" dirty="0">
              <a:ea typeface="Calibri" panose="020F0502020204030204" pitchFamily="34" charset="0"/>
              <a:cs typeface="Times New Roman" panose="02020603050405020304" pitchFamily="18" charset="0"/>
            </a:endParaRPr>
          </a:p>
          <a:p>
            <a:pPr marL="231775" marR="0" indent="-231775">
              <a:spcBef>
                <a:spcPts val="0"/>
              </a:spcBef>
              <a:spcAft>
                <a:spcPts val="600"/>
              </a:spcAft>
            </a:pPr>
            <a:r>
              <a:rPr lang="en-US" sz="3100" dirty="0">
                <a:ea typeface="Calibri" panose="020F0502020204030204" pitchFamily="34" charset="0"/>
                <a:cs typeface="Times New Roman" panose="02020603050405020304" pitchFamily="18" charset="0"/>
              </a:rPr>
              <a:t>No contrast extravasation</a:t>
            </a:r>
          </a:p>
          <a:p>
            <a:pPr marL="0" marR="0">
              <a:spcBef>
                <a:spcPts val="0"/>
              </a:spcBef>
              <a:spcAft>
                <a:spcPts val="600"/>
              </a:spcAft>
            </a:pPr>
            <a:endParaRPr lang="en-US" sz="3100" dirty="0">
              <a:ea typeface="Calibri" panose="020F0502020204030204" pitchFamily="34" charset="0"/>
              <a:cs typeface="Times New Roman" panose="02020603050405020304" pitchFamily="18" charset="0"/>
            </a:endParaRPr>
          </a:p>
          <a:p>
            <a:pPr marL="231775" indent="-231775">
              <a:spcBef>
                <a:spcPts val="0"/>
              </a:spcBef>
              <a:spcAft>
                <a:spcPts val="600"/>
              </a:spcAft>
            </a:pPr>
            <a:r>
              <a:rPr lang="en-US" sz="3100" dirty="0">
                <a:cs typeface="Times New Roman" panose="02020603050405020304" pitchFamily="18" charset="0"/>
              </a:rPr>
              <a:t>Outpouching of the aorta</a:t>
            </a:r>
          </a:p>
          <a:p>
            <a:pPr marL="231775" marR="0" indent="-231775">
              <a:spcBef>
                <a:spcPts val="0"/>
              </a:spcBef>
              <a:spcAft>
                <a:spcPts val="600"/>
              </a:spcAft>
            </a:pPr>
            <a:endParaRPr lang="en-US" sz="3100" dirty="0">
              <a:cs typeface="Times New Roman" panose="02020603050405020304" pitchFamily="18" charset="0"/>
            </a:endParaRPr>
          </a:p>
          <a:p>
            <a:pPr marL="231775" marR="0" indent="-231775">
              <a:spcBef>
                <a:spcPts val="0"/>
              </a:spcBef>
              <a:spcAft>
                <a:spcPts val="600"/>
              </a:spcAft>
            </a:pPr>
            <a:r>
              <a:rPr lang="en-US" sz="3100" dirty="0">
                <a:cs typeface="Times New Roman" panose="02020603050405020304" pitchFamily="18" charset="0"/>
              </a:rPr>
              <a:t>Hematoma seals the retroperitoneum</a:t>
            </a:r>
          </a:p>
          <a:p>
            <a:pPr marL="0" marR="0" indent="0">
              <a:spcBef>
                <a:spcPts val="0"/>
              </a:spcBef>
              <a:spcAft>
                <a:spcPts val="600"/>
              </a:spcAft>
              <a:buNone/>
            </a:pPr>
            <a:r>
              <a:rPr lang="en-US" sz="2000" dirty="0">
                <a:effectLst/>
                <a:ea typeface="Calibri" panose="020F0502020204030204" pitchFamily="34" charset="0"/>
                <a:cs typeface="Times New Roman" panose="02020603050405020304" pitchFamily="18" charset="0"/>
              </a:rPr>
              <a:t> </a:t>
            </a:r>
          </a:p>
        </p:txBody>
      </p:sp>
      <p:pic>
        <p:nvPicPr>
          <p:cNvPr id="3" name="Picture 2" descr="A picture containing heart&#10;&#10;Description automatically generated">
            <a:extLst>
              <a:ext uri="{FF2B5EF4-FFF2-40B4-BE49-F238E27FC236}">
                <a16:creationId xmlns:a16="http://schemas.microsoft.com/office/drawing/2014/main" id="{217C757F-45D0-FA27-C8D1-FE8FEF4B58D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a:stretch/>
        </p:blipFill>
        <p:spPr>
          <a:xfrm>
            <a:off x="6663589" y="1778000"/>
            <a:ext cx="4367145" cy="4233432"/>
          </a:xfrm>
          <a:prstGeom prst="rect">
            <a:avLst/>
          </a:prstGeom>
        </p:spPr>
      </p:pic>
      <p:sp>
        <p:nvSpPr>
          <p:cNvPr id="6" name="Arc 5">
            <a:extLst>
              <a:ext uri="{FF2B5EF4-FFF2-40B4-BE49-F238E27FC236}">
                <a16:creationId xmlns:a16="http://schemas.microsoft.com/office/drawing/2014/main" id="{BF7725F2-9281-DEDF-B887-654E9A275F3F}"/>
              </a:ext>
            </a:extLst>
          </p:cNvPr>
          <p:cNvSpPr/>
          <p:nvPr/>
        </p:nvSpPr>
        <p:spPr>
          <a:xfrm rot="2228470">
            <a:off x="7896946" y="1503195"/>
            <a:ext cx="2963616" cy="3481769"/>
          </a:xfrm>
          <a:prstGeom prst="arc">
            <a:avLst>
              <a:gd name="adj1" fmla="val 10499517"/>
              <a:gd name="adj2" fmla="val 1560203"/>
            </a:avLst>
          </a:prstGeom>
          <a:noFill/>
          <a:ln w="76200">
            <a:solidFill>
              <a:schemeClr val="accent3"/>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65622433"/>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3715CB-3FAC-A830-8EF9-621A5D41F379}"/>
              </a:ext>
            </a:extLst>
          </p:cNvPr>
          <p:cNvSpPr>
            <a:spLocks noGrp="1"/>
          </p:cNvSpPr>
          <p:nvPr>
            <p:ph type="title"/>
          </p:nvPr>
        </p:nvSpPr>
        <p:spPr/>
        <p:txBody>
          <a:bodyPr/>
          <a:lstStyle/>
          <a:p>
            <a:r>
              <a:rPr lang="en-US" dirty="0"/>
              <a:t>OAAA Qualifying Case Criteria</a:t>
            </a:r>
          </a:p>
        </p:txBody>
      </p:sp>
      <p:pic>
        <p:nvPicPr>
          <p:cNvPr id="6" name="Picture 3">
            <a:extLst>
              <a:ext uri="{FF2B5EF4-FFF2-40B4-BE49-F238E27FC236}">
                <a16:creationId xmlns:a16="http://schemas.microsoft.com/office/drawing/2014/main" id="{695CD520-C112-600A-DF5D-3EFAB0E2AC93}"/>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50000" t="13551"/>
          <a:stretch/>
        </p:blipFill>
        <p:spPr bwMode="auto">
          <a:xfrm>
            <a:off x="7508590" y="2544793"/>
            <a:ext cx="2893103" cy="339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D87EB133-440D-731A-C895-4B93C559AF66}"/>
              </a:ext>
            </a:extLst>
          </p:cNvPr>
          <p:cNvSpPr txBox="1"/>
          <p:nvPr/>
        </p:nvSpPr>
        <p:spPr>
          <a:xfrm>
            <a:off x="873378" y="1686217"/>
            <a:ext cx="10445243" cy="646331"/>
          </a:xfrm>
          <a:prstGeom prst="rect">
            <a:avLst/>
          </a:prstGeom>
          <a:noFill/>
        </p:spPr>
        <p:txBody>
          <a:bodyPr wrap="square">
            <a:spAutoFit/>
          </a:bodyPr>
          <a:lstStyle/>
          <a:p>
            <a:r>
              <a:rPr lang="en-US" b="1" dirty="0">
                <a:solidFill>
                  <a:schemeClr val="tx2"/>
                </a:solidFill>
                <a:latin typeface="Arial Nova" panose="020B0504020202020204" pitchFamily="34" charset="0"/>
              </a:rPr>
              <a:t>Qualifying Criteria</a:t>
            </a:r>
            <a:r>
              <a:rPr lang="en-US" dirty="0">
                <a:solidFill>
                  <a:schemeClr val="tx2"/>
                </a:solidFill>
                <a:latin typeface="Arial Nova" panose="020B0504020202020204" pitchFamily="34" charset="0"/>
              </a:rPr>
              <a:t>: An EVAR converted to an OAAA during the same OR time</a:t>
            </a:r>
          </a:p>
          <a:p>
            <a:endParaRPr lang="en-US" dirty="0">
              <a:solidFill>
                <a:schemeClr val="tx2"/>
              </a:solidFill>
              <a:latin typeface="Arial Nova" panose="020B0504020202020204" pitchFamily="34" charset="0"/>
            </a:endParaRPr>
          </a:p>
        </p:txBody>
      </p:sp>
      <p:sp>
        <p:nvSpPr>
          <p:cNvPr id="8" name="Arrow: Right 7">
            <a:extLst>
              <a:ext uri="{FF2B5EF4-FFF2-40B4-BE49-F238E27FC236}">
                <a16:creationId xmlns:a16="http://schemas.microsoft.com/office/drawing/2014/main" id="{076122C1-92B3-9873-1915-E3A3BAA927E5}"/>
              </a:ext>
            </a:extLst>
          </p:cNvPr>
          <p:cNvSpPr/>
          <p:nvPr/>
        </p:nvSpPr>
        <p:spPr>
          <a:xfrm>
            <a:off x="5601147" y="3669518"/>
            <a:ext cx="989704" cy="73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918FE16-DB69-32F2-6B58-72DD990A3547}"/>
              </a:ext>
            </a:extLst>
          </p:cNvPr>
          <p:cNvSpPr txBox="1"/>
          <p:nvPr/>
        </p:nvSpPr>
        <p:spPr>
          <a:xfrm>
            <a:off x="8195991" y="2292634"/>
            <a:ext cx="943983" cy="369332"/>
          </a:xfrm>
          <a:prstGeom prst="rect">
            <a:avLst/>
          </a:prstGeom>
          <a:noFill/>
        </p:spPr>
        <p:txBody>
          <a:bodyPr wrap="square">
            <a:spAutoFit/>
          </a:bodyPr>
          <a:lstStyle/>
          <a:p>
            <a:pPr algn="ctr"/>
            <a:r>
              <a:rPr lang="en-US" dirty="0">
                <a:solidFill>
                  <a:schemeClr val="tx2"/>
                </a:solidFill>
                <a:latin typeface="Arial Nova" panose="020B0504020202020204" pitchFamily="34" charset="0"/>
              </a:rPr>
              <a:t>OAAA</a:t>
            </a:r>
            <a:endParaRPr lang="en-US" dirty="0"/>
          </a:p>
        </p:txBody>
      </p:sp>
      <p:grpSp>
        <p:nvGrpSpPr>
          <p:cNvPr id="15" name="Group 14">
            <a:extLst>
              <a:ext uri="{FF2B5EF4-FFF2-40B4-BE49-F238E27FC236}">
                <a16:creationId xmlns:a16="http://schemas.microsoft.com/office/drawing/2014/main" id="{DE772600-D1B1-EB1D-6FB6-A99A02793760}"/>
              </a:ext>
            </a:extLst>
          </p:cNvPr>
          <p:cNvGrpSpPr/>
          <p:nvPr/>
        </p:nvGrpSpPr>
        <p:grpSpPr>
          <a:xfrm>
            <a:off x="1931885" y="2292634"/>
            <a:ext cx="2963617" cy="3642680"/>
            <a:chOff x="1613646" y="2393759"/>
            <a:chExt cx="2963617" cy="3642680"/>
          </a:xfrm>
        </p:grpSpPr>
        <p:pic>
          <p:nvPicPr>
            <p:cNvPr id="3" name="Picture 2">
              <a:extLst>
                <a:ext uri="{FF2B5EF4-FFF2-40B4-BE49-F238E27FC236}">
                  <a16:creationId xmlns:a16="http://schemas.microsoft.com/office/drawing/2014/main" id="{07B48091-781C-50DB-AC7E-B6CA1104A35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613646" y="2645918"/>
              <a:ext cx="2963617" cy="3390521"/>
            </a:xfrm>
            <a:prstGeom prst="rect">
              <a:avLst/>
            </a:prstGeom>
          </p:spPr>
        </p:pic>
        <p:sp>
          <p:nvSpPr>
            <p:cNvPr id="11" name="TextBox 10">
              <a:extLst>
                <a:ext uri="{FF2B5EF4-FFF2-40B4-BE49-F238E27FC236}">
                  <a16:creationId xmlns:a16="http://schemas.microsoft.com/office/drawing/2014/main" id="{CA4C6A06-D500-0B29-136A-FF399E54E3C9}"/>
                </a:ext>
              </a:extLst>
            </p:cNvPr>
            <p:cNvSpPr txBox="1"/>
            <p:nvPr/>
          </p:nvSpPr>
          <p:spPr>
            <a:xfrm>
              <a:off x="2401646" y="2393759"/>
              <a:ext cx="804134" cy="369332"/>
            </a:xfrm>
            <a:prstGeom prst="rect">
              <a:avLst/>
            </a:prstGeom>
            <a:noFill/>
          </p:spPr>
          <p:txBody>
            <a:bodyPr wrap="square">
              <a:spAutoFit/>
            </a:bodyPr>
            <a:lstStyle/>
            <a:p>
              <a:r>
                <a:rPr lang="en-US" dirty="0">
                  <a:solidFill>
                    <a:schemeClr val="tx2"/>
                  </a:solidFill>
                  <a:latin typeface="Arial Nova" panose="020B0504020202020204" pitchFamily="34" charset="0"/>
                </a:rPr>
                <a:t>EVAR</a:t>
              </a:r>
              <a:endParaRPr lang="en-US" dirty="0"/>
            </a:p>
          </p:txBody>
        </p:sp>
      </p:grpSp>
    </p:spTree>
    <p:extLst>
      <p:ext uri="{BB962C8B-B14F-4D97-AF65-F5344CB8AC3E}">
        <p14:creationId xmlns:p14="http://schemas.microsoft.com/office/powerpoint/2010/main" val="1244717793"/>
      </p:ext>
    </p:extLst>
  </p:cSld>
  <p:clrMapOvr>
    <a:masterClrMapping/>
  </p:clrMapOvr>
  <mc:AlternateContent xmlns:mc="http://schemas.openxmlformats.org/markup-compatibility/2006" xmlns:p14="http://schemas.microsoft.com/office/powerpoint/2010/main">
    <mc:Choice Requires="p14">
      <p:transition spd="med" p14:dur="700" advClick="0" advTm="24000">
        <p:fade/>
      </p:transition>
    </mc:Choice>
    <mc:Fallback xmlns="">
      <p:transition spd="med" advClick="0" advTm="2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EFD196-AE8E-3EF7-498D-8F9CCDFCD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708" y="-3912341"/>
            <a:ext cx="12560615" cy="9690841"/>
          </a:xfrm>
          <a:prstGeom prst="rect">
            <a:avLst/>
          </a:prstGeom>
        </p:spPr>
      </p:pic>
      <p:sp>
        <p:nvSpPr>
          <p:cNvPr id="2" name="Arrow: Right 1">
            <a:extLst>
              <a:ext uri="{FF2B5EF4-FFF2-40B4-BE49-F238E27FC236}">
                <a16:creationId xmlns:a16="http://schemas.microsoft.com/office/drawing/2014/main" id="{A8E28216-03C2-8684-6C38-67AE3CE77F9E}"/>
              </a:ext>
            </a:extLst>
          </p:cNvPr>
          <p:cNvSpPr/>
          <p:nvPr/>
        </p:nvSpPr>
        <p:spPr>
          <a:xfrm>
            <a:off x="2446782" y="3323898"/>
            <a:ext cx="630621" cy="459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0848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34000">
        <p159:morph option="byObject"/>
      </p:transition>
    </mc:Choice>
    <mc:Fallback xmlns="">
      <p:transition spd="slow" advClick="0" advTm="3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B6F7-322B-BD9D-B865-50E89779665E}"/>
              </a:ext>
            </a:extLst>
          </p:cNvPr>
          <p:cNvSpPr>
            <a:spLocks noGrp="1"/>
          </p:cNvSpPr>
          <p:nvPr>
            <p:ph type="title"/>
          </p:nvPr>
        </p:nvSpPr>
        <p:spPr/>
        <p:txBody>
          <a:bodyPr>
            <a:normAutofit/>
          </a:bodyPr>
          <a:lstStyle/>
          <a:p>
            <a:r>
              <a:rPr lang="en-US" dirty="0"/>
              <a:t>BMC2 Vascular Surgery Procedures</a:t>
            </a:r>
          </a:p>
        </p:txBody>
      </p:sp>
      <p:sp>
        <p:nvSpPr>
          <p:cNvPr id="3" name="Content Placeholder 2">
            <a:extLst>
              <a:ext uri="{FF2B5EF4-FFF2-40B4-BE49-F238E27FC236}">
                <a16:creationId xmlns:a16="http://schemas.microsoft.com/office/drawing/2014/main" id="{460CBD98-7ECB-8CA4-2B75-8B55B547392B}"/>
              </a:ext>
            </a:extLst>
          </p:cNvPr>
          <p:cNvSpPr>
            <a:spLocks noGrp="1"/>
          </p:cNvSpPr>
          <p:nvPr>
            <p:ph idx="1"/>
          </p:nvPr>
        </p:nvSpPr>
        <p:spPr/>
        <p:txBody>
          <a:bodyPr/>
          <a:lstStyle/>
          <a:p>
            <a:pPr algn="l">
              <a:buFont typeface="Arial" panose="020B0604020202020204" pitchFamily="34" charset="0"/>
              <a:buChar char="•"/>
            </a:pPr>
            <a:r>
              <a:rPr lang="en-US" b="0" i="0" dirty="0">
                <a:solidFill>
                  <a:schemeClr val="tx2"/>
                </a:solidFill>
                <a:effectLst/>
              </a:rPr>
              <a:t>Open Abdominal Aneurysm Repair (OAAA)</a:t>
            </a:r>
          </a:p>
          <a:p>
            <a:pPr algn="l">
              <a:buFont typeface="Arial" panose="020B0604020202020204" pitchFamily="34" charset="0"/>
              <a:buChar char="•"/>
            </a:pPr>
            <a:r>
              <a:rPr lang="en-US" b="0" i="0" dirty="0">
                <a:solidFill>
                  <a:schemeClr val="tx2"/>
                </a:solidFill>
                <a:effectLst/>
              </a:rPr>
              <a:t>Endovascular Abdominal Aneurysm Repair (EVAR), Infrarenal, Suprarenal, and Juxtarenal Repairs</a:t>
            </a:r>
          </a:p>
          <a:p>
            <a:pPr algn="l">
              <a:buFont typeface="Arial" panose="020B0604020202020204" pitchFamily="34" charset="0"/>
              <a:buChar char="•"/>
            </a:pPr>
            <a:r>
              <a:rPr lang="en-US" b="0" i="0" dirty="0">
                <a:solidFill>
                  <a:schemeClr val="tx2"/>
                </a:solidFill>
                <a:effectLst/>
              </a:rPr>
              <a:t>Open Bypass Procedures, Upper and Lower Extremity</a:t>
            </a:r>
          </a:p>
          <a:p>
            <a:pPr algn="l">
              <a:buFont typeface="Arial" panose="020B0604020202020204" pitchFamily="34" charset="0"/>
              <a:buChar char="•"/>
            </a:pPr>
            <a:r>
              <a:rPr lang="en-US" b="0" i="0" dirty="0">
                <a:solidFill>
                  <a:schemeClr val="tx2"/>
                </a:solidFill>
                <a:effectLst/>
              </a:rPr>
              <a:t>Open Thrombectomy Procedures, Upper and Lower Extremity</a:t>
            </a:r>
          </a:p>
          <a:p>
            <a:pPr algn="l">
              <a:buFont typeface="Arial" panose="020B0604020202020204" pitchFamily="34" charset="0"/>
              <a:buChar char="•"/>
            </a:pPr>
            <a:r>
              <a:rPr lang="en-US" b="0" i="0" dirty="0">
                <a:solidFill>
                  <a:schemeClr val="tx2"/>
                </a:solidFill>
                <a:effectLst/>
              </a:rPr>
              <a:t>Carotid Stenting (CAS)</a:t>
            </a:r>
          </a:p>
          <a:p>
            <a:pPr algn="l">
              <a:buFont typeface="Arial" panose="020B0604020202020204" pitchFamily="34" charset="0"/>
              <a:buChar char="•"/>
            </a:pPr>
            <a:r>
              <a:rPr lang="en-US" b="0" i="0" dirty="0">
                <a:solidFill>
                  <a:schemeClr val="tx2"/>
                </a:solidFill>
                <a:effectLst/>
              </a:rPr>
              <a:t>Carotid Endarterectomy (CEA)</a:t>
            </a:r>
          </a:p>
        </p:txBody>
      </p:sp>
      <p:sp>
        <p:nvSpPr>
          <p:cNvPr id="4" name="Rectangle 3">
            <a:extLst>
              <a:ext uri="{FF2B5EF4-FFF2-40B4-BE49-F238E27FC236}">
                <a16:creationId xmlns:a16="http://schemas.microsoft.com/office/drawing/2014/main" id="{35CB9821-1493-B500-3650-E6F69E19C256}"/>
              </a:ext>
            </a:extLst>
          </p:cNvPr>
          <p:cNvSpPr/>
          <p:nvPr/>
        </p:nvSpPr>
        <p:spPr>
          <a:xfrm>
            <a:off x="838200" y="1825625"/>
            <a:ext cx="10515600" cy="14325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19312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41B5-1F6C-04F8-8F48-31844FB7B70C}"/>
              </a:ext>
            </a:extLst>
          </p:cNvPr>
          <p:cNvSpPr>
            <a:spLocks noGrp="1"/>
          </p:cNvSpPr>
          <p:nvPr>
            <p:ph type="title"/>
          </p:nvPr>
        </p:nvSpPr>
        <p:spPr/>
        <p:txBody>
          <a:bodyPr/>
          <a:lstStyle/>
          <a:p>
            <a:r>
              <a:rPr lang="en-US" dirty="0"/>
              <a:t>Data Abstraction</a:t>
            </a:r>
          </a:p>
        </p:txBody>
      </p:sp>
      <p:grpSp>
        <p:nvGrpSpPr>
          <p:cNvPr id="11" name="Group 10">
            <a:extLst>
              <a:ext uri="{FF2B5EF4-FFF2-40B4-BE49-F238E27FC236}">
                <a16:creationId xmlns:a16="http://schemas.microsoft.com/office/drawing/2014/main" id="{18F8E21B-3FCB-7AEE-9D45-690A4AFA1DEA}"/>
              </a:ext>
            </a:extLst>
          </p:cNvPr>
          <p:cNvGrpSpPr>
            <a:grpSpLocks noGrp="1" noUngrp="1" noRot="1" noMove="1" noResize="1"/>
          </p:cNvGrpSpPr>
          <p:nvPr/>
        </p:nvGrpSpPr>
        <p:grpSpPr>
          <a:xfrm>
            <a:off x="2171700" y="1424528"/>
            <a:ext cx="7848600" cy="4706014"/>
            <a:chOff x="2171700" y="1424528"/>
            <a:chExt cx="7848600" cy="4706014"/>
          </a:xfrm>
        </p:grpSpPr>
        <p:pic>
          <p:nvPicPr>
            <p:cNvPr id="7" name="Picture 6">
              <a:extLst>
                <a:ext uri="{FF2B5EF4-FFF2-40B4-BE49-F238E27FC236}">
                  <a16:creationId xmlns:a16="http://schemas.microsoft.com/office/drawing/2014/main" id="{01F1DA2B-5B5C-6880-FA5A-5DAD0596364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3911600" y="2190750"/>
              <a:ext cx="6108700" cy="3695061"/>
            </a:xfrm>
            <a:prstGeom prst="rect">
              <a:avLst/>
            </a:prstGeom>
          </p:spPr>
        </p:pic>
        <p:pic>
          <p:nvPicPr>
            <p:cNvPr id="9" name="Picture 8">
              <a:extLst>
                <a:ext uri="{FF2B5EF4-FFF2-40B4-BE49-F238E27FC236}">
                  <a16:creationId xmlns:a16="http://schemas.microsoft.com/office/drawing/2014/main" id="{BE5F9029-3A9F-AB6A-E5BF-1708382CA2B5}"/>
                </a:ext>
              </a:extLst>
            </p:cNvPr>
            <p:cNvPicPr>
              <a:picLocks noGrp="1" noRo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val="0"/>
                </a:ext>
              </a:extLst>
            </a:blip>
            <a:srcRect/>
            <a:stretch/>
          </p:blipFill>
          <p:spPr>
            <a:xfrm>
              <a:off x="2171700" y="2190750"/>
              <a:ext cx="1828800" cy="3939792"/>
            </a:xfrm>
            <a:prstGeom prst="rect">
              <a:avLst/>
            </a:prstGeom>
          </p:spPr>
        </p:pic>
        <p:pic>
          <p:nvPicPr>
            <p:cNvPr id="10" name="Picture 9">
              <a:extLst>
                <a:ext uri="{FF2B5EF4-FFF2-40B4-BE49-F238E27FC236}">
                  <a16:creationId xmlns:a16="http://schemas.microsoft.com/office/drawing/2014/main" id="{348A53D6-89B6-5AD8-FAAB-0B800E0C2CE4}"/>
                </a:ext>
              </a:extLst>
            </p:cNvPr>
            <p:cNvPicPr>
              <a:picLocks noGrp="1" noRo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val="0"/>
                </a:ext>
              </a:extLst>
            </a:blip>
            <a:stretch>
              <a:fillRect/>
            </a:stretch>
          </p:blipFill>
          <p:spPr>
            <a:xfrm>
              <a:off x="2171700" y="1424528"/>
              <a:ext cx="7848600" cy="766222"/>
            </a:xfrm>
            <a:prstGeom prst="rect">
              <a:avLst/>
            </a:prstGeom>
          </p:spPr>
        </p:pic>
      </p:grpSp>
      <p:sp>
        <p:nvSpPr>
          <p:cNvPr id="12" name="Oval 11">
            <a:extLst>
              <a:ext uri="{FF2B5EF4-FFF2-40B4-BE49-F238E27FC236}">
                <a16:creationId xmlns:a16="http://schemas.microsoft.com/office/drawing/2014/main" id="{A13EBD20-744B-5153-C2C0-6F32D1817107}"/>
              </a:ext>
            </a:extLst>
          </p:cNvPr>
          <p:cNvSpPr/>
          <p:nvPr/>
        </p:nvSpPr>
        <p:spPr>
          <a:xfrm>
            <a:off x="6610350" y="1567403"/>
            <a:ext cx="1247775" cy="5471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28BB3EF7-EA73-34C8-9F48-FE38EC432D22}"/>
              </a:ext>
            </a:extLst>
          </p:cNvPr>
          <p:cNvSpPr/>
          <p:nvPr/>
        </p:nvSpPr>
        <p:spPr>
          <a:xfrm>
            <a:off x="5961186" y="2614612"/>
            <a:ext cx="2074985" cy="1143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Arrow: Left 13">
            <a:extLst>
              <a:ext uri="{FF2B5EF4-FFF2-40B4-BE49-F238E27FC236}">
                <a16:creationId xmlns:a16="http://schemas.microsoft.com/office/drawing/2014/main" id="{4408CBA6-29F4-DD0C-97C4-7575ED463972}"/>
              </a:ext>
            </a:extLst>
          </p:cNvPr>
          <p:cNvSpPr/>
          <p:nvPr/>
        </p:nvSpPr>
        <p:spPr>
          <a:xfrm>
            <a:off x="3371850" y="2419350"/>
            <a:ext cx="352425" cy="2905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4068663"/>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338F-D7BA-DA89-8CE3-FF648ECEC0B7}"/>
              </a:ext>
            </a:extLst>
          </p:cNvPr>
          <p:cNvSpPr>
            <a:spLocks noGrp="1"/>
          </p:cNvSpPr>
          <p:nvPr>
            <p:ph type="title"/>
          </p:nvPr>
        </p:nvSpPr>
        <p:spPr/>
        <p:txBody>
          <a:bodyPr/>
          <a:lstStyle/>
          <a:p>
            <a:r>
              <a:rPr lang="en-US" dirty="0"/>
              <a:t>Data Abstraction</a:t>
            </a:r>
          </a:p>
        </p:txBody>
      </p:sp>
      <p:pic>
        <p:nvPicPr>
          <p:cNvPr id="5" name="Picture 4">
            <a:extLst>
              <a:ext uri="{FF2B5EF4-FFF2-40B4-BE49-F238E27FC236}">
                <a16:creationId xmlns:a16="http://schemas.microsoft.com/office/drawing/2014/main" id="{D132CEE2-F8B5-2B94-D56A-16C0E2F5A9E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790700" y="1690688"/>
            <a:ext cx="8610600" cy="4437432"/>
          </a:xfrm>
          <a:prstGeom prst="rect">
            <a:avLst/>
          </a:prstGeom>
        </p:spPr>
      </p:pic>
    </p:spTree>
    <p:extLst>
      <p:ext uri="{BB962C8B-B14F-4D97-AF65-F5344CB8AC3E}">
        <p14:creationId xmlns:p14="http://schemas.microsoft.com/office/powerpoint/2010/main" val="109779421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9AA-408D-3FD3-DEE9-9F8384AEFA5C}"/>
              </a:ext>
            </a:extLst>
          </p:cNvPr>
          <p:cNvSpPr>
            <a:spLocks noGrp="1"/>
          </p:cNvSpPr>
          <p:nvPr>
            <p:ph type="title"/>
          </p:nvPr>
        </p:nvSpPr>
        <p:spPr/>
        <p:txBody>
          <a:bodyPr/>
          <a:lstStyle/>
          <a:p>
            <a:r>
              <a:rPr lang="en-US" dirty="0"/>
              <a:t>Procedure Data Fields: Open AAA</a:t>
            </a:r>
          </a:p>
        </p:txBody>
      </p:sp>
      <p:pic>
        <p:nvPicPr>
          <p:cNvPr id="9" name="Picture 8" descr="A screenshot of a computer&#10;&#10;Description automatically generated">
            <a:extLst>
              <a:ext uri="{FF2B5EF4-FFF2-40B4-BE49-F238E27FC236}">
                <a16:creationId xmlns:a16="http://schemas.microsoft.com/office/drawing/2014/main" id="{693A991C-86DD-F454-9C45-36129B85C4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90879" y="1543203"/>
            <a:ext cx="6610241" cy="4533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515663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9AA-408D-3FD3-DEE9-9F8384AEFA5C}"/>
              </a:ext>
            </a:extLst>
          </p:cNvPr>
          <p:cNvSpPr>
            <a:spLocks noGrp="1"/>
          </p:cNvSpPr>
          <p:nvPr>
            <p:ph type="title"/>
          </p:nvPr>
        </p:nvSpPr>
        <p:spPr/>
        <p:txBody>
          <a:bodyPr/>
          <a:lstStyle/>
          <a:p>
            <a:r>
              <a:rPr lang="en-US" dirty="0"/>
              <a:t>Procedure Data Fields: Open AAA</a:t>
            </a:r>
          </a:p>
        </p:txBody>
      </p:sp>
      <p:pic>
        <p:nvPicPr>
          <p:cNvPr id="9" name="Picture 8" descr="A screenshot of a computer&#10;&#10;Description automatically generated">
            <a:extLst>
              <a:ext uri="{FF2B5EF4-FFF2-40B4-BE49-F238E27FC236}">
                <a16:creationId xmlns:a16="http://schemas.microsoft.com/office/drawing/2014/main" id="{693A991C-86DD-F454-9C45-36129B85C4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90879" y="1543203"/>
            <a:ext cx="6610241" cy="4533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3A79230F-EEBA-9FAB-B4E0-F5F8E54A6976}"/>
              </a:ext>
            </a:extLst>
          </p:cNvPr>
          <p:cNvSpPr/>
          <p:nvPr/>
        </p:nvSpPr>
        <p:spPr>
          <a:xfrm>
            <a:off x="2676939" y="1770200"/>
            <a:ext cx="6838122" cy="77421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851817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1" nodeType="withEffect">
                                  <p:stCondLst>
                                    <p:cond delay="500"/>
                                  </p:stCondLst>
                                  <p:childTnLst>
                                    <p:animMotion origin="layout" path="M 0 -3.33333E-6 L 0 0.08357 " pathEditMode="relative" rAng="0" ptsTypes="AA">
                                      <p:cBhvr>
                                        <p:cTn id="6" dur="1000" fill="hold"/>
                                        <p:tgtEl>
                                          <p:spTgt spid="3"/>
                                        </p:tgtEl>
                                        <p:attrNameLst>
                                          <p:attrName>ppt_x</p:attrName>
                                          <p:attrName>ppt_y</p:attrName>
                                        </p:attrNameLst>
                                      </p:cBhvr>
                                      <p:rCtr x="0"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23118E-7E8D-F9CE-370E-B16F2096B593}"/>
              </a:ext>
            </a:extLst>
          </p:cNvPr>
          <p:cNvSpPr>
            <a:spLocks noGrp="1"/>
          </p:cNvSpPr>
          <p:nvPr>
            <p:ph type="title"/>
          </p:nvPr>
        </p:nvSpPr>
        <p:spPr/>
        <p:txBody>
          <a:bodyPr>
            <a:normAutofit/>
          </a:bodyPr>
          <a:lstStyle/>
          <a:p>
            <a:r>
              <a:rPr lang="en-US" dirty="0"/>
              <a:t>Procedure Data Fields: Open AAA</a:t>
            </a:r>
          </a:p>
        </p:txBody>
      </p:sp>
      <p:sp>
        <p:nvSpPr>
          <p:cNvPr id="2" name="Content Placeholder 1">
            <a:extLst>
              <a:ext uri="{FF2B5EF4-FFF2-40B4-BE49-F238E27FC236}">
                <a16:creationId xmlns:a16="http://schemas.microsoft.com/office/drawing/2014/main" id="{DFAC1C52-4AFD-75B6-B0F9-C23203264E90}"/>
              </a:ext>
            </a:extLst>
          </p:cNvPr>
          <p:cNvSpPr>
            <a:spLocks noGrp="1"/>
          </p:cNvSpPr>
          <p:nvPr>
            <p:ph sz="quarter" idx="11"/>
          </p:nvPr>
        </p:nvSpPr>
        <p:spPr>
          <a:xfrm>
            <a:off x="6573748" y="2082880"/>
            <a:ext cx="4403942" cy="3897312"/>
          </a:xfrm>
        </p:spPr>
        <p:txBody>
          <a:bodyPr>
            <a:normAutofit/>
          </a:bodyPr>
          <a:lstStyle/>
          <a:p>
            <a:pPr marL="0" indent="0" algn="ctr">
              <a:buNone/>
            </a:pPr>
            <a:r>
              <a:rPr lang="en-US" sz="3600" b="1" dirty="0"/>
              <a:t>Ruptured AAA</a:t>
            </a:r>
          </a:p>
        </p:txBody>
      </p:sp>
      <p:sp>
        <p:nvSpPr>
          <p:cNvPr id="3" name="Content Placeholder 2">
            <a:extLst>
              <a:ext uri="{FF2B5EF4-FFF2-40B4-BE49-F238E27FC236}">
                <a16:creationId xmlns:a16="http://schemas.microsoft.com/office/drawing/2014/main" id="{495AD2F1-CE30-EFA7-A079-5F5490584586}"/>
              </a:ext>
            </a:extLst>
          </p:cNvPr>
          <p:cNvSpPr>
            <a:spLocks noGrp="1"/>
          </p:cNvSpPr>
          <p:nvPr>
            <p:ph sz="quarter" idx="12"/>
          </p:nvPr>
        </p:nvSpPr>
        <p:spPr/>
        <p:txBody>
          <a:bodyPr>
            <a:normAutofit/>
          </a:bodyPr>
          <a:lstStyle/>
          <a:p>
            <a:pPr marL="0" indent="0" algn="ctr">
              <a:buNone/>
            </a:pPr>
            <a:r>
              <a:rPr lang="en-US" sz="3600" b="1" dirty="0"/>
              <a:t>Contained Rupture</a:t>
            </a:r>
            <a:endParaRPr lang="en-US" sz="3600" dirty="0"/>
          </a:p>
        </p:txBody>
      </p:sp>
      <p:pic>
        <p:nvPicPr>
          <p:cNvPr id="4" name="Picture 3">
            <a:extLst>
              <a:ext uri="{FF2B5EF4-FFF2-40B4-BE49-F238E27FC236}">
                <a16:creationId xmlns:a16="http://schemas.microsoft.com/office/drawing/2014/main" id="{DE50FD70-FA3F-3942-1D50-A0F9F93B19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6203523" y="3015503"/>
            <a:ext cx="5150277" cy="24638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395597A-35DD-D2FB-85A7-7260AEDE6E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77759" y="2737806"/>
            <a:ext cx="3349842" cy="3242386"/>
          </a:xfrm>
          <a:prstGeom prst="rect">
            <a:avLst/>
          </a:prstGeom>
        </p:spPr>
      </p:pic>
    </p:spTree>
    <p:extLst>
      <p:ext uri="{BB962C8B-B14F-4D97-AF65-F5344CB8AC3E}">
        <p14:creationId xmlns:p14="http://schemas.microsoft.com/office/powerpoint/2010/main" val="3591043954"/>
      </p:ext>
    </p:extLst>
  </p:cSld>
  <p:clrMapOvr>
    <a:masterClrMapping/>
  </p:clrMapOvr>
  <mc:AlternateContent xmlns:mc="http://schemas.openxmlformats.org/markup-compatibility/2006" xmlns:p14="http://schemas.microsoft.com/office/powerpoint/2010/main">
    <mc:Choice Requires="p14">
      <p:transition spd="med" p14:dur="700" advClick="0" advTm="23000">
        <p:fade/>
      </p:transition>
    </mc:Choice>
    <mc:Fallback xmlns="">
      <p:transition spd="med" advClick="0" advTm="2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A44-D4C7-D2FF-ED56-FCEBE5BAF177}"/>
              </a:ext>
            </a:extLst>
          </p:cNvPr>
          <p:cNvSpPr>
            <a:spLocks noGrp="1"/>
          </p:cNvSpPr>
          <p:nvPr>
            <p:ph type="title"/>
          </p:nvPr>
        </p:nvSpPr>
        <p:spPr/>
        <p:txBody>
          <a:bodyPr/>
          <a:lstStyle/>
          <a:p>
            <a:r>
              <a:rPr lang="en-US" dirty="0"/>
              <a:t>Procedure Data Fields: Open AAA</a:t>
            </a:r>
          </a:p>
        </p:txBody>
      </p:sp>
      <p:pic>
        <p:nvPicPr>
          <p:cNvPr id="5" name="Screen Recording 4">
            <a:hlinkClick r:id="" action="ppaction://media"/>
            <a:extLst>
              <a:ext uri="{FF2B5EF4-FFF2-40B4-BE49-F238E27FC236}">
                <a16:creationId xmlns:a16="http://schemas.microsoft.com/office/drawing/2014/main" id="{7342717B-A261-AD15-3731-183D9D19B542}"/>
              </a:ext>
            </a:extLst>
          </p:cNvPr>
          <p:cNvPicPr>
            <a:picLocks noChangeAspect="1"/>
          </p:cNvPicPr>
          <p:nvPr>
            <a:videoFile r:link="rId1"/>
            <p:extLst>
              <p:ext uri="{DAA4B4D4-6D71-4841-9C94-3DE7FCFB9230}">
                <p14:media xmlns:p14="http://schemas.microsoft.com/office/powerpoint/2010/main" r:embed="rId2">
                  <p14:trim end="4600.4"/>
                </p14:media>
              </p:ext>
            </p:extLst>
          </p:nvPr>
        </p:nvPicPr>
        <p:blipFill>
          <a:blip r:embed="rId5"/>
          <a:stretch>
            <a:fillRect/>
          </a:stretch>
        </p:blipFill>
        <p:spPr>
          <a:xfrm>
            <a:off x="2066925" y="1690688"/>
            <a:ext cx="8058150" cy="42481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1F8B6A7E-1879-E74F-5E65-BA3557CBE09B}"/>
              </a:ext>
            </a:extLst>
          </p:cNvPr>
          <p:cNvSpPr/>
          <p:nvPr/>
        </p:nvSpPr>
        <p:spPr>
          <a:xfrm>
            <a:off x="2332383" y="1690689"/>
            <a:ext cx="6917634" cy="3476624"/>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52405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video>
              <p:cMediaNode vol="80000" mute="1">
                <p:cTn id="2"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680F-B16B-9C4F-AD71-AF6085D23EA2}"/>
              </a:ext>
            </a:extLst>
          </p:cNvPr>
          <p:cNvSpPr>
            <a:spLocks noGrp="1"/>
          </p:cNvSpPr>
          <p:nvPr>
            <p:ph type="title"/>
          </p:nvPr>
        </p:nvSpPr>
        <p:spPr/>
        <p:txBody>
          <a:bodyPr/>
          <a:lstStyle/>
          <a:p>
            <a:r>
              <a:rPr lang="en-US" dirty="0"/>
              <a:t>Ruptured AAA</a:t>
            </a:r>
          </a:p>
        </p:txBody>
      </p:sp>
      <p:sp>
        <p:nvSpPr>
          <p:cNvPr id="3" name="Content Placeholder 2">
            <a:extLst>
              <a:ext uri="{FF2B5EF4-FFF2-40B4-BE49-F238E27FC236}">
                <a16:creationId xmlns:a16="http://schemas.microsoft.com/office/drawing/2014/main" id="{960BA893-AD3E-4841-B286-802F8AC8FCB7}"/>
              </a:ext>
            </a:extLst>
          </p:cNvPr>
          <p:cNvSpPr>
            <a:spLocks noGrp="1"/>
          </p:cNvSpPr>
          <p:nvPr>
            <p:ph idx="1"/>
          </p:nvPr>
        </p:nvSpPr>
        <p:spPr>
          <a:xfrm>
            <a:off x="838200" y="1825625"/>
            <a:ext cx="5469835" cy="4351338"/>
          </a:xfrm>
        </p:spPr>
        <p:txBody>
          <a:bodyPr/>
          <a:lstStyle/>
          <a:p>
            <a:pPr marL="0" indent="0">
              <a:buNone/>
            </a:pPr>
            <a:r>
              <a:rPr lang="en-US" sz="3600" b="1" dirty="0"/>
              <a:t>Ruptured</a:t>
            </a:r>
            <a:r>
              <a:rPr lang="en-US" sz="3200" b="1" dirty="0"/>
              <a:t> AAA</a:t>
            </a:r>
          </a:p>
          <a:p>
            <a:pPr lvl="0"/>
            <a:r>
              <a:rPr lang="en-US" sz="2400" dirty="0">
                <a:solidFill>
                  <a:schemeClr val="accent6"/>
                </a:solidFill>
              </a:rPr>
              <a:t>Lowest Pre-Intubation Blood Pressure</a:t>
            </a:r>
          </a:p>
          <a:p>
            <a:pPr lvl="0"/>
            <a:r>
              <a:rPr lang="en-US" sz="2400" dirty="0">
                <a:solidFill>
                  <a:schemeClr val="accent6"/>
                </a:solidFill>
              </a:rPr>
              <a:t>Mental Status</a:t>
            </a:r>
          </a:p>
          <a:p>
            <a:pPr lvl="0"/>
            <a:r>
              <a:rPr lang="en-US" sz="2400" dirty="0">
                <a:solidFill>
                  <a:schemeClr val="accent6"/>
                </a:solidFill>
              </a:rPr>
              <a:t>Cardiac Arrest</a:t>
            </a:r>
          </a:p>
        </p:txBody>
      </p:sp>
      <p:pic>
        <p:nvPicPr>
          <p:cNvPr id="1026" name="Picture 2" descr="Do you have an aortic aneurysm? The case for aortic screening">
            <a:extLst>
              <a:ext uri="{FF2B5EF4-FFF2-40B4-BE49-F238E27FC236}">
                <a16:creationId xmlns:a16="http://schemas.microsoft.com/office/drawing/2014/main" id="{1F697A00-930A-9644-B1A3-2D667F89E22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4178" y="1351722"/>
            <a:ext cx="3588572" cy="447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07009"/>
      </p:ext>
    </p:extLst>
  </p:cSld>
  <p:clrMapOvr>
    <a:masterClrMapping/>
  </p:clrMapOvr>
  <mc:AlternateContent xmlns:mc="http://schemas.openxmlformats.org/markup-compatibility/2006" xmlns:p14="http://schemas.microsoft.com/office/powerpoint/2010/main">
    <mc:Choice Requires="p14">
      <p:transition spd="med" p14:dur="700" advTm="65750">
        <p:fade/>
      </p:transition>
    </mc:Choice>
    <mc:Fallback xmlns="">
      <p:transition spd="med" advTm="6575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680F-B16B-9C4F-AD71-AF6085D23EA2}"/>
              </a:ext>
            </a:extLst>
          </p:cNvPr>
          <p:cNvSpPr>
            <a:spLocks noGrp="1"/>
          </p:cNvSpPr>
          <p:nvPr>
            <p:ph type="title"/>
          </p:nvPr>
        </p:nvSpPr>
        <p:spPr/>
        <p:txBody>
          <a:bodyPr/>
          <a:lstStyle/>
          <a:p>
            <a:r>
              <a:rPr lang="en-US" dirty="0"/>
              <a:t>Ruptured AAA</a:t>
            </a:r>
          </a:p>
        </p:txBody>
      </p:sp>
      <p:sp>
        <p:nvSpPr>
          <p:cNvPr id="3" name="Content Placeholder 2">
            <a:extLst>
              <a:ext uri="{FF2B5EF4-FFF2-40B4-BE49-F238E27FC236}">
                <a16:creationId xmlns:a16="http://schemas.microsoft.com/office/drawing/2014/main" id="{960BA893-AD3E-4841-B286-802F8AC8FCB7}"/>
              </a:ext>
            </a:extLst>
          </p:cNvPr>
          <p:cNvSpPr>
            <a:spLocks noGrp="1"/>
          </p:cNvSpPr>
          <p:nvPr>
            <p:ph idx="1"/>
          </p:nvPr>
        </p:nvSpPr>
        <p:spPr>
          <a:xfrm>
            <a:off x="838200" y="1825625"/>
            <a:ext cx="5469835" cy="4351338"/>
          </a:xfrm>
        </p:spPr>
        <p:txBody>
          <a:bodyPr/>
          <a:lstStyle/>
          <a:p>
            <a:pPr marL="0" indent="0">
              <a:buNone/>
            </a:pPr>
            <a:r>
              <a:rPr lang="en-US" sz="3600" b="1" dirty="0"/>
              <a:t>Ruptured</a:t>
            </a:r>
            <a:r>
              <a:rPr lang="en-US" sz="3200" b="1" dirty="0"/>
              <a:t> AAA</a:t>
            </a:r>
          </a:p>
          <a:p>
            <a:pPr lvl="0"/>
            <a:r>
              <a:rPr lang="en-US" sz="2400" dirty="0">
                <a:solidFill>
                  <a:schemeClr val="accent6"/>
                </a:solidFill>
              </a:rPr>
              <a:t>Timeframe: Symptoms to Incision</a:t>
            </a:r>
          </a:p>
          <a:p>
            <a:pPr lvl="0"/>
            <a:r>
              <a:rPr lang="en-US" sz="2400" dirty="0">
                <a:solidFill>
                  <a:schemeClr val="accent6"/>
                </a:solidFill>
              </a:rPr>
              <a:t>Timeframe: Admission to Incision</a:t>
            </a:r>
          </a:p>
        </p:txBody>
      </p:sp>
      <p:pic>
        <p:nvPicPr>
          <p:cNvPr id="1026" name="Picture 2" descr="Do you have an aortic aneurysm? The case for aortic screening">
            <a:extLst>
              <a:ext uri="{FF2B5EF4-FFF2-40B4-BE49-F238E27FC236}">
                <a16:creationId xmlns:a16="http://schemas.microsoft.com/office/drawing/2014/main" id="{1F697A00-930A-9644-B1A3-2D667F89E22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4178" y="1351722"/>
            <a:ext cx="3588572" cy="447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58021"/>
      </p:ext>
    </p:extLst>
  </p:cSld>
  <p:clrMapOvr>
    <a:masterClrMapping/>
  </p:clrMapOvr>
  <mc:AlternateContent xmlns:mc="http://schemas.openxmlformats.org/markup-compatibility/2006" xmlns:p14="http://schemas.microsoft.com/office/powerpoint/2010/main">
    <mc:Choice Requires="p14">
      <p:transition p14:dur="10" advClick="0" advTm="19000"/>
    </mc:Choice>
    <mc:Fallback xmlns="">
      <p:transition advClick="0" advTm="19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9AA-408D-3FD3-DEE9-9F8384AEFA5C}"/>
              </a:ext>
            </a:extLst>
          </p:cNvPr>
          <p:cNvSpPr>
            <a:spLocks noGrp="1"/>
          </p:cNvSpPr>
          <p:nvPr>
            <p:ph type="title"/>
          </p:nvPr>
        </p:nvSpPr>
        <p:spPr/>
        <p:txBody>
          <a:bodyPr/>
          <a:lstStyle/>
          <a:p>
            <a:r>
              <a:rPr lang="en-US" dirty="0"/>
              <a:t>Procedure Data Fields: Open AAA</a:t>
            </a:r>
          </a:p>
        </p:txBody>
      </p:sp>
      <p:pic>
        <p:nvPicPr>
          <p:cNvPr id="9" name="Picture 8" descr="A screenshot of a computer&#10;&#10;Description automatically generated">
            <a:extLst>
              <a:ext uri="{FF2B5EF4-FFF2-40B4-BE49-F238E27FC236}">
                <a16:creationId xmlns:a16="http://schemas.microsoft.com/office/drawing/2014/main" id="{693A991C-86DD-F454-9C45-36129B85C4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90879" y="1543203"/>
            <a:ext cx="6610241" cy="4533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2F2AE039-823F-BCBB-5C89-2029C3EFD7F0}"/>
              </a:ext>
            </a:extLst>
          </p:cNvPr>
          <p:cNvSpPr/>
          <p:nvPr/>
        </p:nvSpPr>
        <p:spPr>
          <a:xfrm>
            <a:off x="2273300" y="3166755"/>
            <a:ext cx="7454900" cy="1433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30563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23118E-7E8D-F9CE-370E-B16F2096B593}"/>
              </a:ext>
            </a:extLst>
          </p:cNvPr>
          <p:cNvSpPr>
            <a:spLocks noGrp="1"/>
          </p:cNvSpPr>
          <p:nvPr>
            <p:ph type="title"/>
          </p:nvPr>
        </p:nvSpPr>
        <p:spPr/>
        <p:txBody>
          <a:bodyPr>
            <a:normAutofit/>
          </a:bodyPr>
          <a:lstStyle/>
          <a:p>
            <a:r>
              <a:rPr lang="en-US" dirty="0"/>
              <a:t>Procedure Data Fields: Open AAA</a:t>
            </a:r>
          </a:p>
        </p:txBody>
      </p:sp>
      <p:sp>
        <p:nvSpPr>
          <p:cNvPr id="2" name="Content Placeholder 1">
            <a:extLst>
              <a:ext uri="{FF2B5EF4-FFF2-40B4-BE49-F238E27FC236}">
                <a16:creationId xmlns:a16="http://schemas.microsoft.com/office/drawing/2014/main" id="{DFAC1C52-4AFD-75B6-B0F9-C23203264E90}"/>
              </a:ext>
            </a:extLst>
          </p:cNvPr>
          <p:cNvSpPr>
            <a:spLocks noGrp="1"/>
          </p:cNvSpPr>
          <p:nvPr>
            <p:ph idx="1"/>
          </p:nvPr>
        </p:nvSpPr>
        <p:spPr>
          <a:xfrm>
            <a:off x="838200" y="1825625"/>
            <a:ext cx="4350509" cy="4351338"/>
          </a:xfrm>
        </p:spPr>
        <p:txBody>
          <a:bodyPr/>
          <a:lstStyle/>
          <a:p>
            <a:pPr marL="0" indent="0">
              <a:buNone/>
            </a:pPr>
            <a:r>
              <a:rPr lang="en-US" sz="3600" b="1" dirty="0"/>
              <a:t>Exposure</a:t>
            </a:r>
          </a:p>
          <a:p>
            <a:r>
              <a:rPr lang="en-US" dirty="0"/>
              <a:t>Transperitoneal </a:t>
            </a:r>
          </a:p>
          <a:p>
            <a:pPr marL="36576" indent="0">
              <a:lnSpc>
                <a:spcPct val="50000"/>
              </a:lnSpc>
              <a:buNone/>
            </a:pPr>
            <a:endParaRPr lang="en-US" dirty="0"/>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847C2D25-FDFF-2D0C-16F0-17328ACCA6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8709" y="1614488"/>
            <a:ext cx="5614903" cy="3834716"/>
          </a:xfrm>
          <a:prstGeom prst="rect">
            <a:avLst/>
          </a:prstGeom>
        </p:spPr>
      </p:pic>
      <p:sp>
        <p:nvSpPr>
          <p:cNvPr id="9" name="TextBox 8">
            <a:extLst>
              <a:ext uri="{FF2B5EF4-FFF2-40B4-BE49-F238E27FC236}">
                <a16:creationId xmlns:a16="http://schemas.microsoft.com/office/drawing/2014/main" id="{5BBF094B-132C-3018-3965-0767623EE69C}"/>
              </a:ext>
            </a:extLst>
          </p:cNvPr>
          <p:cNvSpPr txBox="1"/>
          <p:nvPr/>
        </p:nvSpPr>
        <p:spPr>
          <a:xfrm>
            <a:off x="1194179" y="3008892"/>
            <a:ext cx="3638549" cy="2308324"/>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chemeClr val="accent6"/>
                </a:solidFill>
                <a:latin typeface="Arial Nova" panose="020B0504020202020204" pitchFamily="34" charset="0"/>
              </a:rPr>
              <a:t>Patient positioned on back</a:t>
            </a:r>
          </a:p>
          <a:p>
            <a:pPr marL="342900" indent="-342900">
              <a:buFont typeface="Wingdings" panose="05000000000000000000" pitchFamily="2" charset="2"/>
              <a:buChar char="Ø"/>
            </a:pPr>
            <a:r>
              <a:rPr lang="en-US" sz="2400" dirty="0">
                <a:solidFill>
                  <a:schemeClr val="accent6"/>
                </a:solidFill>
                <a:latin typeface="Arial Nova" panose="020B0504020202020204" pitchFamily="34" charset="0"/>
              </a:rPr>
              <a:t>Midline incision</a:t>
            </a:r>
          </a:p>
          <a:p>
            <a:pPr marL="342900" indent="-342900">
              <a:buFont typeface="Wingdings" panose="05000000000000000000" pitchFamily="2" charset="2"/>
              <a:buChar char="Ø"/>
            </a:pPr>
            <a:r>
              <a:rPr lang="en-US" sz="2400" dirty="0">
                <a:solidFill>
                  <a:schemeClr val="accent6"/>
                </a:solidFill>
                <a:latin typeface="Arial Nova" panose="020B0504020202020204" pitchFamily="34" charset="0"/>
              </a:rPr>
              <a:t>G</a:t>
            </a:r>
            <a:r>
              <a:rPr lang="en-US" sz="2400" cap="none" dirty="0">
                <a:solidFill>
                  <a:schemeClr val="accent6"/>
                </a:solidFill>
                <a:latin typeface="Arial Nova" panose="020B0504020202020204" pitchFamily="34" charset="0"/>
              </a:rPr>
              <a:t>reater</a:t>
            </a:r>
            <a:r>
              <a:rPr lang="en-US" sz="2400" dirty="0">
                <a:solidFill>
                  <a:schemeClr val="accent6"/>
                </a:solidFill>
                <a:latin typeface="Arial Nova" panose="020B0504020202020204" pitchFamily="34" charset="0"/>
              </a:rPr>
              <a:t> </a:t>
            </a:r>
            <a:r>
              <a:rPr lang="en-US" sz="2400" cap="none" dirty="0">
                <a:solidFill>
                  <a:schemeClr val="accent6"/>
                </a:solidFill>
                <a:latin typeface="Arial Nova" panose="020B0504020202020204" pitchFamily="34" charset="0"/>
              </a:rPr>
              <a:t>incidence of ileus due to manipulation of bowel</a:t>
            </a:r>
          </a:p>
        </p:txBody>
      </p:sp>
    </p:spTree>
    <p:extLst>
      <p:ext uri="{BB962C8B-B14F-4D97-AF65-F5344CB8AC3E}">
        <p14:creationId xmlns:p14="http://schemas.microsoft.com/office/powerpoint/2010/main" val="2191853265"/>
      </p:ext>
    </p:extLst>
  </p:cSld>
  <p:clrMapOvr>
    <a:masterClrMapping/>
  </p:clrMapOvr>
  <mc:AlternateContent xmlns:mc="http://schemas.openxmlformats.org/markup-compatibility/2006" xmlns:p14="http://schemas.microsoft.com/office/powerpoint/2010/main">
    <mc:Choice Requires="p14">
      <p:transition spd="med" p14:dur="700" advClick="0" advTm="17000">
        <p:fade/>
      </p:transition>
    </mc:Choice>
    <mc:Fallback xmlns="">
      <p:transition spd="med" advClick="0" advTm="1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50230E-DFB6-8263-8393-900551774505}"/>
              </a:ext>
            </a:extLst>
          </p:cNvPr>
          <p:cNvSpPr>
            <a:spLocks noGrp="1"/>
          </p:cNvSpPr>
          <p:nvPr>
            <p:ph type="title"/>
          </p:nvPr>
        </p:nvSpPr>
        <p:spPr/>
        <p:txBody>
          <a:bodyPr/>
          <a:lstStyle/>
          <a:p>
            <a:r>
              <a:rPr lang="en-US" sz="4400" dirty="0"/>
              <a:t>Data Abstraction Resources</a:t>
            </a:r>
            <a:endParaRPr lang="en-US" dirty="0"/>
          </a:p>
        </p:txBody>
      </p:sp>
      <p:pic>
        <p:nvPicPr>
          <p:cNvPr id="10" name="Picture 9" descr="A screenshot of a computer screen&#10;&#10;Description automatically generated with low confidence">
            <a:extLst>
              <a:ext uri="{FF2B5EF4-FFF2-40B4-BE49-F238E27FC236}">
                <a16:creationId xmlns:a16="http://schemas.microsoft.com/office/drawing/2014/main" id="{7CC1FA71-A324-23A2-8776-A2EADCAD77C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2287869" y="1359410"/>
            <a:ext cx="7616261" cy="4834913"/>
          </a:xfrm>
          <a:prstGeom prst="rect">
            <a:avLst/>
          </a:prstGeom>
        </p:spPr>
      </p:pic>
      <p:sp>
        <p:nvSpPr>
          <p:cNvPr id="11" name="Oval 10">
            <a:extLst>
              <a:ext uri="{FF2B5EF4-FFF2-40B4-BE49-F238E27FC236}">
                <a16:creationId xmlns:a16="http://schemas.microsoft.com/office/drawing/2014/main" id="{D47DCF19-45BC-C14B-934A-13192D35CFBD}"/>
              </a:ext>
            </a:extLst>
          </p:cNvPr>
          <p:cNvSpPr/>
          <p:nvPr/>
        </p:nvSpPr>
        <p:spPr>
          <a:xfrm>
            <a:off x="6600494" y="1606607"/>
            <a:ext cx="1208690" cy="35883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B074FAFA-5590-3F7C-2940-FD939367025C}"/>
              </a:ext>
            </a:extLst>
          </p:cNvPr>
          <p:cNvSpPr/>
          <p:nvPr/>
        </p:nvSpPr>
        <p:spPr>
          <a:xfrm>
            <a:off x="3426372" y="2427890"/>
            <a:ext cx="325821" cy="2570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37490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23118E-7E8D-F9CE-370E-B16F2096B593}"/>
              </a:ext>
            </a:extLst>
          </p:cNvPr>
          <p:cNvSpPr>
            <a:spLocks noGrp="1"/>
          </p:cNvSpPr>
          <p:nvPr>
            <p:ph type="title"/>
          </p:nvPr>
        </p:nvSpPr>
        <p:spPr/>
        <p:txBody>
          <a:bodyPr>
            <a:normAutofit/>
          </a:bodyPr>
          <a:lstStyle/>
          <a:p>
            <a:r>
              <a:rPr lang="en-US" dirty="0"/>
              <a:t>Procedure Data Fields: Open AAA</a:t>
            </a:r>
          </a:p>
        </p:txBody>
      </p:sp>
      <p:sp>
        <p:nvSpPr>
          <p:cNvPr id="2" name="Content Placeholder 1">
            <a:extLst>
              <a:ext uri="{FF2B5EF4-FFF2-40B4-BE49-F238E27FC236}">
                <a16:creationId xmlns:a16="http://schemas.microsoft.com/office/drawing/2014/main" id="{DFAC1C52-4AFD-75B6-B0F9-C23203264E90}"/>
              </a:ext>
            </a:extLst>
          </p:cNvPr>
          <p:cNvSpPr>
            <a:spLocks noGrp="1"/>
          </p:cNvSpPr>
          <p:nvPr>
            <p:ph idx="1"/>
          </p:nvPr>
        </p:nvSpPr>
        <p:spPr>
          <a:xfrm>
            <a:off x="838200" y="1364974"/>
            <a:ext cx="10515600" cy="4811989"/>
          </a:xfrm>
        </p:spPr>
        <p:txBody>
          <a:bodyPr/>
          <a:lstStyle/>
          <a:p>
            <a:pPr marL="0" indent="0">
              <a:buNone/>
            </a:pPr>
            <a:r>
              <a:rPr lang="en-US" sz="3600" b="1" dirty="0"/>
              <a:t>Exposure</a:t>
            </a:r>
            <a:r>
              <a:rPr lang="en-US" dirty="0"/>
              <a:t> </a:t>
            </a:r>
          </a:p>
          <a:p>
            <a:r>
              <a:rPr lang="en-US" dirty="0"/>
              <a:t>Retroperitoneal</a:t>
            </a:r>
          </a:p>
        </p:txBody>
      </p:sp>
      <p:sp>
        <p:nvSpPr>
          <p:cNvPr id="8" name="TextBox 7">
            <a:extLst>
              <a:ext uri="{FF2B5EF4-FFF2-40B4-BE49-F238E27FC236}">
                <a16:creationId xmlns:a16="http://schemas.microsoft.com/office/drawing/2014/main" id="{1FD65991-D4D4-01D3-6301-0E77EE711EC9}"/>
              </a:ext>
            </a:extLst>
          </p:cNvPr>
          <p:cNvSpPr txBox="1"/>
          <p:nvPr/>
        </p:nvSpPr>
        <p:spPr>
          <a:xfrm>
            <a:off x="838200" y="2597427"/>
            <a:ext cx="4119185" cy="2616101"/>
          </a:xfrm>
          <a:prstGeom prst="rect">
            <a:avLst/>
          </a:prstGeom>
          <a:noFill/>
        </p:spPr>
        <p:txBody>
          <a:bodyPr wrap="square">
            <a:spAutoFit/>
          </a:bodyPr>
          <a:lstStyle/>
          <a:p>
            <a:pPr indent="-19050">
              <a:lnSpc>
                <a:spcPct val="100000"/>
              </a:lnSpc>
              <a:spcBef>
                <a:spcPts val="0"/>
              </a:spcBef>
              <a:buFont typeface="Wingdings" panose="05000000000000000000" pitchFamily="2" charset="2"/>
              <a:buChar char="Ø"/>
            </a:pPr>
            <a:r>
              <a:rPr lang="en-US" sz="2400" dirty="0">
                <a:solidFill>
                  <a:schemeClr val="accent6"/>
                </a:solidFill>
                <a:latin typeface="Arial Nova" panose="020B0504020202020204" pitchFamily="34" charset="0"/>
              </a:rPr>
              <a:t>Patient positioned on side</a:t>
            </a:r>
          </a:p>
          <a:p>
            <a:pPr indent="-19050">
              <a:lnSpc>
                <a:spcPct val="100000"/>
              </a:lnSpc>
              <a:spcBef>
                <a:spcPts val="0"/>
              </a:spcBef>
              <a:buFont typeface="Wingdings" panose="05000000000000000000" pitchFamily="2" charset="2"/>
              <a:buChar char="Ø"/>
            </a:pPr>
            <a:endParaRPr lang="en-US" sz="1000" dirty="0">
              <a:solidFill>
                <a:schemeClr val="accent6"/>
              </a:solidFill>
              <a:latin typeface="Arial Nova" panose="020B0504020202020204" pitchFamily="34" charset="0"/>
            </a:endParaRPr>
          </a:p>
          <a:p>
            <a:pPr indent="-19050">
              <a:lnSpc>
                <a:spcPct val="100000"/>
              </a:lnSpc>
              <a:spcBef>
                <a:spcPts val="0"/>
              </a:spcBef>
              <a:buFont typeface="Wingdings" panose="05000000000000000000" pitchFamily="2" charset="2"/>
              <a:buChar char="Ø"/>
            </a:pPr>
            <a:r>
              <a:rPr lang="en-US" sz="2400" dirty="0">
                <a:solidFill>
                  <a:schemeClr val="accent6"/>
                </a:solidFill>
                <a:latin typeface="Arial Nova" panose="020B0504020202020204" pitchFamily="34" charset="0"/>
              </a:rPr>
              <a:t>Avoids manipulation of abdominal contents</a:t>
            </a:r>
          </a:p>
          <a:p>
            <a:pPr indent="-19050">
              <a:lnSpc>
                <a:spcPct val="100000"/>
              </a:lnSpc>
              <a:spcBef>
                <a:spcPts val="0"/>
              </a:spcBef>
              <a:buFont typeface="Wingdings" panose="05000000000000000000" pitchFamily="2" charset="2"/>
              <a:buChar char="Ø"/>
            </a:pPr>
            <a:endParaRPr lang="en-US" sz="1000" dirty="0">
              <a:solidFill>
                <a:schemeClr val="accent6"/>
              </a:solidFill>
              <a:latin typeface="Arial Nova" panose="020B0504020202020204" pitchFamily="34" charset="0"/>
            </a:endParaRPr>
          </a:p>
          <a:p>
            <a:pPr indent="-19050">
              <a:lnSpc>
                <a:spcPct val="100000"/>
              </a:lnSpc>
              <a:spcBef>
                <a:spcPts val="0"/>
              </a:spcBef>
              <a:buFont typeface="Wingdings" panose="05000000000000000000" pitchFamily="2" charset="2"/>
              <a:buChar char="Ø"/>
            </a:pPr>
            <a:r>
              <a:rPr lang="en-US" sz="2400" dirty="0">
                <a:solidFill>
                  <a:schemeClr val="accent6"/>
                </a:solidFill>
                <a:latin typeface="Arial Nova" panose="020B0504020202020204" pitchFamily="34" charset="0"/>
              </a:rPr>
              <a:t>Relieves pressure for patients with severe lung issues</a:t>
            </a:r>
          </a:p>
        </p:txBody>
      </p:sp>
      <p:pic>
        <p:nvPicPr>
          <p:cNvPr id="9" name="Picture 8">
            <a:extLst>
              <a:ext uri="{FF2B5EF4-FFF2-40B4-BE49-F238E27FC236}">
                <a16:creationId xmlns:a16="http://schemas.microsoft.com/office/drawing/2014/main" id="{DF599B5E-38FC-C710-15C9-984A6EB7B26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8709" y="2003205"/>
            <a:ext cx="6396415" cy="37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a:extLst>
              <a:ext uri="{FF2B5EF4-FFF2-40B4-BE49-F238E27FC236}">
                <a16:creationId xmlns:a16="http://schemas.microsoft.com/office/drawing/2014/main" id="{8548F3CB-5927-D16F-27B8-03D688692437}"/>
              </a:ext>
            </a:extLst>
          </p:cNvPr>
          <p:cNvCxnSpPr>
            <a:cxnSpLocks/>
          </p:cNvCxnSpPr>
          <p:nvPr/>
        </p:nvCxnSpPr>
        <p:spPr>
          <a:xfrm>
            <a:off x="8698826" y="3239345"/>
            <a:ext cx="283808" cy="557733"/>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14523"/>
      </p:ext>
    </p:extLst>
  </p:cSld>
  <p:clrMapOvr>
    <a:masterClrMapping/>
  </p:clrMapOvr>
  <mc:AlternateContent xmlns:mc="http://schemas.openxmlformats.org/markup-compatibility/2006" xmlns:p14="http://schemas.microsoft.com/office/powerpoint/2010/main">
    <mc:Choice Requires="p14">
      <p:transition spd="med" p14:dur="700" advClick="0" advTm="24000">
        <p:fade/>
      </p:transition>
    </mc:Choice>
    <mc:Fallback xmlns="">
      <p:transition spd="med" advClick="0" advTm="2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C6141BB-FEB3-FB46-6D8A-5C70E1072323}"/>
              </a:ext>
            </a:extLst>
          </p:cNvPr>
          <p:cNvGrpSpPr/>
          <p:nvPr/>
        </p:nvGrpSpPr>
        <p:grpSpPr>
          <a:xfrm>
            <a:off x="1587500" y="2406430"/>
            <a:ext cx="6238424" cy="3698301"/>
            <a:chOff x="5188709" y="2003205"/>
            <a:chExt cx="6396415" cy="3791962"/>
          </a:xfrm>
        </p:grpSpPr>
        <p:pic>
          <p:nvPicPr>
            <p:cNvPr id="2" name="Picture 1">
              <a:extLst>
                <a:ext uri="{FF2B5EF4-FFF2-40B4-BE49-F238E27FC236}">
                  <a16:creationId xmlns:a16="http://schemas.microsoft.com/office/drawing/2014/main" id="{0A9E48C0-0E1B-F2F6-3D68-63E1A1BE0E7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8709" y="2003205"/>
              <a:ext cx="6396415" cy="37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F26A7041-C28C-5D4C-0745-CFF2EDFEE333}"/>
                </a:ext>
              </a:extLst>
            </p:cNvPr>
            <p:cNvCxnSpPr>
              <a:cxnSpLocks/>
            </p:cNvCxnSpPr>
            <p:nvPr/>
          </p:nvCxnSpPr>
          <p:spPr>
            <a:xfrm>
              <a:off x="8698826" y="3239345"/>
              <a:ext cx="283808" cy="557733"/>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E9AE105E-E40F-C7E7-B78A-39C32496B088}"/>
              </a:ext>
            </a:extLst>
          </p:cNvPr>
          <p:cNvSpPr>
            <a:spLocks noGrp="1"/>
          </p:cNvSpPr>
          <p:nvPr>
            <p:ph type="title"/>
          </p:nvPr>
        </p:nvSpPr>
        <p:spPr/>
        <p:txBody>
          <a:bodyPr>
            <a:normAutofit/>
          </a:bodyPr>
          <a:lstStyle/>
          <a:p>
            <a:r>
              <a:rPr lang="en-US" dirty="0"/>
              <a:t>Procedure Data Fields: Open AAA</a:t>
            </a:r>
          </a:p>
        </p:txBody>
      </p:sp>
      <p:sp>
        <p:nvSpPr>
          <p:cNvPr id="11" name="Content Placeholder 1">
            <a:extLst>
              <a:ext uri="{FF2B5EF4-FFF2-40B4-BE49-F238E27FC236}">
                <a16:creationId xmlns:a16="http://schemas.microsoft.com/office/drawing/2014/main" id="{0FE029DB-F16F-9B24-7FDB-BF2D447DC283}"/>
              </a:ext>
            </a:extLst>
          </p:cNvPr>
          <p:cNvSpPr>
            <a:spLocks noGrp="1"/>
          </p:cNvSpPr>
          <p:nvPr>
            <p:ph idx="1"/>
          </p:nvPr>
        </p:nvSpPr>
        <p:spPr>
          <a:xfrm>
            <a:off x="838200" y="1825625"/>
            <a:ext cx="4350509" cy="4351338"/>
          </a:xfrm>
        </p:spPr>
        <p:txBody>
          <a:bodyPr/>
          <a:lstStyle/>
          <a:p>
            <a:pPr marL="0" indent="0">
              <a:buNone/>
            </a:pPr>
            <a:r>
              <a:rPr lang="en-US" sz="3600" b="1" dirty="0"/>
              <a:t>Exposure</a:t>
            </a:r>
            <a:r>
              <a:rPr lang="en-US" dirty="0"/>
              <a:t> </a:t>
            </a:r>
          </a:p>
          <a:p>
            <a:pPr marL="0" indent="0">
              <a:buNone/>
            </a:pPr>
            <a:endParaRPr lang="en-US" sz="2400" dirty="0"/>
          </a:p>
          <a:p>
            <a:pPr marL="36576" indent="0">
              <a:lnSpc>
                <a:spcPct val="50000"/>
              </a:lnSpc>
              <a:buNone/>
            </a:pPr>
            <a:endParaRPr lang="en-US" dirty="0"/>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06E2E485-C930-9847-53CD-68AB7C651E5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265690" y="1459201"/>
            <a:ext cx="461448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71838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9AA-408D-3FD3-DEE9-9F8384AEFA5C}"/>
              </a:ext>
            </a:extLst>
          </p:cNvPr>
          <p:cNvSpPr>
            <a:spLocks noGrp="1"/>
          </p:cNvSpPr>
          <p:nvPr>
            <p:ph type="title"/>
          </p:nvPr>
        </p:nvSpPr>
        <p:spPr/>
        <p:txBody>
          <a:bodyPr/>
          <a:lstStyle/>
          <a:p>
            <a:r>
              <a:rPr lang="en-US" dirty="0"/>
              <a:t>Procedure Data Fields: Open AAA</a:t>
            </a:r>
          </a:p>
        </p:txBody>
      </p:sp>
      <p:pic>
        <p:nvPicPr>
          <p:cNvPr id="9" name="Picture 8" descr="A screenshot of a computer&#10;&#10;Description automatically generated">
            <a:extLst>
              <a:ext uri="{FF2B5EF4-FFF2-40B4-BE49-F238E27FC236}">
                <a16:creationId xmlns:a16="http://schemas.microsoft.com/office/drawing/2014/main" id="{693A991C-86DD-F454-9C45-36129B85C4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90879" y="1543203"/>
            <a:ext cx="6610241" cy="4533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2F2AE039-823F-BCBB-5C89-2029C3EFD7F0}"/>
              </a:ext>
            </a:extLst>
          </p:cNvPr>
          <p:cNvSpPr/>
          <p:nvPr/>
        </p:nvSpPr>
        <p:spPr>
          <a:xfrm>
            <a:off x="2349500" y="4040189"/>
            <a:ext cx="7454900" cy="1433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43439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DD6381D4-26A6-49DB-9834-336F46D4D4B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l="3210" t="10580" r="50777" b="2445"/>
          <a:stretch/>
        </p:blipFill>
        <p:spPr bwMode="auto">
          <a:xfrm>
            <a:off x="5865525" y="1465054"/>
            <a:ext cx="2824306"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p:txBody>
          <a:bodyPr>
            <a:normAutofit/>
          </a:bodyPr>
          <a:lstStyle/>
          <a:p>
            <a:r>
              <a:rPr lang="en-US" dirty="0"/>
              <a:t>Procedure Data Fields: Open AAA</a:t>
            </a:r>
          </a:p>
        </p:txBody>
      </p:sp>
      <p:sp>
        <p:nvSpPr>
          <p:cNvPr id="3" name="Content Placeholder 2">
            <a:extLst>
              <a:ext uri="{FF2B5EF4-FFF2-40B4-BE49-F238E27FC236}">
                <a16:creationId xmlns:a16="http://schemas.microsoft.com/office/drawing/2014/main" id="{83D781C2-67D0-36F9-206C-2FF074D16184}"/>
              </a:ext>
            </a:extLst>
          </p:cNvPr>
          <p:cNvSpPr>
            <a:spLocks noGrp="1"/>
          </p:cNvSpPr>
          <p:nvPr>
            <p:ph idx="1"/>
          </p:nvPr>
        </p:nvSpPr>
        <p:spPr/>
        <p:txBody>
          <a:bodyPr/>
          <a:lstStyle/>
          <a:p>
            <a:pPr marL="0" indent="0">
              <a:buNone/>
            </a:pPr>
            <a:r>
              <a:rPr lang="en-US" sz="3600" b="1" dirty="0"/>
              <a:t>Distal Anastomosis</a:t>
            </a:r>
          </a:p>
          <a:p>
            <a:r>
              <a:rPr lang="en-US" dirty="0"/>
              <a:t>Aorta </a:t>
            </a:r>
          </a:p>
          <a:p>
            <a:r>
              <a:rPr lang="en-US" dirty="0"/>
              <a:t>Common Iliac Artery</a:t>
            </a:r>
            <a:endParaRPr lang="en-US" b="1" dirty="0"/>
          </a:p>
        </p:txBody>
      </p:sp>
      <p:pic>
        <p:nvPicPr>
          <p:cNvPr id="8" name="Picture 3">
            <a:extLst>
              <a:ext uri="{FF2B5EF4-FFF2-40B4-BE49-F238E27FC236}">
                <a16:creationId xmlns:a16="http://schemas.microsoft.com/office/drawing/2014/main" id="{EA3998A5-F80D-02BB-F254-31A371E01AD3}"/>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val="0"/>
              </a:ext>
            </a:extLst>
          </a:blip>
          <a:srcRect l="4225" t="13790" r="51780"/>
          <a:stretch/>
        </p:blipFill>
        <p:spPr bwMode="auto">
          <a:xfrm>
            <a:off x="8612836" y="2259012"/>
            <a:ext cx="2824306"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a16="http://schemas.microsoft.com/office/drawing/2014/main" id="{B809B684-6970-7A25-71EC-1C5733CF444D}"/>
              </a:ext>
            </a:extLst>
          </p:cNvPr>
          <p:cNvSpPr/>
          <p:nvPr/>
        </p:nvSpPr>
        <p:spPr>
          <a:xfrm>
            <a:off x="7124161" y="3107635"/>
            <a:ext cx="765314" cy="765314"/>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A5A2F34-C7C3-7053-3A42-CAEFE2C8464D}"/>
              </a:ext>
            </a:extLst>
          </p:cNvPr>
          <p:cNvSpPr/>
          <p:nvPr/>
        </p:nvSpPr>
        <p:spPr>
          <a:xfrm>
            <a:off x="9613307" y="4653169"/>
            <a:ext cx="522149" cy="522149"/>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D97EEB5-C0DF-AA6C-22DA-0AB4CE0913A2}"/>
              </a:ext>
            </a:extLst>
          </p:cNvPr>
          <p:cNvSpPr/>
          <p:nvPr/>
        </p:nvSpPr>
        <p:spPr>
          <a:xfrm>
            <a:off x="10454736" y="4653169"/>
            <a:ext cx="522149" cy="522149"/>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170471"/>
      </p:ext>
    </p:extLst>
  </p:cSld>
  <p:clrMapOvr>
    <a:masterClrMapping/>
  </p:clrMapOvr>
  <mc:AlternateContent xmlns:mc="http://schemas.openxmlformats.org/markup-compatibility/2006" xmlns:p14="http://schemas.microsoft.com/office/powerpoint/2010/main">
    <mc:Choice Requires="p14">
      <p:transition spd="med" p14:dur="700" advTm="42000">
        <p:fade/>
      </p:transition>
    </mc:Choice>
    <mc:Fallback xmlns="">
      <p:transition spd="med" advTm="42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Procedure Data Fields: Open AAA</a:t>
            </a:r>
          </a:p>
        </p:txBody>
      </p:sp>
      <p:pic>
        <p:nvPicPr>
          <p:cNvPr id="5" name="Picture 3"/>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1656" t="2116" r="1851" b="2445"/>
          <a:stretch/>
        </p:blipFill>
        <p:spPr bwMode="auto">
          <a:xfrm>
            <a:off x="5549900" y="1549399"/>
            <a:ext cx="6311900" cy="415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2">
            <a:extLst>
              <a:ext uri="{FF2B5EF4-FFF2-40B4-BE49-F238E27FC236}">
                <a16:creationId xmlns:a16="http://schemas.microsoft.com/office/drawing/2014/main" id="{E42365EE-2210-D7C3-F9AB-B52BBFB6583A}"/>
              </a:ext>
            </a:extLst>
          </p:cNvPr>
          <p:cNvSpPr txBox="1">
            <a:spLocks/>
          </p:cNvSpPr>
          <p:nvPr/>
        </p:nvSpPr>
        <p:spPr>
          <a:xfrm>
            <a:off x="838200" y="1825625"/>
            <a:ext cx="4445000" cy="435133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3000" kern="1200">
                <a:solidFill>
                  <a:srgbClr val="00274C"/>
                </a:solidFill>
                <a:latin typeface="Arial Nova" panose="020B0504020202020204" pitchFamily="34" charset="0"/>
                <a:ea typeface="+mn-ea"/>
                <a:cs typeface="+mn-cs"/>
              </a:defRPr>
            </a:lvl1pPr>
            <a:lvl2pPr marL="746125" indent="-288925" algn="l" defTabSz="914400" rtl="0" eaLnBrk="1" latinLnBrk="0" hangingPunct="1">
              <a:lnSpc>
                <a:spcPct val="90000"/>
              </a:lnSpc>
              <a:spcBef>
                <a:spcPts val="500"/>
              </a:spcBef>
              <a:buFont typeface="Arial" panose="020B0604020202020204" pitchFamily="34" charset="0"/>
              <a:buChar char="•"/>
              <a:tabLst/>
              <a:defRPr sz="2400" kern="1200">
                <a:solidFill>
                  <a:srgbClr val="00274C"/>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74C"/>
                </a:solidFill>
                <a:latin typeface="Arial Nova" panose="020B0504020202020204" pitchFamily="34" charset="0"/>
                <a:ea typeface="+mn-ea"/>
                <a:cs typeface="+mn-cs"/>
              </a:defRPr>
            </a:lvl3pPr>
            <a:lvl4pPr marL="577850" indent="-233363" algn="l" defTabSz="914400" rtl="0" eaLnBrk="1" latinLnBrk="0" hangingPunct="1">
              <a:lnSpc>
                <a:spcPct val="90000"/>
              </a:lnSpc>
              <a:spcBef>
                <a:spcPts val="500"/>
              </a:spcBef>
              <a:buSzPct val="80000"/>
              <a:buFont typeface="Courier New" panose="02070309020205020404" pitchFamily="49" charset="0"/>
              <a:buChar char="o"/>
              <a:tabLst/>
              <a:defRPr sz="2400" kern="1200">
                <a:solidFill>
                  <a:schemeClr val="tx1"/>
                </a:solidFill>
                <a:latin typeface="+mn-lt"/>
                <a:ea typeface="+mn-ea"/>
                <a:cs typeface="+mn-cs"/>
              </a:defRPr>
            </a:lvl4pPr>
            <a:lvl5pPr marL="1539875" indent="-228600" algn="l" defTabSz="914400" rtl="0" eaLnBrk="1" latinLnBrk="0" hangingPunct="1">
              <a:lnSpc>
                <a:spcPct val="90000"/>
              </a:lnSpc>
              <a:spcBef>
                <a:spcPts val="500"/>
              </a:spcBef>
              <a:buFont typeface="Arial" panose="020B0604020202020204" pitchFamily="34" charset="0"/>
              <a:buChar char="•"/>
              <a:defRPr sz="1800" kern="1200">
                <a:solidFill>
                  <a:srgbClr val="00274C"/>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Distal Anastomosis</a:t>
            </a:r>
          </a:p>
          <a:p>
            <a:r>
              <a:rPr lang="en-US" dirty="0"/>
              <a:t>Aorta </a:t>
            </a:r>
          </a:p>
          <a:p>
            <a:pPr>
              <a:buFont typeface="Wingdings" panose="05000000000000000000" pitchFamily="2" charset="2"/>
              <a:buChar char="Ø"/>
            </a:pPr>
            <a:r>
              <a:rPr lang="en-US" sz="2400" dirty="0">
                <a:solidFill>
                  <a:schemeClr val="accent6"/>
                </a:solidFill>
              </a:rPr>
              <a:t>Aorta-to aorta, or tube graft</a:t>
            </a:r>
          </a:p>
        </p:txBody>
      </p:sp>
    </p:spTree>
    <p:extLst>
      <p:ext uri="{BB962C8B-B14F-4D97-AF65-F5344CB8AC3E}">
        <p14:creationId xmlns:p14="http://schemas.microsoft.com/office/powerpoint/2010/main" val="1631063374"/>
      </p:ext>
    </p:extLst>
  </p:cSld>
  <p:clrMapOvr>
    <a:masterClrMapping/>
  </p:clrMapOvr>
  <mc:AlternateContent xmlns:mc="http://schemas.openxmlformats.org/markup-compatibility/2006" xmlns:p14="http://schemas.microsoft.com/office/powerpoint/2010/main">
    <mc:Choice Requires="p14">
      <p:transition spd="med" p14:dur="700" advClick="0" advTm="13500">
        <p:fade/>
      </p:transition>
    </mc:Choice>
    <mc:Fallback xmlns="">
      <p:transition spd="med" advClick="0" advTm="135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Procedure Data Fields: Open AAA</a:t>
            </a:r>
          </a:p>
        </p:txBody>
      </p:sp>
      <p:sp>
        <p:nvSpPr>
          <p:cNvPr id="3" name="Content Placeholder 2">
            <a:extLst>
              <a:ext uri="{FF2B5EF4-FFF2-40B4-BE49-F238E27FC236}">
                <a16:creationId xmlns:a16="http://schemas.microsoft.com/office/drawing/2014/main" id="{83D781C2-67D0-36F9-206C-2FF074D16184}"/>
              </a:ext>
            </a:extLst>
          </p:cNvPr>
          <p:cNvSpPr>
            <a:spLocks noGrp="1"/>
          </p:cNvSpPr>
          <p:nvPr>
            <p:ph idx="1"/>
          </p:nvPr>
        </p:nvSpPr>
        <p:spPr/>
        <p:txBody>
          <a:bodyPr/>
          <a:lstStyle/>
          <a:p>
            <a:pPr marL="0" indent="0">
              <a:buNone/>
            </a:pPr>
            <a:r>
              <a:rPr lang="en-US" sz="3600" b="1" dirty="0"/>
              <a:t>Distal Anastomosis</a:t>
            </a:r>
            <a:endParaRPr lang="en-US" dirty="0"/>
          </a:p>
          <a:p>
            <a:r>
              <a:rPr lang="en-US" dirty="0"/>
              <a:t>Common Iliac Artery </a:t>
            </a:r>
            <a:endParaRPr lang="en-US" b="1" dirty="0"/>
          </a:p>
        </p:txBody>
      </p:sp>
      <p:pic>
        <p:nvPicPr>
          <p:cNvPr id="2" name="Picture 3">
            <a:extLst>
              <a:ext uri="{FF2B5EF4-FFF2-40B4-BE49-F238E27FC236}">
                <a16:creationId xmlns:a16="http://schemas.microsoft.com/office/drawing/2014/main" id="{23C1249E-E562-96C0-21C3-4DC16A01A31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438882" y="1384300"/>
            <a:ext cx="641963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0951C9AD-B54C-3191-B015-12A3332D0A76}"/>
              </a:ext>
            </a:extLst>
          </p:cNvPr>
          <p:cNvSpPr txBox="1"/>
          <p:nvPr/>
        </p:nvSpPr>
        <p:spPr>
          <a:xfrm>
            <a:off x="1244600" y="3198168"/>
            <a:ext cx="3314700" cy="461665"/>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chemeClr val="accent6"/>
                </a:solidFill>
                <a:effectLst/>
                <a:latin typeface="Arial Nova" panose="020B0504020202020204" pitchFamily="34" charset="0"/>
                <a:ea typeface="Calibri" panose="020F0502020204030204" pitchFamily="34" charset="0"/>
                <a:cs typeface="Times New Roman" panose="02020603050405020304" pitchFamily="18" charset="0"/>
              </a:rPr>
              <a:t>Bifurcated graft</a:t>
            </a:r>
          </a:p>
        </p:txBody>
      </p:sp>
      <p:sp>
        <p:nvSpPr>
          <p:cNvPr id="7" name="Rectangle 6">
            <a:extLst>
              <a:ext uri="{FF2B5EF4-FFF2-40B4-BE49-F238E27FC236}">
                <a16:creationId xmlns:a16="http://schemas.microsoft.com/office/drawing/2014/main" id="{313F9142-38FB-53AE-5F1B-A5FFC17B9813}"/>
              </a:ext>
            </a:extLst>
          </p:cNvPr>
          <p:cNvSpPr/>
          <p:nvPr/>
        </p:nvSpPr>
        <p:spPr>
          <a:xfrm>
            <a:off x="9131300" y="4001294"/>
            <a:ext cx="1689100" cy="787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1397135"/>
      </p:ext>
    </p:extLst>
  </p:cSld>
  <p:clrMapOvr>
    <a:masterClrMapping/>
  </p:clrMapOvr>
  <p:transition spd="med" advClick="0" advTm="11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9AA-408D-3FD3-DEE9-9F8384AEFA5C}"/>
              </a:ext>
            </a:extLst>
          </p:cNvPr>
          <p:cNvSpPr>
            <a:spLocks noGrp="1"/>
          </p:cNvSpPr>
          <p:nvPr>
            <p:ph type="title"/>
          </p:nvPr>
        </p:nvSpPr>
        <p:spPr/>
        <p:txBody>
          <a:bodyPr/>
          <a:lstStyle/>
          <a:p>
            <a:r>
              <a:rPr lang="en-US" dirty="0"/>
              <a:t>Procedure Data Fields: Open AAA</a:t>
            </a:r>
          </a:p>
        </p:txBody>
      </p:sp>
      <p:pic>
        <p:nvPicPr>
          <p:cNvPr id="9" name="Picture 8" descr="A screenshot of a computer&#10;&#10;Description automatically generated">
            <a:extLst>
              <a:ext uri="{FF2B5EF4-FFF2-40B4-BE49-F238E27FC236}">
                <a16:creationId xmlns:a16="http://schemas.microsoft.com/office/drawing/2014/main" id="{693A991C-86DD-F454-9C45-36129B85C4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90879" y="1543203"/>
            <a:ext cx="6610241" cy="4533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B6F5D624-7162-D595-5385-5BECD23DA72F}"/>
              </a:ext>
            </a:extLst>
          </p:cNvPr>
          <p:cNvSpPr/>
          <p:nvPr/>
        </p:nvSpPr>
        <p:spPr>
          <a:xfrm>
            <a:off x="2368549" y="1733244"/>
            <a:ext cx="7454900" cy="1433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453343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CF8ABB-9A6A-1B06-43A5-DA532B61F3B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B0A9AB5-CBF8-5CB6-E92E-9557BD6BD467}"/>
              </a:ext>
            </a:extLst>
          </p:cNvPr>
          <p:cNvSpPr txBox="1"/>
          <p:nvPr/>
        </p:nvSpPr>
        <p:spPr>
          <a:xfrm>
            <a:off x="7143750" y="2478901"/>
            <a:ext cx="4597400" cy="553998"/>
          </a:xfrm>
          <a:prstGeom prst="rect">
            <a:avLst/>
          </a:prstGeom>
          <a:noFill/>
        </p:spPr>
        <p:txBody>
          <a:bodyPr wrap="square" rtlCol="0">
            <a:spAutoFit/>
          </a:bodyPr>
          <a:lstStyle/>
          <a:p>
            <a:r>
              <a:rPr lang="en-US" sz="3000" cap="none" dirty="0">
                <a:solidFill>
                  <a:schemeClr val="tx2"/>
                </a:solidFill>
                <a:latin typeface="Arial Nova" panose="020B0504020202020204" pitchFamily="34" charset="0"/>
              </a:rPr>
              <a:t>often in infrarenal repairs</a:t>
            </a:r>
            <a:endParaRPr lang="en-US" sz="3000" dirty="0">
              <a:solidFill>
                <a:schemeClr val="tx2"/>
              </a:solidFill>
              <a:latin typeface="Arial Nova" panose="020B0504020202020204" pitchFamily="34" charset="0"/>
            </a:endParaRPr>
          </a:p>
        </p:txBody>
      </p:sp>
      <p:sp>
        <p:nvSpPr>
          <p:cNvPr id="9" name="Arrow: Right 8">
            <a:extLst>
              <a:ext uri="{FF2B5EF4-FFF2-40B4-BE49-F238E27FC236}">
                <a16:creationId xmlns:a16="http://schemas.microsoft.com/office/drawing/2014/main" id="{D9871FE0-057F-4B6C-F165-D9AEABBF7C26}"/>
              </a:ext>
            </a:extLst>
          </p:cNvPr>
          <p:cNvSpPr/>
          <p:nvPr/>
        </p:nvSpPr>
        <p:spPr>
          <a:xfrm>
            <a:off x="6096000" y="2540000"/>
            <a:ext cx="7112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5ED94D44-A661-AB88-BD53-E8CEF4698FC2}"/>
              </a:ext>
            </a:extLst>
          </p:cNvPr>
          <p:cNvSpPr/>
          <p:nvPr/>
        </p:nvSpPr>
        <p:spPr>
          <a:xfrm>
            <a:off x="6096000" y="3886201"/>
            <a:ext cx="7112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DD21D7E8-1F16-FB8E-CDD7-F75B247C4F08}"/>
              </a:ext>
            </a:extLst>
          </p:cNvPr>
          <p:cNvSpPr/>
          <p:nvPr/>
        </p:nvSpPr>
        <p:spPr>
          <a:xfrm>
            <a:off x="6096000" y="5537201"/>
            <a:ext cx="7112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393FAA5-5DBD-6FA0-CBB9-2F6752BE33C5}"/>
              </a:ext>
            </a:extLst>
          </p:cNvPr>
          <p:cNvSpPr txBox="1"/>
          <p:nvPr/>
        </p:nvSpPr>
        <p:spPr>
          <a:xfrm>
            <a:off x="7200900" y="3479801"/>
            <a:ext cx="4597400" cy="1477328"/>
          </a:xfrm>
          <a:prstGeom prst="rect">
            <a:avLst/>
          </a:prstGeom>
          <a:noFill/>
        </p:spPr>
        <p:txBody>
          <a:bodyPr wrap="square" rtlCol="0">
            <a:spAutoFit/>
          </a:bodyPr>
          <a:lstStyle/>
          <a:p>
            <a:r>
              <a:rPr lang="en-US" sz="3000" dirty="0">
                <a:solidFill>
                  <a:schemeClr val="tx2"/>
                </a:solidFill>
                <a:latin typeface="Arial Nova" panose="020B0504020202020204" pitchFamily="34" charset="0"/>
              </a:rPr>
              <a:t>patients with heavy thrombus burden or prior renal stenosis</a:t>
            </a:r>
          </a:p>
        </p:txBody>
      </p:sp>
      <p:sp>
        <p:nvSpPr>
          <p:cNvPr id="13" name="TextBox 12">
            <a:extLst>
              <a:ext uri="{FF2B5EF4-FFF2-40B4-BE49-F238E27FC236}">
                <a16:creationId xmlns:a16="http://schemas.microsoft.com/office/drawing/2014/main" id="{FA13C73C-B30D-FC02-C302-24AE6BFB178D}"/>
              </a:ext>
            </a:extLst>
          </p:cNvPr>
          <p:cNvSpPr txBox="1"/>
          <p:nvPr/>
        </p:nvSpPr>
        <p:spPr>
          <a:xfrm>
            <a:off x="7200900" y="5245269"/>
            <a:ext cx="4826000" cy="1015663"/>
          </a:xfrm>
          <a:prstGeom prst="rect">
            <a:avLst/>
          </a:prstGeom>
          <a:noFill/>
        </p:spPr>
        <p:txBody>
          <a:bodyPr wrap="square" rtlCol="0">
            <a:spAutoFit/>
          </a:bodyPr>
          <a:lstStyle/>
          <a:p>
            <a:r>
              <a:rPr lang="en-US" sz="3000" dirty="0">
                <a:solidFill>
                  <a:schemeClr val="tx2"/>
                </a:solidFill>
                <a:latin typeface="Arial Nova" panose="020B0504020202020204" pitchFamily="34" charset="0"/>
              </a:rPr>
              <a:t>additional surgery to create inflow for renal vessels</a:t>
            </a:r>
          </a:p>
        </p:txBody>
      </p:sp>
    </p:spTree>
    <p:extLst>
      <p:ext uri="{BB962C8B-B14F-4D97-AF65-F5344CB8AC3E}">
        <p14:creationId xmlns:p14="http://schemas.microsoft.com/office/powerpoint/2010/main" val="1360910670"/>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9AA-408D-3FD3-DEE9-9F8384AEFA5C}"/>
              </a:ext>
            </a:extLst>
          </p:cNvPr>
          <p:cNvSpPr>
            <a:spLocks noGrp="1"/>
          </p:cNvSpPr>
          <p:nvPr>
            <p:ph type="title"/>
          </p:nvPr>
        </p:nvSpPr>
        <p:spPr/>
        <p:txBody>
          <a:bodyPr/>
          <a:lstStyle/>
          <a:p>
            <a:r>
              <a:rPr lang="en-US" dirty="0"/>
              <a:t>Procedure Data Fields: Open AAA</a:t>
            </a:r>
          </a:p>
        </p:txBody>
      </p:sp>
      <p:pic>
        <p:nvPicPr>
          <p:cNvPr id="9" name="Picture 8" descr="A screenshot of a computer&#10;&#10;Description automatically generated">
            <a:extLst>
              <a:ext uri="{FF2B5EF4-FFF2-40B4-BE49-F238E27FC236}">
                <a16:creationId xmlns:a16="http://schemas.microsoft.com/office/drawing/2014/main" id="{693A991C-86DD-F454-9C45-36129B85C4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363"/>
          <a:stretch/>
        </p:blipFill>
        <p:spPr>
          <a:xfrm>
            <a:off x="2790879" y="1543203"/>
            <a:ext cx="6610241" cy="4533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B6F5D624-7162-D595-5385-5BECD23DA72F}"/>
              </a:ext>
            </a:extLst>
          </p:cNvPr>
          <p:cNvSpPr/>
          <p:nvPr/>
        </p:nvSpPr>
        <p:spPr>
          <a:xfrm>
            <a:off x="2368549" y="1411444"/>
            <a:ext cx="7454900" cy="1433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093713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picture containing sketch, diagram, drawing, line art">
            <a:extLst>
              <a:ext uri="{FF2B5EF4-FFF2-40B4-BE49-F238E27FC236}">
                <a16:creationId xmlns:a16="http://schemas.microsoft.com/office/drawing/2014/main" id="{4F752AE5-BB90-D15B-DA81-68602044520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783064" y="2446638"/>
            <a:ext cx="5377952" cy="3712124"/>
          </a:xfrm>
          <a:prstGeom prst="rect">
            <a:avLst/>
          </a:prstGeom>
        </p:spPr>
      </p:pic>
      <p:sp>
        <p:nvSpPr>
          <p:cNvPr id="10" name="TextBox 9"/>
          <p:cNvSpPr txBox="1"/>
          <p:nvPr/>
        </p:nvSpPr>
        <p:spPr>
          <a:xfrm>
            <a:off x="3598333" y="3318933"/>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338A738E-2C1D-ADA7-3B57-71C762568D48}"/>
              </a:ext>
            </a:extLst>
          </p:cNvPr>
          <p:cNvSpPr>
            <a:spLocks noGrp="1"/>
          </p:cNvSpPr>
          <p:nvPr>
            <p:ph type="title"/>
          </p:nvPr>
        </p:nvSpPr>
        <p:spPr/>
        <p:txBody>
          <a:bodyPr>
            <a:normAutofit/>
          </a:bodyPr>
          <a:lstStyle/>
          <a:p>
            <a:r>
              <a:rPr lang="en-US" dirty="0"/>
              <a:t>Procedure Data Fields: Open AAA</a:t>
            </a:r>
          </a:p>
        </p:txBody>
      </p:sp>
      <p:sp>
        <p:nvSpPr>
          <p:cNvPr id="3" name="Content Placeholder 2">
            <a:extLst>
              <a:ext uri="{FF2B5EF4-FFF2-40B4-BE49-F238E27FC236}">
                <a16:creationId xmlns:a16="http://schemas.microsoft.com/office/drawing/2014/main" id="{8ABA3733-44DE-CCC8-0EBE-A56345DFA9B2}"/>
              </a:ext>
            </a:extLst>
          </p:cNvPr>
          <p:cNvSpPr>
            <a:spLocks noGrp="1"/>
          </p:cNvSpPr>
          <p:nvPr>
            <p:ph idx="1"/>
          </p:nvPr>
        </p:nvSpPr>
        <p:spPr>
          <a:xfrm>
            <a:off x="838200" y="1825625"/>
            <a:ext cx="5613400" cy="621013"/>
          </a:xfrm>
        </p:spPr>
        <p:txBody>
          <a:bodyPr>
            <a:normAutofit/>
          </a:bodyPr>
          <a:lstStyle/>
          <a:p>
            <a:pPr marL="0" indent="0">
              <a:buNone/>
            </a:pPr>
            <a:r>
              <a:rPr lang="en-US" sz="3600" b="1" dirty="0"/>
              <a:t>Proximal Clamp Position</a:t>
            </a:r>
          </a:p>
        </p:txBody>
      </p:sp>
    </p:spTree>
    <p:extLst>
      <p:ext uri="{BB962C8B-B14F-4D97-AF65-F5344CB8AC3E}">
        <p14:creationId xmlns:p14="http://schemas.microsoft.com/office/powerpoint/2010/main" val="1981781985"/>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50230E-DFB6-8263-8393-900551774505}"/>
              </a:ext>
            </a:extLst>
          </p:cNvPr>
          <p:cNvSpPr>
            <a:spLocks noGrp="1"/>
          </p:cNvSpPr>
          <p:nvPr>
            <p:ph type="title"/>
          </p:nvPr>
        </p:nvSpPr>
        <p:spPr/>
        <p:txBody>
          <a:bodyPr/>
          <a:lstStyle/>
          <a:p>
            <a:r>
              <a:rPr lang="en-US" sz="4400" dirty="0"/>
              <a:t>Data Abstraction Resources</a:t>
            </a:r>
            <a:endParaRPr lang="en-US" dirty="0"/>
          </a:p>
        </p:txBody>
      </p:sp>
      <p:pic>
        <p:nvPicPr>
          <p:cNvPr id="10" name="Picture 9" descr="A screenshot of a computer screen&#10;&#10;Description automatically generated with low confidence">
            <a:extLst>
              <a:ext uri="{FF2B5EF4-FFF2-40B4-BE49-F238E27FC236}">
                <a16:creationId xmlns:a16="http://schemas.microsoft.com/office/drawing/2014/main" id="{7CC1FA71-A324-23A2-8776-A2EADCAD77C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2287869" y="1359410"/>
            <a:ext cx="7616261" cy="4834913"/>
          </a:xfrm>
          <a:prstGeom prst="rect">
            <a:avLst/>
          </a:prstGeom>
        </p:spPr>
      </p:pic>
      <p:sp>
        <p:nvSpPr>
          <p:cNvPr id="2" name="Rectangle 1">
            <a:extLst>
              <a:ext uri="{FF2B5EF4-FFF2-40B4-BE49-F238E27FC236}">
                <a16:creationId xmlns:a16="http://schemas.microsoft.com/office/drawing/2014/main" id="{2D2A1448-C92E-3F41-AFAB-396F1BB9D8C3}"/>
              </a:ext>
            </a:extLst>
          </p:cNvPr>
          <p:cNvSpPr/>
          <p:nvPr/>
        </p:nvSpPr>
        <p:spPr>
          <a:xfrm>
            <a:off x="3927745" y="3771897"/>
            <a:ext cx="1731651" cy="88660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4143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4000">
        <p159:morph option="byObject"/>
      </p:transition>
    </mc:Choice>
    <mc:Fallback xmlns="">
      <p:transition spd="slow" advClick="0"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picture containing sketch, diagram, drawing, line art">
            <a:extLst>
              <a:ext uri="{FF2B5EF4-FFF2-40B4-BE49-F238E27FC236}">
                <a16:creationId xmlns:a16="http://schemas.microsoft.com/office/drawing/2014/main" id="{4F752AE5-BB90-D15B-DA81-68602044520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373780" y="1966912"/>
            <a:ext cx="1739139" cy="3687279"/>
          </a:xfrm>
          <a:prstGeom prst="rect">
            <a:avLst/>
          </a:prstGeom>
          <a:ln w="3175" cap="sq">
            <a:solidFill>
              <a:schemeClr val="tx2"/>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598333" y="3318933"/>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338A738E-2C1D-ADA7-3B57-71C762568D48}"/>
              </a:ext>
            </a:extLst>
          </p:cNvPr>
          <p:cNvSpPr>
            <a:spLocks noGrp="1"/>
          </p:cNvSpPr>
          <p:nvPr>
            <p:ph type="title"/>
          </p:nvPr>
        </p:nvSpPr>
        <p:spPr/>
        <p:txBody>
          <a:bodyPr>
            <a:normAutofit/>
          </a:bodyPr>
          <a:lstStyle/>
          <a:p>
            <a:r>
              <a:rPr lang="en-US" dirty="0"/>
              <a:t>Procedure Data Fields: Open AAA</a:t>
            </a:r>
          </a:p>
        </p:txBody>
      </p:sp>
      <p:sp>
        <p:nvSpPr>
          <p:cNvPr id="3" name="Content Placeholder 2">
            <a:extLst>
              <a:ext uri="{FF2B5EF4-FFF2-40B4-BE49-F238E27FC236}">
                <a16:creationId xmlns:a16="http://schemas.microsoft.com/office/drawing/2014/main" id="{8ABA3733-44DE-CCC8-0EBE-A56345DFA9B2}"/>
              </a:ext>
            </a:extLst>
          </p:cNvPr>
          <p:cNvSpPr>
            <a:spLocks noGrp="1"/>
          </p:cNvSpPr>
          <p:nvPr>
            <p:ph idx="1"/>
          </p:nvPr>
        </p:nvSpPr>
        <p:spPr>
          <a:xfrm>
            <a:off x="838200" y="1825625"/>
            <a:ext cx="5613400" cy="4351338"/>
          </a:xfrm>
        </p:spPr>
        <p:txBody>
          <a:bodyPr>
            <a:normAutofit/>
          </a:bodyPr>
          <a:lstStyle/>
          <a:p>
            <a:pPr marL="0" indent="0">
              <a:buNone/>
            </a:pPr>
            <a:r>
              <a:rPr lang="en-US" sz="3600" b="1" dirty="0"/>
              <a:t>Proximal Clamp Position</a:t>
            </a:r>
          </a:p>
          <a:p>
            <a:r>
              <a:rPr lang="en-US" dirty="0"/>
              <a:t>Infrarenal (A)</a:t>
            </a:r>
          </a:p>
          <a:p>
            <a:r>
              <a:rPr lang="en-US" dirty="0"/>
              <a:t>Above 1 renal*</a:t>
            </a:r>
          </a:p>
          <a:p>
            <a:r>
              <a:rPr lang="en-US" dirty="0"/>
              <a:t>Above both renal (B)</a:t>
            </a:r>
          </a:p>
          <a:p>
            <a:r>
              <a:rPr lang="en-US" dirty="0"/>
              <a:t>Supraceliac (C)</a:t>
            </a:r>
          </a:p>
          <a:p>
            <a:pPr marL="0" indent="0">
              <a:buNone/>
            </a:pPr>
            <a:endParaRPr lang="en-US" b="1" dirty="0"/>
          </a:p>
          <a:p>
            <a:endParaRPr lang="en-US" b="1" dirty="0"/>
          </a:p>
          <a:p>
            <a:pPr marL="0" indent="0">
              <a:buNone/>
            </a:pPr>
            <a:r>
              <a:rPr lang="en-US" sz="1600" b="1" dirty="0"/>
              <a:t>				*not shown</a:t>
            </a:r>
          </a:p>
        </p:txBody>
      </p:sp>
      <p:pic>
        <p:nvPicPr>
          <p:cNvPr id="2" name="Content Placeholder 8" descr="A picture containing sketch, diagram, drawing, line art">
            <a:extLst>
              <a:ext uri="{FF2B5EF4-FFF2-40B4-BE49-F238E27FC236}">
                <a16:creationId xmlns:a16="http://schemas.microsoft.com/office/drawing/2014/main" id="{CA10ABC1-2BD4-983D-3F86-B90F0899F7A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324850" y="2145506"/>
            <a:ext cx="1719263" cy="3636242"/>
          </a:xfrm>
          <a:prstGeom prst="rect">
            <a:avLst/>
          </a:prstGeom>
          <a:ln w="3175">
            <a:solidFill>
              <a:schemeClr val="tx2"/>
            </a:solidFill>
          </a:ln>
        </p:spPr>
      </p:pic>
      <p:pic>
        <p:nvPicPr>
          <p:cNvPr id="6" name="Content Placeholder 8" descr="A picture containing sketch, diagram, drawing, line art">
            <a:extLst>
              <a:ext uri="{FF2B5EF4-FFF2-40B4-BE49-F238E27FC236}">
                <a16:creationId xmlns:a16="http://schemas.microsoft.com/office/drawing/2014/main" id="{6902CC08-C10C-E6AB-1830-6132EEC63EB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0233956" y="2281238"/>
            <a:ext cx="1822576" cy="3677754"/>
          </a:xfrm>
          <a:prstGeom prst="rect">
            <a:avLst/>
          </a:prstGeom>
          <a:ln w="3175">
            <a:solidFill>
              <a:schemeClr val="tx2"/>
            </a:solidFill>
          </a:ln>
        </p:spPr>
      </p:pic>
    </p:spTree>
    <p:extLst>
      <p:ext uri="{BB962C8B-B14F-4D97-AF65-F5344CB8AC3E}">
        <p14:creationId xmlns:p14="http://schemas.microsoft.com/office/powerpoint/2010/main" val="146918029"/>
      </p:ext>
    </p:extLst>
  </p:cSld>
  <p:clrMapOvr>
    <a:masterClrMapping/>
  </p:clrMapOvr>
  <mc:AlternateContent xmlns:mc="http://schemas.openxmlformats.org/markup-compatibility/2006" xmlns:p14="http://schemas.microsoft.com/office/powerpoint/2010/main">
    <mc:Choice Requires="p14">
      <p:transition spd="med" p14:dur="700" advClick="0" advTm="19000">
        <p:fade/>
      </p:transition>
    </mc:Choice>
    <mc:Fallback xmlns="">
      <p:transition spd="med" advClick="0" advTm="19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9AA-408D-3FD3-DEE9-9F8384AEFA5C}"/>
              </a:ext>
            </a:extLst>
          </p:cNvPr>
          <p:cNvSpPr>
            <a:spLocks noGrp="1"/>
          </p:cNvSpPr>
          <p:nvPr>
            <p:ph type="title"/>
          </p:nvPr>
        </p:nvSpPr>
        <p:spPr/>
        <p:txBody>
          <a:bodyPr/>
          <a:lstStyle/>
          <a:p>
            <a:r>
              <a:rPr lang="en-US" dirty="0"/>
              <a:t>Procedure Data Fields: Open AAA</a:t>
            </a:r>
          </a:p>
        </p:txBody>
      </p:sp>
      <p:pic>
        <p:nvPicPr>
          <p:cNvPr id="9" name="Picture 8" descr="A screenshot of a computer&#10;&#10;Description automatically generated">
            <a:extLst>
              <a:ext uri="{FF2B5EF4-FFF2-40B4-BE49-F238E27FC236}">
                <a16:creationId xmlns:a16="http://schemas.microsoft.com/office/drawing/2014/main" id="{693A991C-86DD-F454-9C45-36129B85C40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363"/>
          <a:stretch/>
        </p:blipFill>
        <p:spPr>
          <a:xfrm>
            <a:off x="2790879" y="1543203"/>
            <a:ext cx="6610241" cy="4533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B6F5D624-7162-D595-5385-5BECD23DA72F}"/>
              </a:ext>
            </a:extLst>
          </p:cNvPr>
          <p:cNvSpPr/>
          <p:nvPr/>
        </p:nvSpPr>
        <p:spPr>
          <a:xfrm>
            <a:off x="2368549" y="3557589"/>
            <a:ext cx="7454900" cy="1433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0629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4FBCB6-1975-16D9-79F2-6D045CC75A79}"/>
              </a:ext>
            </a:extLst>
          </p:cNvPr>
          <p:cNvSpPr>
            <a:spLocks noGrp="1"/>
          </p:cNvSpPr>
          <p:nvPr>
            <p:ph type="title"/>
          </p:nvPr>
        </p:nvSpPr>
        <p:spPr/>
        <p:txBody>
          <a:bodyPr>
            <a:normAutofit/>
          </a:bodyPr>
          <a:lstStyle/>
          <a:p>
            <a:r>
              <a:rPr lang="en-US" dirty="0"/>
              <a:t>Procedure Data Fields: Open AAA</a:t>
            </a:r>
          </a:p>
        </p:txBody>
      </p:sp>
      <p:sp>
        <p:nvSpPr>
          <p:cNvPr id="4" name="Content Placeholder 3">
            <a:extLst>
              <a:ext uri="{FF2B5EF4-FFF2-40B4-BE49-F238E27FC236}">
                <a16:creationId xmlns:a16="http://schemas.microsoft.com/office/drawing/2014/main" id="{35810C17-133E-1779-7981-A63B37A1BCC7}"/>
              </a:ext>
            </a:extLst>
          </p:cNvPr>
          <p:cNvSpPr>
            <a:spLocks noGrp="1"/>
          </p:cNvSpPr>
          <p:nvPr>
            <p:ph idx="1"/>
          </p:nvPr>
        </p:nvSpPr>
        <p:spPr/>
        <p:txBody>
          <a:bodyPr>
            <a:normAutofit/>
          </a:bodyPr>
          <a:lstStyle/>
          <a:p>
            <a:pPr marL="0" indent="0">
              <a:buNone/>
            </a:pPr>
            <a:r>
              <a:rPr lang="en-US" sz="3600" b="1" dirty="0"/>
              <a:t>Renal/Visceral Ischemic Time</a:t>
            </a:r>
            <a:endParaRPr lang="en-US" sz="3000" dirty="0">
              <a:cs typeface="Times New Roman" panose="02020603050405020304" pitchFamily="18" charset="0"/>
            </a:endParaRPr>
          </a:p>
          <a:p>
            <a:pPr marL="457200" indent="-457200">
              <a:buFont typeface="Arial" panose="020B0604020202020204" pitchFamily="34" charset="0"/>
              <a:buChar char="•"/>
            </a:pPr>
            <a:endParaRPr lang="en-US" sz="3000" dirty="0">
              <a:latin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3000" dirty="0">
              <a:latin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3965802" y="3318933"/>
            <a:ext cx="184731" cy="369332"/>
          </a:xfrm>
          <a:prstGeom prst="rect">
            <a:avLst/>
          </a:prstGeom>
          <a:noFill/>
        </p:spPr>
        <p:txBody>
          <a:bodyPr wrap="none" rtlCol="0">
            <a:spAutoFit/>
          </a:bodyPr>
          <a:lstStyle/>
          <a:p>
            <a:endParaRPr lang="en-US" dirty="0"/>
          </a:p>
        </p:txBody>
      </p:sp>
      <p:pic>
        <p:nvPicPr>
          <p:cNvPr id="6" name="Content Placeholder 8" descr="A picture containing sketch, diagram, drawing, line art">
            <a:extLst>
              <a:ext uri="{FF2B5EF4-FFF2-40B4-BE49-F238E27FC236}">
                <a16:creationId xmlns:a16="http://schemas.microsoft.com/office/drawing/2014/main" id="{F227364D-DCCA-8ED3-EE84-A732E37A986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34003" y="2444883"/>
            <a:ext cx="1719263" cy="3636242"/>
          </a:xfrm>
          <a:prstGeom prst="rect">
            <a:avLst/>
          </a:prstGeom>
          <a:ln w="3175">
            <a:solidFill>
              <a:schemeClr val="tx2"/>
            </a:solidFill>
          </a:ln>
        </p:spPr>
      </p:pic>
      <p:pic>
        <p:nvPicPr>
          <p:cNvPr id="7" name="Content Placeholder 8" descr="A picture containing sketch, diagram, drawing, line art">
            <a:extLst>
              <a:ext uri="{FF2B5EF4-FFF2-40B4-BE49-F238E27FC236}">
                <a16:creationId xmlns:a16="http://schemas.microsoft.com/office/drawing/2014/main" id="{F5D32562-668A-ED85-6653-86C18656032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589535" y="2499209"/>
            <a:ext cx="1822576" cy="3677754"/>
          </a:xfrm>
          <a:prstGeom prst="rect">
            <a:avLst/>
          </a:prstGeom>
          <a:ln w="3175">
            <a:solidFill>
              <a:schemeClr val="tx2"/>
            </a:solidFill>
          </a:ln>
        </p:spPr>
      </p:pic>
      <p:sp>
        <p:nvSpPr>
          <p:cNvPr id="8" name="Oval 7">
            <a:extLst>
              <a:ext uri="{FF2B5EF4-FFF2-40B4-BE49-F238E27FC236}">
                <a16:creationId xmlns:a16="http://schemas.microsoft.com/office/drawing/2014/main" id="{252B105B-E75C-2D28-0FFA-69340868F08D}"/>
              </a:ext>
            </a:extLst>
          </p:cNvPr>
          <p:cNvSpPr/>
          <p:nvPr/>
        </p:nvSpPr>
        <p:spPr>
          <a:xfrm>
            <a:off x="3808636" y="2768829"/>
            <a:ext cx="1969995" cy="91495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0CA6A87-BAA2-33C5-A4CD-279AFEF14BC0}"/>
              </a:ext>
            </a:extLst>
          </p:cNvPr>
          <p:cNvSpPr/>
          <p:nvPr/>
        </p:nvSpPr>
        <p:spPr>
          <a:xfrm>
            <a:off x="6538736" y="2311350"/>
            <a:ext cx="1969995" cy="91495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7381738"/>
      </p:ext>
    </p:extLst>
  </p:cSld>
  <p:clrMapOvr>
    <a:masterClrMapping/>
  </p:clrMapOvr>
  <mc:AlternateContent xmlns:mc="http://schemas.openxmlformats.org/markup-compatibility/2006" xmlns:p14="http://schemas.microsoft.com/office/powerpoint/2010/main">
    <mc:Choice Requires="p14">
      <p:transition spd="med" p14:dur="700" advClick="0" advTm="33000">
        <p:fade/>
      </p:transition>
    </mc:Choice>
    <mc:Fallback xmlns="">
      <p:transition spd="med" advClick="0" advTm="33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2B8118-2BA7-0101-7DB9-31CBBDE4DB86}"/>
              </a:ext>
            </a:extLst>
          </p:cNvPr>
          <p:cNvSpPr>
            <a:spLocks noGrp="1"/>
          </p:cNvSpPr>
          <p:nvPr>
            <p:ph type="title"/>
          </p:nvPr>
        </p:nvSpPr>
        <p:spPr/>
        <p:txBody>
          <a:bodyPr>
            <a:normAutofit/>
          </a:bodyPr>
          <a:lstStyle/>
          <a:p>
            <a:r>
              <a:rPr lang="en-US" dirty="0"/>
              <a:t>Procedure Data Fields: Open AAA</a:t>
            </a:r>
          </a:p>
        </p:txBody>
      </p:sp>
      <p:sp>
        <p:nvSpPr>
          <p:cNvPr id="4" name="Content Placeholder 3">
            <a:extLst>
              <a:ext uri="{FF2B5EF4-FFF2-40B4-BE49-F238E27FC236}">
                <a16:creationId xmlns:a16="http://schemas.microsoft.com/office/drawing/2014/main" id="{28CF53CA-EA1F-FF48-0EE9-4750D55D3619}"/>
              </a:ext>
            </a:extLst>
          </p:cNvPr>
          <p:cNvSpPr>
            <a:spLocks noGrp="1"/>
          </p:cNvSpPr>
          <p:nvPr>
            <p:ph idx="1"/>
          </p:nvPr>
        </p:nvSpPr>
        <p:spPr/>
        <p:txBody>
          <a:bodyPr>
            <a:normAutofit/>
          </a:bodyPr>
          <a:lstStyle/>
          <a:p>
            <a:pPr marL="0" indent="0">
              <a:buNone/>
            </a:pPr>
            <a:r>
              <a:rPr lang="en-US" sz="3600" b="1" dirty="0">
                <a:solidFill>
                  <a:schemeClr val="tx2"/>
                </a:solidFill>
              </a:rPr>
              <a:t>Cold Renal Perfusion</a:t>
            </a:r>
          </a:p>
        </p:txBody>
      </p:sp>
      <p:pic>
        <p:nvPicPr>
          <p:cNvPr id="2" name="Recorded Sound">
            <a:hlinkClick r:id="" action="ppaction://media"/>
            <a:extLst>
              <a:ext uri="{FF2B5EF4-FFF2-40B4-BE49-F238E27FC236}">
                <a16:creationId xmlns:a16="http://schemas.microsoft.com/office/drawing/2014/main" id="{D2058E9F-21CE-E9E3-F69F-60031E7DB50B}"/>
              </a:ext>
            </a:extLst>
          </p:cNvPr>
          <p:cNvPicPr>
            <a:picLocks noChangeAspect="1"/>
          </p:cNvPicPr>
          <p:nvPr>
            <a:audioFile r:link="rId1"/>
            <p:extLst>
              <p:ext uri="{DAA4B4D4-6D71-4841-9C94-3DE7FCFB9230}">
                <p14:media xmlns:p14="http://schemas.microsoft.com/office/powerpoint/2010/main" r:embed="rId2">
                  <p14:trim st="400"/>
                </p14:media>
              </p:ext>
            </p:extLst>
          </p:nvPr>
        </p:nvPicPr>
        <p:blipFill>
          <a:blip r:embed="rId5"/>
          <a:stretch>
            <a:fillRect/>
          </a:stretch>
        </p:blipFill>
        <p:spPr>
          <a:xfrm>
            <a:off x="5851525" y="3184525"/>
            <a:ext cx="487363" cy="487363"/>
          </a:xfrm>
          <a:prstGeom prst="rect">
            <a:avLst/>
          </a:prstGeom>
        </p:spPr>
      </p:pic>
      <p:pic>
        <p:nvPicPr>
          <p:cNvPr id="1026" name="Picture 2" descr="Frontiers | 3D-Printed Cold Preservation Device in Renal  Autotransplantation for the Treatment of a Patient With Renal Artery  Stenosis">
            <a:extLst>
              <a:ext uri="{FF2B5EF4-FFF2-40B4-BE49-F238E27FC236}">
                <a16:creationId xmlns:a16="http://schemas.microsoft.com/office/drawing/2014/main" id="{B60C2A78-0F48-4CF2-4356-EE0E85E3B134}"/>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235325" y="3184525"/>
            <a:ext cx="5719762"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7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4000">
        <p159:morph option="byObject"/>
      </p:transition>
    </mc:Choice>
    <mc:Fallback xmlns="">
      <p:transition spd="slow" advClick="0" advTm="24000">
        <p:fade/>
      </p:transition>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1468A-9B4F-45FB-D184-81101E29F5F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23900" y="1529572"/>
            <a:ext cx="4263606" cy="42367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8D2F222-EF3F-822B-EC96-052939B94974}"/>
              </a:ext>
            </a:extLst>
          </p:cNvPr>
          <p:cNvSpPr>
            <a:spLocks noGrp="1"/>
          </p:cNvSpPr>
          <p:nvPr>
            <p:ph type="title"/>
          </p:nvPr>
        </p:nvSpPr>
        <p:spPr/>
        <p:txBody>
          <a:bodyPr/>
          <a:lstStyle/>
          <a:p>
            <a:r>
              <a:rPr lang="en-US" dirty="0"/>
              <a:t>Procedure Data Fields: Open AAAA</a:t>
            </a:r>
          </a:p>
        </p:txBody>
      </p:sp>
      <p:pic>
        <p:nvPicPr>
          <p:cNvPr id="4" name="Picture 3">
            <a:extLst>
              <a:ext uri="{FF2B5EF4-FFF2-40B4-BE49-F238E27FC236}">
                <a16:creationId xmlns:a16="http://schemas.microsoft.com/office/drawing/2014/main" id="{C17C65A4-DB80-247A-743B-FB19FB7921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77972" y="2575560"/>
            <a:ext cx="4636660" cy="357730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7DE9B807-E46F-1DC3-1EF6-87CEF6E6838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72489" y="1324921"/>
            <a:ext cx="3273520" cy="444137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0913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10000">
        <p159:morph option="byObject"/>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50230E-DFB6-8263-8393-900551774505}"/>
              </a:ext>
            </a:extLst>
          </p:cNvPr>
          <p:cNvSpPr>
            <a:spLocks noGrp="1"/>
          </p:cNvSpPr>
          <p:nvPr>
            <p:ph type="title"/>
          </p:nvPr>
        </p:nvSpPr>
        <p:spPr/>
        <p:txBody>
          <a:bodyPr/>
          <a:lstStyle/>
          <a:p>
            <a:r>
              <a:rPr lang="en-US" sz="4400" dirty="0"/>
              <a:t>Data Abstraction Resources</a:t>
            </a:r>
            <a:endParaRPr lang="en-US" dirty="0"/>
          </a:p>
        </p:txBody>
      </p:sp>
      <p:pic>
        <p:nvPicPr>
          <p:cNvPr id="10" name="Picture 9" descr="A screenshot of a computer screen&#10;&#10;Description automatically generated with low confidence">
            <a:extLst>
              <a:ext uri="{FF2B5EF4-FFF2-40B4-BE49-F238E27FC236}">
                <a16:creationId xmlns:a16="http://schemas.microsoft.com/office/drawing/2014/main" id="{7CC1FA71-A324-23A2-8776-A2EADCAD77C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2287869" y="1359410"/>
            <a:ext cx="7616261" cy="4834913"/>
          </a:xfrm>
          <a:prstGeom prst="rect">
            <a:avLst/>
          </a:prstGeom>
        </p:spPr>
      </p:pic>
      <p:sp>
        <p:nvSpPr>
          <p:cNvPr id="2" name="Rectangle 1">
            <a:extLst>
              <a:ext uri="{FF2B5EF4-FFF2-40B4-BE49-F238E27FC236}">
                <a16:creationId xmlns:a16="http://schemas.microsoft.com/office/drawing/2014/main" id="{B7AAA654-0801-C5C9-D87A-BBD9F4FD75A0}"/>
              </a:ext>
            </a:extLst>
          </p:cNvPr>
          <p:cNvSpPr/>
          <p:nvPr/>
        </p:nvSpPr>
        <p:spPr>
          <a:xfrm>
            <a:off x="3915388" y="1721066"/>
            <a:ext cx="1706937" cy="89856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CE0B325-6E16-EE29-BE3E-DDE0085AEBC9}"/>
              </a:ext>
            </a:extLst>
          </p:cNvPr>
          <p:cNvSpPr/>
          <p:nvPr/>
        </p:nvSpPr>
        <p:spPr>
          <a:xfrm>
            <a:off x="5791061" y="1721065"/>
            <a:ext cx="1706937" cy="89856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88E62D9-256D-626B-B040-E50E02057131}"/>
              </a:ext>
            </a:extLst>
          </p:cNvPr>
          <p:cNvSpPr/>
          <p:nvPr/>
        </p:nvSpPr>
        <p:spPr>
          <a:xfrm>
            <a:off x="7611761" y="5094983"/>
            <a:ext cx="1715038" cy="8609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7849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6000">
        <p159:morph option="byObject"/>
      </p:transition>
    </mc:Choice>
    <mc:Fallback xmlns="">
      <p:transition spd="slow"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3587D-0772-BD1C-B1E9-5381394BF64E}"/>
              </a:ext>
            </a:extLst>
          </p:cNvPr>
          <p:cNvSpPr>
            <a:spLocks noGrp="1"/>
          </p:cNvSpPr>
          <p:nvPr>
            <p:ph type="title"/>
          </p:nvPr>
        </p:nvSpPr>
        <p:spPr/>
        <p:txBody>
          <a:bodyPr>
            <a:normAutofit fontScale="90000"/>
          </a:bodyPr>
          <a:lstStyle/>
          <a:p>
            <a:r>
              <a:rPr lang="en-US" dirty="0"/>
              <a:t>AAA Repair Procedures: </a:t>
            </a:r>
            <a:br>
              <a:rPr lang="en-US" dirty="0"/>
            </a:br>
            <a:r>
              <a:rPr lang="en-US" dirty="0"/>
              <a:t>OAAA &amp; EVAR</a:t>
            </a:r>
          </a:p>
        </p:txBody>
      </p:sp>
      <p:sp>
        <p:nvSpPr>
          <p:cNvPr id="5" name="Text Placeholder 4">
            <a:extLst>
              <a:ext uri="{FF2B5EF4-FFF2-40B4-BE49-F238E27FC236}">
                <a16:creationId xmlns:a16="http://schemas.microsoft.com/office/drawing/2014/main" id="{F939809C-E633-2021-D4F2-8360BA1806A4}"/>
              </a:ext>
            </a:extLst>
          </p:cNvPr>
          <p:cNvSpPr>
            <a:spLocks noGrp="1"/>
          </p:cNvSpPr>
          <p:nvPr>
            <p:ph type="body" sz="quarter" idx="10"/>
          </p:nvPr>
        </p:nvSpPr>
        <p:spPr/>
        <p:txBody>
          <a:bodyPr/>
          <a:lstStyle/>
          <a:p>
            <a:r>
              <a:rPr lang="en-US" dirty="0"/>
              <a:t>AAA Anatomy  |  Procedure Overview</a:t>
            </a:r>
          </a:p>
          <a:p>
            <a:endParaRPr lang="en-US" dirty="0"/>
          </a:p>
        </p:txBody>
      </p:sp>
    </p:spTree>
    <p:extLst>
      <p:ext uri="{BB962C8B-B14F-4D97-AF65-F5344CB8AC3E}">
        <p14:creationId xmlns:p14="http://schemas.microsoft.com/office/powerpoint/2010/main" val="291444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A13967-16CA-CE13-374B-5D79DD0EEE74}"/>
              </a:ext>
            </a:extLst>
          </p:cNvPr>
          <p:cNvSpPr txBox="1"/>
          <p:nvPr/>
        </p:nvSpPr>
        <p:spPr>
          <a:xfrm>
            <a:off x="2072641" y="5494946"/>
            <a:ext cx="7857572" cy="5486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D7B522FE-E390-3775-8C53-1D89DE25C4C1}"/>
              </a:ext>
            </a:extLst>
          </p:cNvPr>
          <p:cNvSpPr>
            <a:spLocks noGrp="1"/>
          </p:cNvSpPr>
          <p:nvPr>
            <p:ph type="title"/>
          </p:nvPr>
        </p:nvSpPr>
        <p:spPr/>
        <p:txBody>
          <a:bodyPr/>
          <a:lstStyle/>
          <a:p>
            <a:r>
              <a:rPr lang="en-US" dirty="0"/>
              <a:t>AAA Anatomy</a:t>
            </a:r>
            <a:endParaRPr lang="en-US" dirty="0">
              <a:solidFill>
                <a:schemeClr val="tx2"/>
              </a:solidFill>
            </a:endParaRPr>
          </a:p>
        </p:txBody>
      </p:sp>
      <p:pic>
        <p:nvPicPr>
          <p:cNvPr id="3" name="Picture 2">
            <a:extLst>
              <a:ext uri="{FF2B5EF4-FFF2-40B4-BE49-F238E27FC236}">
                <a16:creationId xmlns:a16="http://schemas.microsoft.com/office/drawing/2014/main" id="{221A32F2-3561-9A9C-11A9-4F10917355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9148" b="15039"/>
          <a:stretch/>
        </p:blipFill>
        <p:spPr>
          <a:xfrm>
            <a:off x="3556281" y="1343025"/>
            <a:ext cx="4791026" cy="4700561"/>
          </a:xfrm>
          <a:prstGeom prst="rect">
            <a:avLst/>
          </a:prstGeom>
        </p:spPr>
      </p:pic>
      <p:sp>
        <p:nvSpPr>
          <p:cNvPr id="4" name="Rectangle 3">
            <a:extLst>
              <a:ext uri="{FF2B5EF4-FFF2-40B4-BE49-F238E27FC236}">
                <a16:creationId xmlns:a16="http://schemas.microsoft.com/office/drawing/2014/main" id="{51185B2E-9AB2-A8F4-1629-F3EBA1FAE049}"/>
              </a:ext>
            </a:extLst>
          </p:cNvPr>
          <p:cNvSpPr/>
          <p:nvPr/>
        </p:nvSpPr>
        <p:spPr>
          <a:xfrm>
            <a:off x="5573130" y="3737464"/>
            <a:ext cx="789570" cy="12379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142661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A13967-16CA-CE13-374B-5D79DD0EEE74}"/>
              </a:ext>
            </a:extLst>
          </p:cNvPr>
          <p:cNvSpPr txBox="1"/>
          <p:nvPr/>
        </p:nvSpPr>
        <p:spPr>
          <a:xfrm>
            <a:off x="2072641" y="5494946"/>
            <a:ext cx="7857572" cy="5486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B56BF4AE-CE67-BBFA-B71C-2CF9A59B8EB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4146" b="15286"/>
          <a:stretch/>
        </p:blipFill>
        <p:spPr>
          <a:xfrm>
            <a:off x="1953644" y="1628868"/>
            <a:ext cx="8095565" cy="4414717"/>
          </a:xfrm>
          <a:prstGeom prst="rect">
            <a:avLst/>
          </a:prstGeom>
        </p:spPr>
      </p:pic>
      <p:sp>
        <p:nvSpPr>
          <p:cNvPr id="7" name="Title 6">
            <a:extLst>
              <a:ext uri="{FF2B5EF4-FFF2-40B4-BE49-F238E27FC236}">
                <a16:creationId xmlns:a16="http://schemas.microsoft.com/office/drawing/2014/main" id="{D7B522FE-E390-3775-8C53-1D89DE25C4C1}"/>
              </a:ext>
            </a:extLst>
          </p:cNvPr>
          <p:cNvSpPr>
            <a:spLocks noGrp="1"/>
          </p:cNvSpPr>
          <p:nvPr>
            <p:ph type="title"/>
          </p:nvPr>
        </p:nvSpPr>
        <p:spPr/>
        <p:txBody>
          <a:bodyPr/>
          <a:lstStyle/>
          <a:p>
            <a:r>
              <a:rPr lang="en-US" dirty="0"/>
              <a:t>AAA Anatomy</a:t>
            </a:r>
            <a:endParaRPr lang="en-US" dirty="0">
              <a:solidFill>
                <a:schemeClr val="tx2"/>
              </a:solidFill>
            </a:endParaRPr>
          </a:p>
        </p:txBody>
      </p:sp>
    </p:spTree>
    <p:extLst>
      <p:ext uri="{BB962C8B-B14F-4D97-AF65-F5344CB8AC3E}">
        <p14:creationId xmlns:p14="http://schemas.microsoft.com/office/powerpoint/2010/main" val="2113867959"/>
      </p:ext>
    </p:extLst>
  </p:cSld>
  <p:clrMapOvr>
    <a:masterClrMapping/>
  </p:clrMapOvr>
  <mc:AlternateContent xmlns:mc="http://schemas.openxmlformats.org/markup-compatibility/2006" xmlns:p14="http://schemas.microsoft.com/office/powerpoint/2010/main">
    <mc:Choice Requires="p14">
      <p:transition spd="med" p14:dur="700" advClick="0" advTm="22000">
        <p:fade/>
      </p:transition>
    </mc:Choice>
    <mc:Fallback xmlns="">
      <p:transition spd="med" advClick="0" advTm="2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Indications for AAA Repair</a:t>
            </a:r>
          </a:p>
        </p:txBody>
      </p:sp>
      <p:grpSp>
        <p:nvGrpSpPr>
          <p:cNvPr id="15" name="Group 14">
            <a:extLst>
              <a:ext uri="{FF2B5EF4-FFF2-40B4-BE49-F238E27FC236}">
                <a16:creationId xmlns:a16="http://schemas.microsoft.com/office/drawing/2014/main" id="{95F18D79-1847-FB08-C061-F6611496C1F3}"/>
              </a:ext>
            </a:extLst>
          </p:cNvPr>
          <p:cNvGrpSpPr/>
          <p:nvPr/>
        </p:nvGrpSpPr>
        <p:grpSpPr>
          <a:xfrm>
            <a:off x="2079734" y="1337838"/>
            <a:ext cx="3712779" cy="4082111"/>
            <a:chOff x="2079734" y="1529751"/>
            <a:chExt cx="3712779" cy="4082111"/>
          </a:xfrm>
        </p:grpSpPr>
        <p:pic>
          <p:nvPicPr>
            <p:cNvPr id="3" name="Graphic 2" descr="Man with solid fill">
              <a:extLst>
                <a:ext uri="{FF2B5EF4-FFF2-40B4-BE49-F238E27FC236}">
                  <a16:creationId xmlns:a16="http://schemas.microsoft.com/office/drawing/2014/main" id="{B9335382-2FDF-08C3-A724-9B2ECDC805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9734" y="1529751"/>
              <a:ext cx="3712779" cy="3712779"/>
            </a:xfrm>
            <a:prstGeom prst="rect">
              <a:avLst/>
            </a:prstGeom>
          </p:spPr>
        </p:pic>
        <p:sp>
          <p:nvSpPr>
            <p:cNvPr id="11" name="TextBox 10">
              <a:extLst>
                <a:ext uri="{FF2B5EF4-FFF2-40B4-BE49-F238E27FC236}">
                  <a16:creationId xmlns:a16="http://schemas.microsoft.com/office/drawing/2014/main" id="{4797A270-2FF0-F4E8-80C9-AB9CE87D0D3F}"/>
                </a:ext>
              </a:extLst>
            </p:cNvPr>
            <p:cNvSpPr txBox="1"/>
            <p:nvPr/>
          </p:nvSpPr>
          <p:spPr>
            <a:xfrm>
              <a:off x="2559270" y="5242530"/>
              <a:ext cx="2753710" cy="369332"/>
            </a:xfrm>
            <a:prstGeom prst="rect">
              <a:avLst/>
            </a:prstGeom>
            <a:noFill/>
          </p:spPr>
          <p:txBody>
            <a:bodyPr wrap="square">
              <a:spAutoFit/>
            </a:bodyPr>
            <a:lstStyle/>
            <a:p>
              <a:pPr algn="ctr"/>
              <a:r>
                <a:rPr lang="en-US" baseline="0" dirty="0">
                  <a:solidFill>
                    <a:schemeClr val="tx2"/>
                  </a:solidFill>
                  <a:latin typeface="Arial Nova" panose="020B0504020202020204" pitchFamily="34" charset="0"/>
                </a:rPr>
                <a:t>5.5 cm </a:t>
              </a:r>
              <a:r>
                <a:rPr lang="en-US" b="0" baseline="0" dirty="0">
                  <a:solidFill>
                    <a:schemeClr val="tx2"/>
                  </a:solidFill>
                  <a:latin typeface="Arial Nova" panose="020B0504020202020204" pitchFamily="34" charset="0"/>
                </a:rPr>
                <a:t>(55 mm)</a:t>
              </a:r>
              <a:endParaRPr lang="en-US" dirty="0">
                <a:solidFill>
                  <a:schemeClr val="tx2"/>
                </a:solidFill>
                <a:latin typeface="Arial Nova" panose="020B0504020202020204" pitchFamily="34" charset="0"/>
              </a:endParaRPr>
            </a:p>
          </p:txBody>
        </p:sp>
      </p:grpSp>
      <p:grpSp>
        <p:nvGrpSpPr>
          <p:cNvPr id="14" name="Group 13">
            <a:extLst>
              <a:ext uri="{FF2B5EF4-FFF2-40B4-BE49-F238E27FC236}">
                <a16:creationId xmlns:a16="http://schemas.microsoft.com/office/drawing/2014/main" id="{349EEDA3-CCED-21FF-5911-10A5B467B621}"/>
              </a:ext>
            </a:extLst>
          </p:cNvPr>
          <p:cNvGrpSpPr/>
          <p:nvPr/>
        </p:nvGrpSpPr>
        <p:grpSpPr>
          <a:xfrm>
            <a:off x="6399486" y="1337838"/>
            <a:ext cx="3712780" cy="4106916"/>
            <a:chOff x="7776341" y="1653326"/>
            <a:chExt cx="3712780" cy="4106916"/>
          </a:xfrm>
        </p:grpSpPr>
        <p:pic>
          <p:nvPicPr>
            <p:cNvPr id="7" name="Graphic 6" descr="Woman with solid fill">
              <a:extLst>
                <a:ext uri="{FF2B5EF4-FFF2-40B4-BE49-F238E27FC236}">
                  <a16:creationId xmlns:a16="http://schemas.microsoft.com/office/drawing/2014/main" id="{535D6616-1990-DEF0-AAF1-3C339E6645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6341" y="1653326"/>
              <a:ext cx="3712780" cy="3712780"/>
            </a:xfrm>
            <a:prstGeom prst="rect">
              <a:avLst/>
            </a:prstGeom>
          </p:spPr>
        </p:pic>
        <p:sp>
          <p:nvSpPr>
            <p:cNvPr id="12" name="TextBox 11">
              <a:extLst>
                <a:ext uri="{FF2B5EF4-FFF2-40B4-BE49-F238E27FC236}">
                  <a16:creationId xmlns:a16="http://schemas.microsoft.com/office/drawing/2014/main" id="{DE187388-A358-0F03-F14D-FB2CD409AD14}"/>
                </a:ext>
              </a:extLst>
            </p:cNvPr>
            <p:cNvSpPr txBox="1"/>
            <p:nvPr/>
          </p:nvSpPr>
          <p:spPr>
            <a:xfrm>
              <a:off x="8255876" y="5390910"/>
              <a:ext cx="2753710" cy="369332"/>
            </a:xfrm>
            <a:prstGeom prst="rect">
              <a:avLst/>
            </a:prstGeom>
            <a:noFill/>
          </p:spPr>
          <p:txBody>
            <a:bodyPr wrap="square">
              <a:spAutoFit/>
            </a:bodyPr>
            <a:lstStyle/>
            <a:p>
              <a:pPr algn="ctr"/>
              <a:r>
                <a:rPr lang="en-US" baseline="0" dirty="0">
                  <a:solidFill>
                    <a:schemeClr val="tx2"/>
                  </a:solidFill>
                  <a:latin typeface="Arial Nova" panose="020B0504020202020204" pitchFamily="34" charset="0"/>
                </a:rPr>
                <a:t>5.0 cm </a:t>
              </a:r>
              <a:r>
                <a:rPr lang="en-US" b="0" baseline="0" dirty="0">
                  <a:solidFill>
                    <a:schemeClr val="tx2"/>
                  </a:solidFill>
                  <a:latin typeface="Arial Nova" panose="020B0504020202020204" pitchFamily="34" charset="0"/>
                </a:rPr>
                <a:t>(50 mm)</a:t>
              </a:r>
              <a:endParaRPr lang="en-US" dirty="0">
                <a:solidFill>
                  <a:schemeClr val="tx2"/>
                </a:solidFill>
                <a:latin typeface="Arial Nova" panose="020B0504020202020204" pitchFamily="34" charset="0"/>
              </a:endParaRPr>
            </a:p>
          </p:txBody>
        </p:sp>
      </p:grpSp>
      <p:pic>
        <p:nvPicPr>
          <p:cNvPr id="18" name="Picture 17" descr="A picture containing symbol, art&#10;&#10;Description automatically generated">
            <a:extLst>
              <a:ext uri="{FF2B5EF4-FFF2-40B4-BE49-F238E27FC236}">
                <a16:creationId xmlns:a16="http://schemas.microsoft.com/office/drawing/2014/main" id="{F487981F-F8D6-DEAD-153F-CB46D9C276D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3661460" y="2812390"/>
            <a:ext cx="552692" cy="781743"/>
          </a:xfrm>
          <a:prstGeom prst="rect">
            <a:avLst/>
          </a:prstGeom>
        </p:spPr>
      </p:pic>
      <p:pic>
        <p:nvPicPr>
          <p:cNvPr id="19" name="Picture 18" descr="A picture containing symbol, art&#10;&#10;Description automatically generated">
            <a:extLst>
              <a:ext uri="{FF2B5EF4-FFF2-40B4-BE49-F238E27FC236}">
                <a16:creationId xmlns:a16="http://schemas.microsoft.com/office/drawing/2014/main" id="{32AE6685-7663-5960-765B-F11330B5D12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7979530" y="2884898"/>
            <a:ext cx="552692" cy="781743"/>
          </a:xfrm>
          <a:prstGeom prst="rect">
            <a:avLst/>
          </a:prstGeom>
        </p:spPr>
      </p:pic>
      <p:pic>
        <p:nvPicPr>
          <p:cNvPr id="21" name="Picture 20" descr="A picture containing clipart, creativity, art&#10;&#10;Description automatically generated">
            <a:extLst>
              <a:ext uri="{FF2B5EF4-FFF2-40B4-BE49-F238E27FC236}">
                <a16:creationId xmlns:a16="http://schemas.microsoft.com/office/drawing/2014/main" id="{0E35B02C-20B0-05AA-C595-E73023C4484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3652740" y="2812389"/>
            <a:ext cx="552693" cy="781744"/>
          </a:xfrm>
          <a:prstGeom prst="rect">
            <a:avLst/>
          </a:prstGeom>
        </p:spPr>
      </p:pic>
      <p:pic>
        <p:nvPicPr>
          <p:cNvPr id="22" name="Picture 21" descr="A picture containing clipart, creativity, art&#10;&#10;Description automatically generated">
            <a:extLst>
              <a:ext uri="{FF2B5EF4-FFF2-40B4-BE49-F238E27FC236}">
                <a16:creationId xmlns:a16="http://schemas.microsoft.com/office/drawing/2014/main" id="{62EA3AB8-4A40-5ACF-98E7-CF3EC7DC656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7961182" y="2860094"/>
            <a:ext cx="552693" cy="781744"/>
          </a:xfrm>
          <a:prstGeom prst="rect">
            <a:avLst/>
          </a:prstGeom>
        </p:spPr>
      </p:pic>
      <p:grpSp>
        <p:nvGrpSpPr>
          <p:cNvPr id="28" name="Group 27">
            <a:extLst>
              <a:ext uri="{FF2B5EF4-FFF2-40B4-BE49-F238E27FC236}">
                <a16:creationId xmlns:a16="http://schemas.microsoft.com/office/drawing/2014/main" id="{C67D00F1-A460-9E2E-BC47-620FCFFF9BCF}"/>
              </a:ext>
            </a:extLst>
          </p:cNvPr>
          <p:cNvGrpSpPr/>
          <p:nvPr/>
        </p:nvGrpSpPr>
        <p:grpSpPr>
          <a:xfrm>
            <a:off x="5255172" y="2162770"/>
            <a:ext cx="1681655" cy="2062913"/>
            <a:chOff x="10026868" y="2162860"/>
            <a:chExt cx="1681655" cy="2062913"/>
          </a:xfrm>
        </p:grpSpPr>
        <p:sp>
          <p:nvSpPr>
            <p:cNvPr id="24" name="Arrow: Up 23">
              <a:extLst>
                <a:ext uri="{FF2B5EF4-FFF2-40B4-BE49-F238E27FC236}">
                  <a16:creationId xmlns:a16="http://schemas.microsoft.com/office/drawing/2014/main" id="{8DC84808-7F27-4B3A-197B-8C5457F8C02C}"/>
                </a:ext>
              </a:extLst>
            </p:cNvPr>
            <p:cNvSpPr/>
            <p:nvPr/>
          </p:nvSpPr>
          <p:spPr>
            <a:xfrm>
              <a:off x="10439398" y="2162860"/>
              <a:ext cx="856593" cy="1113000"/>
            </a:xfrm>
            <a:prstGeom prst="up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959FFB5-EE65-126B-4BDB-952093CF8737}"/>
                </a:ext>
              </a:extLst>
            </p:cNvPr>
            <p:cNvSpPr txBox="1"/>
            <p:nvPr/>
          </p:nvSpPr>
          <p:spPr>
            <a:xfrm>
              <a:off x="10026868" y="3302443"/>
              <a:ext cx="1681655" cy="923330"/>
            </a:xfrm>
            <a:prstGeom prst="rect">
              <a:avLst/>
            </a:prstGeom>
            <a:noFill/>
          </p:spPr>
          <p:txBody>
            <a:bodyPr wrap="square">
              <a:spAutoFit/>
            </a:bodyPr>
            <a:lstStyle/>
            <a:p>
              <a:pPr algn="ctr"/>
              <a:r>
                <a:rPr lang="en-US" sz="1800" cap="none" dirty="0">
                  <a:solidFill>
                    <a:schemeClr val="tx2"/>
                  </a:solidFill>
                  <a:latin typeface="Arial Nova" panose="020B0504020202020204" pitchFamily="34" charset="0"/>
                </a:rPr>
                <a:t>0.5 – 1 cm</a:t>
              </a:r>
              <a:br>
                <a:rPr lang="en-US" sz="1800" cap="none" dirty="0">
                  <a:solidFill>
                    <a:schemeClr val="tx2"/>
                  </a:solidFill>
                  <a:latin typeface="Arial Nova" panose="020B0504020202020204" pitchFamily="34" charset="0"/>
                </a:rPr>
              </a:br>
              <a:r>
                <a:rPr lang="en-US" sz="1800" cap="none" dirty="0">
                  <a:solidFill>
                    <a:schemeClr val="tx2"/>
                  </a:solidFill>
                  <a:latin typeface="Arial Nova" panose="020B0504020202020204" pitchFamily="34" charset="0"/>
                </a:rPr>
                <a:t>1 year of monitoring</a:t>
              </a:r>
              <a:endParaRPr lang="en-US" dirty="0">
                <a:solidFill>
                  <a:schemeClr val="tx2"/>
                </a:solidFill>
                <a:latin typeface="Arial Nova" panose="020B0504020202020204" pitchFamily="34" charset="0"/>
              </a:endParaRPr>
            </a:p>
          </p:txBody>
        </p:sp>
      </p:grpSp>
      <p:sp>
        <p:nvSpPr>
          <p:cNvPr id="30" name="TextBox 29">
            <a:extLst>
              <a:ext uri="{FF2B5EF4-FFF2-40B4-BE49-F238E27FC236}">
                <a16:creationId xmlns:a16="http://schemas.microsoft.com/office/drawing/2014/main" id="{B8CB9B38-72B2-DF2D-B50B-C8F7935EB357}"/>
              </a:ext>
            </a:extLst>
          </p:cNvPr>
          <p:cNvSpPr txBox="1"/>
          <p:nvPr/>
        </p:nvSpPr>
        <p:spPr>
          <a:xfrm>
            <a:off x="2328235" y="5699931"/>
            <a:ext cx="6928556" cy="430887"/>
          </a:xfrm>
          <a:prstGeom prst="rect">
            <a:avLst/>
          </a:prstGeom>
          <a:solidFill>
            <a:schemeClr val="accent3">
              <a:lumMod val="20000"/>
              <a:lumOff val="80000"/>
            </a:schemeClr>
          </a:solidFill>
          <a:ln>
            <a:solidFill>
              <a:schemeClr val="accent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effectLst/>
              </a:rPr>
              <a:t>Chaikof, E.L. </a:t>
            </a:r>
            <a:r>
              <a:rPr lang="en-US" sz="1100" i="1" dirty="0">
                <a:solidFill>
                  <a:schemeClr val="tx2"/>
                </a:solidFill>
                <a:effectLst/>
              </a:rPr>
              <a:t>et al.</a:t>
            </a:r>
            <a:r>
              <a:rPr lang="en-US" sz="1100" dirty="0">
                <a:solidFill>
                  <a:schemeClr val="tx2"/>
                </a:solidFill>
                <a:effectLst/>
              </a:rPr>
              <a:t> (2018) ‘The Society for Vascular Surgery Practice Guidelines on the care of patients with an abdominal aortic aneurysm’, </a:t>
            </a:r>
            <a:r>
              <a:rPr lang="en-US" sz="1100" b="0" i="1" dirty="0">
                <a:solidFill>
                  <a:schemeClr val="tx2"/>
                </a:solidFill>
                <a:effectLst/>
                <a:latin typeface="Roboto" panose="02000000000000000000" pitchFamily="2" charset="0"/>
              </a:rPr>
              <a:t>J. Vasc. Surg</a:t>
            </a:r>
            <a:r>
              <a:rPr lang="en-US" sz="1100" dirty="0">
                <a:solidFill>
                  <a:schemeClr val="tx2"/>
                </a:solidFill>
                <a:effectLst/>
              </a:rPr>
              <a:t>, 67(1). doi:10.1016/j.jvs.2017.10.044. </a:t>
            </a:r>
          </a:p>
        </p:txBody>
      </p:sp>
    </p:spTree>
    <p:extLst>
      <p:ext uri="{BB962C8B-B14F-4D97-AF65-F5344CB8AC3E}">
        <p14:creationId xmlns:p14="http://schemas.microsoft.com/office/powerpoint/2010/main" val="824189300"/>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MC2 Theme 2">
  <a:themeElements>
    <a:clrScheme name="BMC2 1">
      <a:dk1>
        <a:srgbClr val="000000"/>
      </a:dk1>
      <a:lt1>
        <a:srgbClr val="FFFFFF"/>
      </a:lt1>
      <a:dk2>
        <a:srgbClr val="00274C"/>
      </a:dk2>
      <a:lt2>
        <a:srgbClr val="E7E6E6"/>
      </a:lt2>
      <a:accent1>
        <a:srgbClr val="B6202E"/>
      </a:accent1>
      <a:accent2>
        <a:srgbClr val="D75F18"/>
      </a:accent2>
      <a:accent3>
        <a:srgbClr val="FFCB05"/>
      </a:accent3>
      <a:accent4>
        <a:srgbClr val="2F65A7"/>
      </a:accent4>
      <a:accent5>
        <a:srgbClr val="2B388B"/>
      </a:accent5>
      <a:accent6>
        <a:srgbClr val="6D6D70"/>
      </a:accent6>
      <a:hlink>
        <a:srgbClr val="4471C4"/>
      </a:hlink>
      <a:folHlink>
        <a:srgbClr val="B620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C2 Theme 2" id="{B58A49CD-7C64-49F6-9801-3B768184A6D4}" vid="{A466BBB8-8BE9-45BB-B0E6-B114201388EB}"/>
    </a:ext>
  </a:extLst>
</a:theme>
</file>

<file path=ppt/theme/theme4.xml><?xml version="1.0" encoding="utf-8"?>
<a:theme xmlns:a="http://schemas.openxmlformats.org/drawingml/2006/main" name="2_BMC2 Theme 2">
  <a:themeElements>
    <a:clrScheme name="BMC2 1">
      <a:dk1>
        <a:srgbClr val="000000"/>
      </a:dk1>
      <a:lt1>
        <a:srgbClr val="FFFFFF"/>
      </a:lt1>
      <a:dk2>
        <a:srgbClr val="00274C"/>
      </a:dk2>
      <a:lt2>
        <a:srgbClr val="E7E6E6"/>
      </a:lt2>
      <a:accent1>
        <a:srgbClr val="B6202E"/>
      </a:accent1>
      <a:accent2>
        <a:srgbClr val="D75F18"/>
      </a:accent2>
      <a:accent3>
        <a:srgbClr val="FFCB05"/>
      </a:accent3>
      <a:accent4>
        <a:srgbClr val="2F65A7"/>
      </a:accent4>
      <a:accent5>
        <a:srgbClr val="2B388B"/>
      </a:accent5>
      <a:accent6>
        <a:srgbClr val="6D6D70"/>
      </a:accent6>
      <a:hlink>
        <a:srgbClr val="4471C4"/>
      </a:hlink>
      <a:folHlink>
        <a:srgbClr val="B620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C2 Theme 2" id="{B58A49CD-7C64-49F6-9801-3B768184A6D4}" vid="{A466BBB8-8BE9-45BB-B0E6-B114201388E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15033</TotalTime>
  <Words>3124</Words>
  <Application>Microsoft Office PowerPoint</Application>
  <PresentationFormat>Widescreen</PresentationFormat>
  <Paragraphs>311</Paragraphs>
  <Slides>44</Slides>
  <Notes>40</Notes>
  <HiddenSlides>0</HiddenSlides>
  <MMClips>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aktiv-grotesk</vt:lpstr>
      <vt:lpstr>Arial</vt:lpstr>
      <vt:lpstr>Arial Nova</vt:lpstr>
      <vt:lpstr>Calibri</vt:lpstr>
      <vt:lpstr>Calibri Light</vt:lpstr>
      <vt:lpstr>Courier New</vt:lpstr>
      <vt:lpstr>Google Sans</vt:lpstr>
      <vt:lpstr>Roboto</vt:lpstr>
      <vt:lpstr>Söhne</vt:lpstr>
      <vt:lpstr>Wingdings</vt:lpstr>
      <vt:lpstr>1_Office Theme</vt:lpstr>
      <vt:lpstr>2_Office Theme</vt:lpstr>
      <vt:lpstr>1_BMC2 Theme 2</vt:lpstr>
      <vt:lpstr>2_BMC2 Theme 2</vt:lpstr>
      <vt:lpstr>Data Abstraction for Vascular Surgery Procedures </vt:lpstr>
      <vt:lpstr>BMC2 Vascular Surgery Procedures</vt:lpstr>
      <vt:lpstr>Data Abstraction Resources</vt:lpstr>
      <vt:lpstr>Data Abstraction Resources</vt:lpstr>
      <vt:lpstr>Data Abstraction Resources</vt:lpstr>
      <vt:lpstr>AAA Repair Procedures:  OAAA &amp; EVAR</vt:lpstr>
      <vt:lpstr>AAA Anatomy</vt:lpstr>
      <vt:lpstr>AAA Anatomy</vt:lpstr>
      <vt:lpstr>Indications for AAA Repair</vt:lpstr>
      <vt:lpstr>AAA Procedure Overview  </vt:lpstr>
      <vt:lpstr>Open Abdominal Aortic Aneurysm (OAAA)</vt:lpstr>
      <vt:lpstr>Open AAA Repair Video</vt:lpstr>
      <vt:lpstr>OAAA Qualifying Case Criteria</vt:lpstr>
      <vt:lpstr>OAAA Qualifying Case Criteria</vt:lpstr>
      <vt:lpstr>OAAA Qualifying Case Criteria</vt:lpstr>
      <vt:lpstr>OAAA Qualifying Case Criteria</vt:lpstr>
      <vt:lpstr>OAAA Qualifying Case Criteria</vt:lpstr>
      <vt:lpstr>OAAA Qualifying Case Criteria</vt:lpstr>
      <vt:lpstr>PowerPoint Presentation</vt:lpstr>
      <vt:lpstr>Data Abstraction</vt:lpstr>
      <vt:lpstr>Data Abstraction</vt:lpstr>
      <vt:lpstr>Procedure Data Fields: Open AAA</vt:lpstr>
      <vt:lpstr>Procedure Data Fields: Open AAA</vt:lpstr>
      <vt:lpstr>Procedure Data Fields: Open AAA</vt:lpstr>
      <vt:lpstr>Procedure Data Fields: Open AAA</vt:lpstr>
      <vt:lpstr>Ruptured AAA</vt:lpstr>
      <vt:lpstr>Ruptured AAA</vt:lpstr>
      <vt:lpstr>Procedure Data Fields: Open AAA</vt:lpstr>
      <vt:lpstr>Procedure Data Fields: Open AAA</vt:lpstr>
      <vt:lpstr>Procedure Data Fields: Open AAA</vt:lpstr>
      <vt:lpstr>Procedure Data Fields: Open AAA</vt:lpstr>
      <vt:lpstr>Procedure Data Fields: Open AAA</vt:lpstr>
      <vt:lpstr>Procedure Data Fields: Open AAA</vt:lpstr>
      <vt:lpstr>Procedure Data Fields: Open AAA</vt:lpstr>
      <vt:lpstr>Procedure Data Fields: Open AAA</vt:lpstr>
      <vt:lpstr>Procedure Data Fields: Open AAA</vt:lpstr>
      <vt:lpstr>PowerPoint Presentation</vt:lpstr>
      <vt:lpstr>Procedure Data Fields: Open AAA</vt:lpstr>
      <vt:lpstr>Procedure Data Fields: Open AAA</vt:lpstr>
      <vt:lpstr>Procedure Data Fields: Open AAA</vt:lpstr>
      <vt:lpstr>Procedure Data Fields: Open AAA</vt:lpstr>
      <vt:lpstr>Procedure Data Fields: Open AAA</vt:lpstr>
      <vt:lpstr>Procedure Data Fields: Open AAA</vt:lpstr>
      <vt:lpstr>Procedure Data Fields: Open AAAA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Soave, Martin</dc:creator>
  <cp:lastModifiedBy>Fleckenstein, Rebecca</cp:lastModifiedBy>
  <cp:revision>627</cp:revision>
  <dcterms:created xsi:type="dcterms:W3CDTF">2021-02-25T21:34:37Z</dcterms:created>
  <dcterms:modified xsi:type="dcterms:W3CDTF">2023-09-15T18:30:06Z</dcterms:modified>
</cp:coreProperties>
</file>