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27"/>
  </p:notesMasterIdLst>
  <p:sldIdLst>
    <p:sldId id="260" r:id="rId3"/>
    <p:sldId id="258" r:id="rId4"/>
    <p:sldId id="266" r:id="rId5"/>
    <p:sldId id="267" r:id="rId6"/>
    <p:sldId id="270" r:id="rId7"/>
    <p:sldId id="271" r:id="rId8"/>
    <p:sldId id="290" r:id="rId9"/>
    <p:sldId id="296" r:id="rId10"/>
    <p:sldId id="262" r:id="rId11"/>
    <p:sldId id="268" r:id="rId12"/>
    <p:sldId id="269" r:id="rId13"/>
    <p:sldId id="279" r:id="rId14"/>
    <p:sldId id="282" r:id="rId15"/>
    <p:sldId id="286" r:id="rId16"/>
    <p:sldId id="285" r:id="rId17"/>
    <p:sldId id="297" r:id="rId18"/>
    <p:sldId id="298" r:id="rId19"/>
    <p:sldId id="299" r:id="rId20"/>
    <p:sldId id="300" r:id="rId21"/>
    <p:sldId id="261" r:id="rId22"/>
    <p:sldId id="264" r:id="rId23"/>
    <p:sldId id="265" r:id="rId24"/>
    <p:sldId id="263" r:id="rId25"/>
    <p:sldId id="25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9907" autoAdjust="0"/>
  </p:normalViewPr>
  <p:slideViewPr>
    <p:cSldViewPr snapToGrid="0" snapToObjects="1">
      <p:cViewPr varScale="1">
        <p:scale>
          <a:sx n="99" d="100"/>
          <a:sy n="99"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7B684F-FB74-418A-BB5B-4AFF86E22F31}" type="datetimeFigureOut">
              <a:rPr lang="en-US" smtClean="0"/>
              <a:t>8/3/2023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6DD7C-E44C-48EA-BAC0-5D628B442E31}" type="slidenum">
              <a:rPr lang="en-US" smtClean="0"/>
              <a:t>‹#›</a:t>
            </a:fld>
            <a:endParaRPr lang="en-US" dirty="0"/>
          </a:p>
        </p:txBody>
      </p:sp>
    </p:spTree>
    <p:extLst>
      <p:ext uri="{BB962C8B-B14F-4D97-AF65-F5344CB8AC3E}">
        <p14:creationId xmlns:p14="http://schemas.microsoft.com/office/powerpoint/2010/main" val="3620682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BMC2 vascular surgery registry collects pre-procedure labs for all 6 procedure types. </a:t>
            </a:r>
          </a:p>
        </p:txBody>
      </p:sp>
      <p:sp>
        <p:nvSpPr>
          <p:cNvPr id="4" name="Slide Number Placeholder 3"/>
          <p:cNvSpPr>
            <a:spLocks noGrp="1"/>
          </p:cNvSpPr>
          <p:nvPr>
            <p:ph type="sldNum" sz="quarter" idx="5"/>
          </p:nvPr>
        </p:nvSpPr>
        <p:spPr/>
        <p:txBody>
          <a:bodyPr/>
          <a:lstStyle/>
          <a:p>
            <a:fld id="{0CB6DD7C-E44C-48EA-BAC0-5D628B442E31}" type="slidenum">
              <a:rPr lang="en-US" smtClean="0"/>
              <a:t>3</a:t>
            </a:fld>
            <a:endParaRPr lang="en-US" dirty="0"/>
          </a:p>
        </p:txBody>
      </p:sp>
    </p:spTree>
    <p:extLst>
      <p:ext uri="{BB962C8B-B14F-4D97-AF65-F5344CB8AC3E}">
        <p14:creationId xmlns:p14="http://schemas.microsoft.com/office/powerpoint/2010/main" val="3187344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second procedure was not a complication of the 1st procedure, enter the nadir Hgb and peak Cr that is between the end of Procedure #1 and the start of Procedure #2 for Procedure #1.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16</a:t>
            </a:fld>
            <a:endParaRPr lang="en-US" dirty="0"/>
          </a:p>
        </p:txBody>
      </p:sp>
    </p:spTree>
    <p:extLst>
      <p:ext uri="{BB962C8B-B14F-4D97-AF65-F5344CB8AC3E}">
        <p14:creationId xmlns:p14="http://schemas.microsoft.com/office/powerpoint/2010/main" val="3086466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Procedure #2 you would enter the nadir Hgb and peak Cr that is between the end of Procedure #2 and before discharge. </a:t>
            </a:r>
          </a:p>
        </p:txBody>
      </p:sp>
      <p:sp>
        <p:nvSpPr>
          <p:cNvPr id="4" name="Slide Number Placeholder 3"/>
          <p:cNvSpPr>
            <a:spLocks noGrp="1"/>
          </p:cNvSpPr>
          <p:nvPr>
            <p:ph type="sldNum" sz="quarter" idx="5"/>
          </p:nvPr>
        </p:nvSpPr>
        <p:spPr/>
        <p:txBody>
          <a:bodyPr/>
          <a:lstStyle/>
          <a:p>
            <a:fld id="{0CB6DD7C-E44C-48EA-BAC0-5D628B442E31}" type="slidenum">
              <a:rPr lang="en-US" smtClean="0"/>
              <a:t>17</a:t>
            </a:fld>
            <a:endParaRPr lang="en-US" dirty="0"/>
          </a:p>
        </p:txBody>
      </p:sp>
    </p:spTree>
    <p:extLst>
      <p:ext uri="{BB962C8B-B14F-4D97-AF65-F5344CB8AC3E}">
        <p14:creationId xmlns:p14="http://schemas.microsoft.com/office/powerpoint/2010/main" val="1093159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2nd procedure was a complication of the 1st procedure you would enter the nadir Hgb and peak Cr that is between the end of procedure #1 and before discharge for Procedure #1. </a:t>
            </a:r>
          </a:p>
        </p:txBody>
      </p:sp>
      <p:sp>
        <p:nvSpPr>
          <p:cNvPr id="4" name="Slide Number Placeholder 3"/>
          <p:cNvSpPr>
            <a:spLocks noGrp="1"/>
          </p:cNvSpPr>
          <p:nvPr>
            <p:ph type="sldNum" sz="quarter" idx="5"/>
          </p:nvPr>
        </p:nvSpPr>
        <p:spPr/>
        <p:txBody>
          <a:bodyPr/>
          <a:lstStyle/>
          <a:p>
            <a:fld id="{0CB6DD7C-E44C-48EA-BAC0-5D628B442E31}" type="slidenum">
              <a:rPr lang="en-US" smtClean="0"/>
              <a:t>18</a:t>
            </a:fld>
            <a:endParaRPr lang="en-US" dirty="0"/>
          </a:p>
        </p:txBody>
      </p:sp>
    </p:spTree>
    <p:extLst>
      <p:ext uri="{BB962C8B-B14F-4D97-AF65-F5344CB8AC3E}">
        <p14:creationId xmlns:p14="http://schemas.microsoft.com/office/powerpoint/2010/main" val="372843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procedure #2 you would enter the nadir Hgb and peak Cr between the end of Procedure #2 and before discharge.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19</a:t>
            </a:fld>
            <a:endParaRPr lang="en-US" dirty="0"/>
          </a:p>
        </p:txBody>
      </p:sp>
    </p:spTree>
    <p:extLst>
      <p:ext uri="{BB962C8B-B14F-4D97-AF65-F5344CB8AC3E}">
        <p14:creationId xmlns:p14="http://schemas.microsoft.com/office/powerpoint/2010/main" val="2586755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the albumin value within 6 months before the current procedure. If no value is available pre-procedure, a value drawn during the current hospitalization may be used (if multiple values are available, enter the value closest to the procedure)</a:t>
            </a:r>
          </a:p>
        </p:txBody>
      </p:sp>
      <p:sp>
        <p:nvSpPr>
          <p:cNvPr id="4" name="Slide Number Placeholder 3"/>
          <p:cNvSpPr>
            <a:spLocks noGrp="1"/>
          </p:cNvSpPr>
          <p:nvPr>
            <p:ph type="sldNum" sz="quarter" idx="5"/>
          </p:nvPr>
        </p:nvSpPr>
        <p:spPr/>
        <p:txBody>
          <a:bodyPr/>
          <a:lstStyle/>
          <a:p>
            <a:fld id="{0CB6DD7C-E44C-48EA-BAC0-5D628B442E31}" type="slidenum">
              <a:rPr lang="en-US" smtClean="0"/>
              <a:t>22</a:t>
            </a:fld>
            <a:endParaRPr lang="en-US" dirty="0"/>
          </a:p>
        </p:txBody>
      </p:sp>
    </p:spTree>
    <p:extLst>
      <p:ext uri="{BB962C8B-B14F-4D97-AF65-F5344CB8AC3E}">
        <p14:creationId xmlns:p14="http://schemas.microsoft.com/office/powerpoint/2010/main" val="229615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Discharge Creatinine: </a:t>
            </a:r>
            <a:r>
              <a:rPr lang="en-US" sz="1200" b="0" i="0" u="none" strike="noStrike" kern="1200" baseline="0" dirty="0">
                <a:solidFill>
                  <a:schemeClr val="tx1"/>
                </a:solidFill>
                <a:latin typeface="+mn-lt"/>
                <a:ea typeface="+mn-ea"/>
                <a:cs typeface="+mn-cs"/>
              </a:rPr>
              <a:t>Post procedure creatinine recorded closest to the time of discharge. For extended hospitalizations, greater than 30 days, use the last</a:t>
            </a:r>
          </a:p>
          <a:p>
            <a:r>
              <a:rPr lang="en-US" sz="1200" b="0" i="0" u="none" strike="noStrike" kern="1200" baseline="0" dirty="0">
                <a:solidFill>
                  <a:schemeClr val="tx1"/>
                </a:solidFill>
                <a:latin typeface="+mn-lt"/>
                <a:ea typeface="+mn-ea"/>
                <a:cs typeface="+mn-cs"/>
              </a:rPr>
              <a:t>creatinine prior to day 30 after the procedure. If a creatinine is not drawn post procedure, before discharge, then enter not drawn. If only one creatinine is drawn post procedure, before discharge, then that value would be used as the discharge creatinine and the post procedure peak creatinine value.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Post Discharge Creatinine: </a:t>
            </a:r>
            <a:r>
              <a:rPr lang="en-US" sz="1200" b="0" i="0" u="none" strike="noStrike" kern="1200" baseline="0" dirty="0">
                <a:solidFill>
                  <a:schemeClr val="tx1"/>
                </a:solidFill>
                <a:latin typeface="+mn-lt"/>
                <a:ea typeface="+mn-ea"/>
                <a:cs typeface="+mn-cs"/>
              </a:rPr>
              <a:t>Record the highest Creatinine drawn within 3-5 days after discharge. If no labs are available in that timeframe, enter not drawn.</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Discharge Hemoglobin: </a:t>
            </a:r>
            <a:r>
              <a:rPr lang="en-US" sz="1200" b="0" i="0" u="none" strike="noStrike" kern="1200" baseline="0" dirty="0">
                <a:solidFill>
                  <a:schemeClr val="tx1"/>
                </a:solidFill>
                <a:latin typeface="+mn-lt"/>
                <a:ea typeface="+mn-ea"/>
                <a:cs typeface="+mn-cs"/>
              </a:rPr>
              <a:t>If a hemoglobin was not drawn post procedure, before discharge, then enter not drawn. If only one value is available post procedure,</a:t>
            </a:r>
          </a:p>
          <a:p>
            <a:r>
              <a:rPr lang="en-US" sz="1200" b="0" i="0" u="none" strike="noStrike" kern="1200" baseline="0" dirty="0">
                <a:solidFill>
                  <a:schemeClr val="tx1"/>
                </a:solidFill>
                <a:latin typeface="+mn-lt"/>
                <a:ea typeface="+mn-ea"/>
                <a:cs typeface="+mn-cs"/>
              </a:rPr>
              <a:t>before discharge, use that value for post procedure nadir hemoglobin and discharge hemoglobin.</a:t>
            </a:r>
            <a:endParaRPr lang="en-US" sz="1200" b="1"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246619E7-5A32-4C2D-B7E4-9CF0193CB652}" type="slidenum">
              <a:rPr lang="en-US" smtClean="0"/>
              <a:t>24</a:t>
            </a:fld>
            <a:endParaRPr lang="en-US" dirty="0"/>
          </a:p>
        </p:txBody>
      </p:sp>
    </p:spTree>
    <p:extLst>
      <p:ext uri="{BB962C8B-B14F-4D97-AF65-F5344CB8AC3E}">
        <p14:creationId xmlns:p14="http://schemas.microsoft.com/office/powerpoint/2010/main" val="2588790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pre-procedure labs we collect are listed here. </a:t>
            </a:r>
          </a:p>
        </p:txBody>
      </p:sp>
      <p:sp>
        <p:nvSpPr>
          <p:cNvPr id="4" name="Slide Number Placeholder 3"/>
          <p:cNvSpPr>
            <a:spLocks noGrp="1"/>
          </p:cNvSpPr>
          <p:nvPr>
            <p:ph type="sldNum" sz="quarter" idx="5"/>
          </p:nvPr>
        </p:nvSpPr>
        <p:spPr/>
        <p:txBody>
          <a:bodyPr/>
          <a:lstStyle/>
          <a:p>
            <a:fld id="{0CB6DD7C-E44C-48EA-BAC0-5D628B442E31}" type="slidenum">
              <a:rPr lang="en-US" smtClean="0"/>
              <a:t>4</a:t>
            </a:fld>
            <a:endParaRPr lang="en-US" dirty="0"/>
          </a:p>
        </p:txBody>
      </p:sp>
    </p:spTree>
    <p:extLst>
      <p:ext uri="{BB962C8B-B14F-4D97-AF65-F5344CB8AC3E}">
        <p14:creationId xmlns:p14="http://schemas.microsoft.com/office/powerpoint/2010/main" val="3238152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Enter the last lab value documented 30 days before the procedure for Pre Procedure Creatinine, Hgb, BNP and troponin. If no value is documented, enter "Not drawn."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When multiple lab values are available pre-procedure, enter the value closest to the procedure start time.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5</a:t>
            </a:fld>
            <a:endParaRPr lang="en-US" dirty="0"/>
          </a:p>
        </p:txBody>
      </p:sp>
    </p:spTree>
    <p:extLst>
      <p:ext uri="{BB962C8B-B14F-4D97-AF65-F5344CB8AC3E}">
        <p14:creationId xmlns:p14="http://schemas.microsoft.com/office/powerpoint/2010/main" val="3545428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When entering pre-procedure troponin, you have 4 types of troponin to enter – Troponin I, T, I HS, or T HS. The HS stands for High Sensitivity. You will enter the pre-procedure troponin value and unit. You enter the unit of the Troponin value because not every site uses the same unit of measurement for Troponins.</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6</a:t>
            </a:fld>
            <a:endParaRPr lang="en-US" dirty="0"/>
          </a:p>
        </p:txBody>
      </p:sp>
    </p:spTree>
    <p:extLst>
      <p:ext uri="{BB962C8B-B14F-4D97-AF65-F5344CB8AC3E}">
        <p14:creationId xmlns:p14="http://schemas.microsoft.com/office/powerpoint/2010/main" val="1998785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multiple procedures are performed within the same hospital encounter, enter the pre-procedure labs for the previous procedure before that procedure as you normally would.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7</a:t>
            </a:fld>
            <a:endParaRPr lang="en-US" dirty="0"/>
          </a:p>
        </p:txBody>
      </p:sp>
    </p:spTree>
    <p:extLst>
      <p:ext uri="{BB962C8B-B14F-4D97-AF65-F5344CB8AC3E}">
        <p14:creationId xmlns:p14="http://schemas.microsoft.com/office/powerpoint/2010/main" val="713365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Enter the pre-procedure labs for the second procedure after the previous procedure and before the start of the 2</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1800" dirty="0">
                <a:effectLst/>
                <a:latin typeface="Calibri" panose="020F0502020204030204" pitchFamily="34" charset="0"/>
                <a:ea typeface="Calibri" panose="020F0502020204030204" pitchFamily="34" charset="0"/>
                <a:cs typeface="Times New Roman" panose="02020603050405020304" pitchFamily="18" charset="0"/>
              </a:rPr>
              <a:t> procedure. If no labs are drawn from the end of the previous procedure to the start of the current procedure, enter "Not drawn."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8</a:t>
            </a:fld>
            <a:endParaRPr lang="en-US" dirty="0"/>
          </a:p>
        </p:txBody>
      </p:sp>
    </p:spTree>
    <p:extLst>
      <p:ext uri="{BB962C8B-B14F-4D97-AF65-F5344CB8AC3E}">
        <p14:creationId xmlns:p14="http://schemas.microsoft.com/office/powerpoint/2010/main" val="104254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BMC2 vascular surgery registry also collects post-procedure labs for all 6 procedure types.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10</a:t>
            </a:fld>
            <a:endParaRPr lang="en-US" dirty="0"/>
          </a:p>
        </p:txBody>
      </p:sp>
    </p:spTree>
    <p:extLst>
      <p:ext uri="{BB962C8B-B14F-4D97-AF65-F5344CB8AC3E}">
        <p14:creationId xmlns:p14="http://schemas.microsoft.com/office/powerpoint/2010/main" val="2016099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post procedure labs we collect are Peak Creatinine and Nadir Hemoglobin. Nadir means the lowest value of hemoglobin documented. </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11</a:t>
            </a:fld>
            <a:endParaRPr lang="en-US" dirty="0"/>
          </a:p>
        </p:txBody>
      </p:sp>
    </p:spTree>
    <p:extLst>
      <p:ext uri="{BB962C8B-B14F-4D97-AF65-F5344CB8AC3E}">
        <p14:creationId xmlns:p14="http://schemas.microsoft.com/office/powerpoint/2010/main" val="1222935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 a caveat for both Peak post-procedure creatinine and nadir hemoglobin I would like to point out here. If only one value is available post procedure through discharge, that value will be used for both the post procedure value </a:t>
            </a:r>
            <a:r>
              <a:rPr lang="en-US" b="1" dirty="0"/>
              <a:t>and </a:t>
            </a:r>
            <a:r>
              <a:rPr lang="en-US" dirty="0"/>
              <a:t>the discharge value.</a:t>
            </a:r>
          </a:p>
          <a:p>
            <a:endParaRPr lang="en-US" dirty="0"/>
          </a:p>
        </p:txBody>
      </p:sp>
      <p:sp>
        <p:nvSpPr>
          <p:cNvPr id="4" name="Slide Number Placeholder 3"/>
          <p:cNvSpPr>
            <a:spLocks noGrp="1"/>
          </p:cNvSpPr>
          <p:nvPr>
            <p:ph type="sldNum" sz="quarter" idx="5"/>
          </p:nvPr>
        </p:nvSpPr>
        <p:spPr/>
        <p:txBody>
          <a:bodyPr/>
          <a:lstStyle/>
          <a:p>
            <a:fld id="{0CB6DD7C-E44C-48EA-BAC0-5D628B442E31}" type="slidenum">
              <a:rPr lang="en-US" smtClean="0"/>
              <a:t>14</a:t>
            </a:fld>
            <a:endParaRPr lang="en-US" dirty="0"/>
          </a:p>
        </p:txBody>
      </p:sp>
    </p:spTree>
    <p:extLst>
      <p:ext uri="{BB962C8B-B14F-4D97-AF65-F5344CB8AC3E}">
        <p14:creationId xmlns:p14="http://schemas.microsoft.com/office/powerpoint/2010/main" val="2980985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4F1-2FBA-CD4D-8988-0A20F22102B9}"/>
              </a:ext>
            </a:extLst>
          </p:cNvPr>
          <p:cNvSpPr>
            <a:spLocks noGrp="1"/>
          </p:cNvSpPr>
          <p:nvPr>
            <p:ph type="ctrTitle" hasCustomPrompt="1"/>
          </p:nvPr>
        </p:nvSpPr>
        <p:spPr>
          <a:xfrm>
            <a:off x="0" y="3078480"/>
            <a:ext cx="12192000" cy="1097279"/>
          </a:xfrm>
        </p:spPr>
        <p:txBody>
          <a:bodyPr anchor="b"/>
          <a:lstStyle>
            <a:lvl1pPr algn="ctr">
              <a:defRPr sz="6000" b="1"/>
            </a:lvl1pPr>
          </a:lstStyle>
          <a:p>
            <a:r>
              <a:rPr lang="en-US" dirty="0"/>
              <a:t>Presentation Title</a:t>
            </a:r>
          </a:p>
        </p:txBody>
      </p:sp>
      <p:pic>
        <p:nvPicPr>
          <p:cNvPr id="7" name="Picture 6" descr="Icon&#10;&#10;Description automatically generated">
            <a:extLst>
              <a:ext uri="{FF2B5EF4-FFF2-40B4-BE49-F238E27FC236}">
                <a16:creationId xmlns:a16="http://schemas.microsoft.com/office/drawing/2014/main" id="{A35414B0-D96A-794E-8A8D-5D32139C6F9D}"/>
              </a:ext>
            </a:extLst>
          </p:cNvPr>
          <p:cNvPicPr>
            <a:picLocks noChangeAspect="1"/>
          </p:cNvPicPr>
          <p:nvPr userDrawn="1"/>
        </p:nvPicPr>
        <p:blipFill>
          <a:blip r:embed="rId2"/>
          <a:stretch>
            <a:fillRect/>
          </a:stretch>
        </p:blipFill>
        <p:spPr>
          <a:xfrm>
            <a:off x="4862198" y="793208"/>
            <a:ext cx="2467605" cy="578721"/>
          </a:xfrm>
          <a:prstGeom prst="rect">
            <a:avLst/>
          </a:prstGeom>
        </p:spPr>
      </p:pic>
      <p:sp>
        <p:nvSpPr>
          <p:cNvPr id="8" name="Rectangle 7">
            <a:extLst>
              <a:ext uri="{FF2B5EF4-FFF2-40B4-BE49-F238E27FC236}">
                <a16:creationId xmlns:a16="http://schemas.microsoft.com/office/drawing/2014/main" id="{56E450F5-7DDC-2041-9D72-4A2ADCA9F57F}"/>
              </a:ext>
            </a:extLst>
          </p:cNvPr>
          <p:cNvSpPr/>
          <p:nvPr userDrawn="1"/>
        </p:nvSpPr>
        <p:spPr>
          <a:xfrm>
            <a:off x="0" y="0"/>
            <a:ext cx="12192000" cy="274320"/>
          </a:xfrm>
          <a:prstGeom prst="rect">
            <a:avLst/>
          </a:prstGeom>
          <a:solidFill>
            <a:srgbClr val="B7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79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FCBB-0062-C64E-9113-5B214F0CB476}"/>
              </a:ext>
            </a:extLst>
          </p:cNvPr>
          <p:cNvSpPr>
            <a:spLocks noGrp="1"/>
          </p:cNvSpPr>
          <p:nvPr>
            <p:ph type="title" hasCustomPrompt="1"/>
          </p:nvPr>
        </p:nvSpPr>
        <p:spPr/>
        <p:txBody>
          <a:bodyPr/>
          <a:lstStyle>
            <a:lvl1pPr>
              <a:defRPr b="1"/>
            </a:lvl1pPr>
          </a:lstStyle>
          <a:p>
            <a:r>
              <a:rPr lang="en-US" dirty="0"/>
              <a:t>Slide Title</a:t>
            </a:r>
          </a:p>
        </p:txBody>
      </p:sp>
      <p:sp>
        <p:nvSpPr>
          <p:cNvPr id="3" name="Content Placeholder 2">
            <a:extLst>
              <a:ext uri="{FF2B5EF4-FFF2-40B4-BE49-F238E27FC236}">
                <a16:creationId xmlns:a16="http://schemas.microsoft.com/office/drawing/2014/main" id="{CE795A86-D2EE-854A-A9F9-21BEA9D0024D}"/>
              </a:ext>
            </a:extLst>
          </p:cNvPr>
          <p:cNvSpPr>
            <a:spLocks noGrp="1"/>
          </p:cNvSpPr>
          <p:nvPr>
            <p:ph idx="1" hasCustomPrompt="1"/>
          </p:nvPr>
        </p:nvSpPr>
        <p:spPr/>
        <p:txBody>
          <a:bodyPr/>
          <a:lstStyle>
            <a:lvl1pPr marL="0" indent="0">
              <a:buNone/>
              <a:defRPr sz="3000"/>
            </a:lvl1pPr>
            <a:lvl2pPr marL="344488" indent="-223838">
              <a:tabLst/>
              <a:defRPr/>
            </a:lvl2pPr>
            <a:lvl4pPr marL="577850" indent="-233363">
              <a:buSzPct val="80000"/>
              <a:buFont typeface="Courier New" panose="02070309020205020404" pitchFamily="49" charset="0"/>
              <a:buChar char="o"/>
              <a:tabLst/>
              <a:defRPr sz="2400"/>
            </a:lvl4pPr>
          </a:lstStyle>
          <a:p>
            <a:pPr lvl="0"/>
            <a:r>
              <a:rPr lang="en-US" dirty="0"/>
              <a:t>Second Level</a:t>
            </a:r>
          </a:p>
          <a:p>
            <a:pPr lvl="1"/>
            <a:r>
              <a:rPr lang="en-US" dirty="0"/>
              <a:t>Third level</a:t>
            </a:r>
          </a:p>
          <a:p>
            <a:pPr lvl="3"/>
            <a:r>
              <a:rPr lang="en-US" dirty="0"/>
              <a:t>Fourth level</a:t>
            </a:r>
          </a:p>
        </p:txBody>
      </p:sp>
      <p:sp>
        <p:nvSpPr>
          <p:cNvPr id="7" name="Rectangle 6">
            <a:extLst>
              <a:ext uri="{FF2B5EF4-FFF2-40B4-BE49-F238E27FC236}">
                <a16:creationId xmlns:a16="http://schemas.microsoft.com/office/drawing/2014/main" id="{54F59FDB-B506-E84E-944B-C6F2A119E26D}"/>
              </a:ext>
            </a:extLst>
          </p:cNvPr>
          <p:cNvSpPr/>
          <p:nvPr userDrawn="1"/>
        </p:nvSpPr>
        <p:spPr>
          <a:xfrm>
            <a:off x="0" y="6266295"/>
            <a:ext cx="12192000" cy="591705"/>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95FFCD94-865A-E04A-9238-EB7DE3001AC4}"/>
              </a:ext>
            </a:extLst>
          </p:cNvPr>
          <p:cNvPicPr>
            <a:picLocks noChangeAspect="1"/>
          </p:cNvPicPr>
          <p:nvPr userDrawn="1"/>
        </p:nvPicPr>
        <p:blipFill>
          <a:blip r:embed="rId2"/>
          <a:stretch>
            <a:fillRect/>
          </a:stretch>
        </p:blipFill>
        <p:spPr>
          <a:xfrm>
            <a:off x="203547" y="6383543"/>
            <a:ext cx="1300623" cy="305032"/>
          </a:xfrm>
          <a:prstGeom prst="rect">
            <a:avLst/>
          </a:prstGeom>
        </p:spPr>
      </p:pic>
      <p:sp>
        <p:nvSpPr>
          <p:cNvPr id="9" name="TextBox 8">
            <a:extLst>
              <a:ext uri="{FF2B5EF4-FFF2-40B4-BE49-F238E27FC236}">
                <a16:creationId xmlns:a16="http://schemas.microsoft.com/office/drawing/2014/main" id="{1E63CA81-F9B3-7A4E-909C-9442E651DB09}"/>
              </a:ext>
            </a:extLst>
          </p:cNvPr>
          <p:cNvSpPr txBox="1"/>
          <p:nvPr userDrawn="1"/>
        </p:nvSpPr>
        <p:spPr>
          <a:xfrm>
            <a:off x="9339812" y="6397397"/>
            <a:ext cx="2504901" cy="307777"/>
          </a:xfrm>
          <a:prstGeom prst="rect">
            <a:avLst/>
          </a:prstGeom>
          <a:noFill/>
        </p:spPr>
        <p:txBody>
          <a:bodyPr wrap="square" rtlCol="0">
            <a:spAutoFit/>
          </a:bodyPr>
          <a:lstStyle/>
          <a:p>
            <a:pPr algn="r"/>
            <a:r>
              <a:rPr lang="en-US" sz="140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37F86576-08AF-5F40-8AB3-2DC060135487}"/>
              </a:ext>
            </a:extLst>
          </p:cNvPr>
          <p:cNvPicPr>
            <a:picLocks noChangeAspect="1"/>
          </p:cNvPicPr>
          <p:nvPr userDrawn="1"/>
        </p:nvPicPr>
        <p:blipFill rotWithShape="1">
          <a:blip r:embed="rId3"/>
          <a:srcRect t="48459"/>
          <a:stretch/>
        </p:blipFill>
        <p:spPr>
          <a:xfrm>
            <a:off x="7988959" y="6145744"/>
            <a:ext cx="2455333" cy="235644"/>
          </a:xfrm>
          <a:prstGeom prst="rect">
            <a:avLst/>
          </a:prstGeom>
        </p:spPr>
      </p:pic>
    </p:spTree>
    <p:extLst>
      <p:ext uri="{BB962C8B-B14F-4D97-AF65-F5344CB8AC3E}">
        <p14:creationId xmlns:p14="http://schemas.microsoft.com/office/powerpoint/2010/main" val="348316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D947-3316-BA4C-95A1-0857AA3BB907}"/>
              </a:ext>
            </a:extLst>
          </p:cNvPr>
          <p:cNvSpPr>
            <a:spLocks noGrp="1"/>
          </p:cNvSpPr>
          <p:nvPr>
            <p:ph type="title" hasCustomPrompt="1"/>
          </p:nvPr>
        </p:nvSpPr>
        <p:spPr>
          <a:xfrm>
            <a:off x="0" y="2692400"/>
            <a:ext cx="12192000" cy="1036955"/>
          </a:xfrm>
        </p:spPr>
        <p:txBody>
          <a:bodyPr anchor="b"/>
          <a:lstStyle>
            <a:lvl1pPr algn="ctr">
              <a:defRPr sz="6000" b="1"/>
            </a:lvl1pPr>
          </a:lstStyle>
          <a:p>
            <a:r>
              <a:rPr lang="en-US" dirty="0"/>
              <a:t>Divider Slide</a:t>
            </a:r>
          </a:p>
        </p:txBody>
      </p:sp>
      <p:sp>
        <p:nvSpPr>
          <p:cNvPr id="7" name="Rectangle 6">
            <a:extLst>
              <a:ext uri="{FF2B5EF4-FFF2-40B4-BE49-F238E27FC236}">
                <a16:creationId xmlns:a16="http://schemas.microsoft.com/office/drawing/2014/main" id="{6536B5F5-2122-3149-80D3-6AD054C7299F}"/>
              </a:ext>
            </a:extLst>
          </p:cNvPr>
          <p:cNvSpPr/>
          <p:nvPr userDrawn="1"/>
        </p:nvSpPr>
        <p:spPr>
          <a:xfrm>
            <a:off x="0" y="6266295"/>
            <a:ext cx="12192000" cy="591705"/>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picture containing text, clipart&#10;&#10;Description automatically generated">
            <a:extLst>
              <a:ext uri="{FF2B5EF4-FFF2-40B4-BE49-F238E27FC236}">
                <a16:creationId xmlns:a16="http://schemas.microsoft.com/office/drawing/2014/main" id="{95BE6BAD-5937-E74B-AEFD-DC040A07C9E9}"/>
              </a:ext>
            </a:extLst>
          </p:cNvPr>
          <p:cNvPicPr>
            <a:picLocks noChangeAspect="1"/>
          </p:cNvPicPr>
          <p:nvPr userDrawn="1"/>
        </p:nvPicPr>
        <p:blipFill>
          <a:blip r:embed="rId2"/>
          <a:stretch>
            <a:fillRect/>
          </a:stretch>
        </p:blipFill>
        <p:spPr>
          <a:xfrm>
            <a:off x="203547" y="6383543"/>
            <a:ext cx="1300623" cy="305032"/>
          </a:xfrm>
          <a:prstGeom prst="rect">
            <a:avLst/>
          </a:prstGeom>
        </p:spPr>
      </p:pic>
      <p:sp>
        <p:nvSpPr>
          <p:cNvPr id="9" name="TextBox 8">
            <a:extLst>
              <a:ext uri="{FF2B5EF4-FFF2-40B4-BE49-F238E27FC236}">
                <a16:creationId xmlns:a16="http://schemas.microsoft.com/office/drawing/2014/main" id="{6D194648-D43C-0348-A1ED-6570301E945D}"/>
              </a:ext>
            </a:extLst>
          </p:cNvPr>
          <p:cNvSpPr txBox="1"/>
          <p:nvPr userDrawn="1"/>
        </p:nvSpPr>
        <p:spPr>
          <a:xfrm>
            <a:off x="9339812" y="6397397"/>
            <a:ext cx="2504901" cy="307777"/>
          </a:xfrm>
          <a:prstGeom prst="rect">
            <a:avLst/>
          </a:prstGeom>
          <a:noFill/>
        </p:spPr>
        <p:txBody>
          <a:bodyPr wrap="square" rtlCol="0">
            <a:spAutoFit/>
          </a:bodyPr>
          <a:lstStyle/>
          <a:p>
            <a:pPr algn="r"/>
            <a:r>
              <a:rPr lang="en-US" sz="140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57DF98A3-6A4D-E74D-9C21-F11B5C672EE5}"/>
              </a:ext>
            </a:extLst>
          </p:cNvPr>
          <p:cNvPicPr>
            <a:picLocks noChangeAspect="1"/>
          </p:cNvPicPr>
          <p:nvPr userDrawn="1"/>
        </p:nvPicPr>
        <p:blipFill rotWithShape="1">
          <a:blip r:embed="rId3"/>
          <a:srcRect t="48459"/>
          <a:stretch/>
        </p:blipFill>
        <p:spPr>
          <a:xfrm>
            <a:off x="7988959" y="6145744"/>
            <a:ext cx="2455333" cy="235644"/>
          </a:xfrm>
          <a:prstGeom prst="rect">
            <a:avLst/>
          </a:prstGeom>
        </p:spPr>
      </p:pic>
      <p:pic>
        <p:nvPicPr>
          <p:cNvPr id="11" name="Picture 10">
            <a:extLst>
              <a:ext uri="{FF2B5EF4-FFF2-40B4-BE49-F238E27FC236}">
                <a16:creationId xmlns:a16="http://schemas.microsoft.com/office/drawing/2014/main" id="{AF3B2791-7B90-004B-8F5A-31458E8D492C}"/>
              </a:ext>
            </a:extLst>
          </p:cNvPr>
          <p:cNvPicPr>
            <a:picLocks noChangeAspect="1"/>
          </p:cNvPicPr>
          <p:nvPr userDrawn="1"/>
        </p:nvPicPr>
        <p:blipFill>
          <a:blip r:embed="rId4"/>
          <a:stretch>
            <a:fillRect/>
          </a:stretch>
        </p:blipFill>
        <p:spPr>
          <a:xfrm>
            <a:off x="3295650" y="3992880"/>
            <a:ext cx="5600700" cy="63500"/>
          </a:xfrm>
          <a:prstGeom prst="rect">
            <a:avLst/>
          </a:prstGeom>
        </p:spPr>
      </p:pic>
    </p:spTree>
    <p:extLst>
      <p:ext uri="{BB962C8B-B14F-4D97-AF65-F5344CB8AC3E}">
        <p14:creationId xmlns:p14="http://schemas.microsoft.com/office/powerpoint/2010/main" val="40362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4F1-2FBA-CD4D-8988-0A20F22102B9}"/>
              </a:ext>
            </a:extLst>
          </p:cNvPr>
          <p:cNvSpPr>
            <a:spLocks noGrp="1"/>
          </p:cNvSpPr>
          <p:nvPr>
            <p:ph type="ctrTitle" hasCustomPrompt="1"/>
          </p:nvPr>
        </p:nvSpPr>
        <p:spPr>
          <a:xfrm>
            <a:off x="0" y="3078482"/>
            <a:ext cx="12192000" cy="1097279"/>
          </a:xfrm>
        </p:spPr>
        <p:txBody>
          <a:bodyPr anchor="b"/>
          <a:lstStyle>
            <a:lvl1pPr algn="ctr">
              <a:defRPr sz="6000" b="1"/>
            </a:lvl1pPr>
          </a:lstStyle>
          <a:p>
            <a:r>
              <a:rPr lang="en-US" dirty="0"/>
              <a:t>Presentation Title</a:t>
            </a:r>
          </a:p>
        </p:txBody>
      </p:sp>
      <p:pic>
        <p:nvPicPr>
          <p:cNvPr id="7" name="Picture 6" descr="Icon&#10;&#10;Description automatically generated">
            <a:extLst>
              <a:ext uri="{FF2B5EF4-FFF2-40B4-BE49-F238E27FC236}">
                <a16:creationId xmlns:a16="http://schemas.microsoft.com/office/drawing/2014/main" id="{A35414B0-D96A-794E-8A8D-5D32139C6F9D}"/>
              </a:ext>
            </a:extLst>
          </p:cNvPr>
          <p:cNvPicPr>
            <a:picLocks noChangeAspect="1"/>
          </p:cNvPicPr>
          <p:nvPr userDrawn="1"/>
        </p:nvPicPr>
        <p:blipFill>
          <a:blip r:embed="rId2"/>
          <a:stretch>
            <a:fillRect/>
          </a:stretch>
        </p:blipFill>
        <p:spPr>
          <a:xfrm>
            <a:off x="4862199" y="793209"/>
            <a:ext cx="2467605" cy="578721"/>
          </a:xfrm>
          <a:prstGeom prst="rect">
            <a:avLst/>
          </a:prstGeom>
        </p:spPr>
      </p:pic>
      <p:sp>
        <p:nvSpPr>
          <p:cNvPr id="8" name="Rectangle 7">
            <a:extLst>
              <a:ext uri="{FF2B5EF4-FFF2-40B4-BE49-F238E27FC236}">
                <a16:creationId xmlns:a16="http://schemas.microsoft.com/office/drawing/2014/main" id="{56E450F5-7DDC-2041-9D72-4A2ADCA9F57F}"/>
              </a:ext>
            </a:extLst>
          </p:cNvPr>
          <p:cNvSpPr/>
          <p:nvPr userDrawn="1"/>
        </p:nvSpPr>
        <p:spPr>
          <a:xfrm>
            <a:off x="0" y="0"/>
            <a:ext cx="12192000" cy="274320"/>
          </a:xfrm>
          <a:prstGeom prst="rect">
            <a:avLst/>
          </a:prstGeom>
          <a:solidFill>
            <a:srgbClr val="B7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45277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FCBB-0062-C64E-9113-5B214F0CB476}"/>
              </a:ext>
            </a:extLst>
          </p:cNvPr>
          <p:cNvSpPr>
            <a:spLocks noGrp="1"/>
          </p:cNvSpPr>
          <p:nvPr>
            <p:ph type="title" hasCustomPrompt="1"/>
          </p:nvPr>
        </p:nvSpPr>
        <p:spPr/>
        <p:txBody>
          <a:bodyPr/>
          <a:lstStyle>
            <a:lvl1pPr>
              <a:defRPr b="1"/>
            </a:lvl1pPr>
          </a:lstStyle>
          <a:p>
            <a:r>
              <a:rPr lang="en-US" dirty="0"/>
              <a:t>Slide Title</a:t>
            </a:r>
          </a:p>
        </p:txBody>
      </p:sp>
      <p:sp>
        <p:nvSpPr>
          <p:cNvPr id="3" name="Content Placeholder 2">
            <a:extLst>
              <a:ext uri="{FF2B5EF4-FFF2-40B4-BE49-F238E27FC236}">
                <a16:creationId xmlns:a16="http://schemas.microsoft.com/office/drawing/2014/main" id="{CE795A86-D2EE-854A-A9F9-21BEA9D0024D}"/>
              </a:ext>
            </a:extLst>
          </p:cNvPr>
          <p:cNvSpPr>
            <a:spLocks noGrp="1"/>
          </p:cNvSpPr>
          <p:nvPr>
            <p:ph idx="1" hasCustomPrompt="1"/>
          </p:nvPr>
        </p:nvSpPr>
        <p:spPr/>
        <p:txBody>
          <a:bodyPr/>
          <a:lstStyle>
            <a:lvl1pPr marL="0" indent="0">
              <a:buNone/>
              <a:defRPr sz="3000"/>
            </a:lvl1pPr>
            <a:lvl2pPr marL="344479" indent="-223833">
              <a:tabLst/>
              <a:defRPr/>
            </a:lvl2pPr>
            <a:lvl4pPr marL="577836" indent="-233357">
              <a:buSzPct val="80000"/>
              <a:buFont typeface="Courier New" panose="02070309020205020404" pitchFamily="49" charset="0"/>
              <a:buChar char="o"/>
              <a:tabLst/>
              <a:defRPr sz="2400"/>
            </a:lvl4pPr>
          </a:lstStyle>
          <a:p>
            <a:pPr lvl="0"/>
            <a:r>
              <a:rPr lang="en-US" dirty="0"/>
              <a:t>Second Level</a:t>
            </a:r>
          </a:p>
          <a:p>
            <a:pPr lvl="1"/>
            <a:r>
              <a:rPr lang="en-US" dirty="0"/>
              <a:t>Third level</a:t>
            </a:r>
          </a:p>
          <a:p>
            <a:pPr lvl="3"/>
            <a:r>
              <a:rPr lang="en-US" dirty="0"/>
              <a:t>Fourth level</a:t>
            </a:r>
          </a:p>
        </p:txBody>
      </p:sp>
      <p:sp>
        <p:nvSpPr>
          <p:cNvPr id="7" name="Rectangle 6">
            <a:extLst>
              <a:ext uri="{FF2B5EF4-FFF2-40B4-BE49-F238E27FC236}">
                <a16:creationId xmlns:a16="http://schemas.microsoft.com/office/drawing/2014/main" id="{54F59FDB-B506-E84E-944B-C6F2A119E26D}"/>
              </a:ext>
            </a:extLst>
          </p:cNvPr>
          <p:cNvSpPr/>
          <p:nvPr userDrawn="1"/>
        </p:nvSpPr>
        <p:spPr>
          <a:xfrm>
            <a:off x="0" y="6266297"/>
            <a:ext cx="12192000" cy="591705"/>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descr="A picture containing text, clipart&#10;&#10;Description automatically generated">
            <a:extLst>
              <a:ext uri="{FF2B5EF4-FFF2-40B4-BE49-F238E27FC236}">
                <a16:creationId xmlns:a16="http://schemas.microsoft.com/office/drawing/2014/main" id="{95FFCD94-865A-E04A-9238-EB7DE3001AC4}"/>
              </a:ext>
            </a:extLst>
          </p:cNvPr>
          <p:cNvPicPr>
            <a:picLocks noChangeAspect="1"/>
          </p:cNvPicPr>
          <p:nvPr userDrawn="1"/>
        </p:nvPicPr>
        <p:blipFill>
          <a:blip r:embed="rId2"/>
          <a:stretch>
            <a:fillRect/>
          </a:stretch>
        </p:blipFill>
        <p:spPr>
          <a:xfrm>
            <a:off x="203549" y="6383543"/>
            <a:ext cx="1300623" cy="305032"/>
          </a:xfrm>
          <a:prstGeom prst="rect">
            <a:avLst/>
          </a:prstGeom>
        </p:spPr>
      </p:pic>
      <p:sp>
        <p:nvSpPr>
          <p:cNvPr id="9" name="TextBox 8">
            <a:extLst>
              <a:ext uri="{FF2B5EF4-FFF2-40B4-BE49-F238E27FC236}">
                <a16:creationId xmlns:a16="http://schemas.microsoft.com/office/drawing/2014/main" id="{1E63CA81-F9B3-7A4E-909C-9442E651DB09}"/>
              </a:ext>
            </a:extLst>
          </p:cNvPr>
          <p:cNvSpPr txBox="1"/>
          <p:nvPr userDrawn="1"/>
        </p:nvSpPr>
        <p:spPr>
          <a:xfrm>
            <a:off x="9339812" y="6397398"/>
            <a:ext cx="2504901" cy="307777"/>
          </a:xfrm>
          <a:prstGeom prst="rect">
            <a:avLst/>
          </a:prstGeom>
          <a:noFill/>
        </p:spPr>
        <p:txBody>
          <a:bodyPr wrap="square" rtlCol="0">
            <a:spAutoFit/>
          </a:bodyPr>
          <a:lstStyle/>
          <a:p>
            <a:pPr algn="r"/>
            <a:r>
              <a:rPr lang="en-US" sz="140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37F86576-08AF-5F40-8AB3-2DC060135487}"/>
              </a:ext>
            </a:extLst>
          </p:cNvPr>
          <p:cNvPicPr>
            <a:picLocks noChangeAspect="1"/>
          </p:cNvPicPr>
          <p:nvPr userDrawn="1"/>
        </p:nvPicPr>
        <p:blipFill rotWithShape="1">
          <a:blip r:embed="rId3"/>
          <a:srcRect t="48459"/>
          <a:stretch/>
        </p:blipFill>
        <p:spPr>
          <a:xfrm>
            <a:off x="7988960" y="6145745"/>
            <a:ext cx="2455333" cy="235644"/>
          </a:xfrm>
          <a:prstGeom prst="rect">
            <a:avLst/>
          </a:prstGeom>
        </p:spPr>
      </p:pic>
    </p:spTree>
    <p:extLst>
      <p:ext uri="{BB962C8B-B14F-4D97-AF65-F5344CB8AC3E}">
        <p14:creationId xmlns:p14="http://schemas.microsoft.com/office/powerpoint/2010/main" val="298955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D947-3316-BA4C-95A1-0857AA3BB907}"/>
              </a:ext>
            </a:extLst>
          </p:cNvPr>
          <p:cNvSpPr>
            <a:spLocks noGrp="1"/>
          </p:cNvSpPr>
          <p:nvPr>
            <p:ph type="title" hasCustomPrompt="1"/>
          </p:nvPr>
        </p:nvSpPr>
        <p:spPr>
          <a:xfrm>
            <a:off x="0" y="2692401"/>
            <a:ext cx="12192000" cy="1036955"/>
          </a:xfrm>
        </p:spPr>
        <p:txBody>
          <a:bodyPr anchor="b"/>
          <a:lstStyle>
            <a:lvl1pPr algn="ctr">
              <a:defRPr sz="6000" b="1"/>
            </a:lvl1pPr>
          </a:lstStyle>
          <a:p>
            <a:r>
              <a:rPr lang="en-US" dirty="0"/>
              <a:t>Divider Slide</a:t>
            </a:r>
          </a:p>
        </p:txBody>
      </p:sp>
      <p:sp>
        <p:nvSpPr>
          <p:cNvPr id="7" name="Rectangle 6">
            <a:extLst>
              <a:ext uri="{FF2B5EF4-FFF2-40B4-BE49-F238E27FC236}">
                <a16:creationId xmlns:a16="http://schemas.microsoft.com/office/drawing/2014/main" id="{6536B5F5-2122-3149-80D3-6AD054C7299F}"/>
              </a:ext>
            </a:extLst>
          </p:cNvPr>
          <p:cNvSpPr/>
          <p:nvPr userDrawn="1"/>
        </p:nvSpPr>
        <p:spPr>
          <a:xfrm>
            <a:off x="0" y="6266297"/>
            <a:ext cx="12192000" cy="591705"/>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descr="A picture containing text, clipart&#10;&#10;Description automatically generated">
            <a:extLst>
              <a:ext uri="{FF2B5EF4-FFF2-40B4-BE49-F238E27FC236}">
                <a16:creationId xmlns:a16="http://schemas.microsoft.com/office/drawing/2014/main" id="{95BE6BAD-5937-E74B-AEFD-DC040A07C9E9}"/>
              </a:ext>
            </a:extLst>
          </p:cNvPr>
          <p:cNvPicPr>
            <a:picLocks noChangeAspect="1"/>
          </p:cNvPicPr>
          <p:nvPr userDrawn="1"/>
        </p:nvPicPr>
        <p:blipFill>
          <a:blip r:embed="rId2"/>
          <a:stretch>
            <a:fillRect/>
          </a:stretch>
        </p:blipFill>
        <p:spPr>
          <a:xfrm>
            <a:off x="203549" y="6383543"/>
            <a:ext cx="1300623" cy="305032"/>
          </a:xfrm>
          <a:prstGeom prst="rect">
            <a:avLst/>
          </a:prstGeom>
        </p:spPr>
      </p:pic>
      <p:sp>
        <p:nvSpPr>
          <p:cNvPr id="9" name="TextBox 8">
            <a:extLst>
              <a:ext uri="{FF2B5EF4-FFF2-40B4-BE49-F238E27FC236}">
                <a16:creationId xmlns:a16="http://schemas.microsoft.com/office/drawing/2014/main" id="{6D194648-D43C-0348-A1ED-6570301E945D}"/>
              </a:ext>
            </a:extLst>
          </p:cNvPr>
          <p:cNvSpPr txBox="1"/>
          <p:nvPr userDrawn="1"/>
        </p:nvSpPr>
        <p:spPr>
          <a:xfrm>
            <a:off x="9339812" y="6397398"/>
            <a:ext cx="2504901" cy="307777"/>
          </a:xfrm>
          <a:prstGeom prst="rect">
            <a:avLst/>
          </a:prstGeom>
          <a:noFill/>
        </p:spPr>
        <p:txBody>
          <a:bodyPr wrap="square" rtlCol="0">
            <a:spAutoFit/>
          </a:bodyPr>
          <a:lstStyle/>
          <a:p>
            <a:pPr algn="r"/>
            <a:r>
              <a:rPr lang="en-US" sz="140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57DF98A3-6A4D-E74D-9C21-F11B5C672EE5}"/>
              </a:ext>
            </a:extLst>
          </p:cNvPr>
          <p:cNvPicPr>
            <a:picLocks noChangeAspect="1"/>
          </p:cNvPicPr>
          <p:nvPr userDrawn="1"/>
        </p:nvPicPr>
        <p:blipFill rotWithShape="1">
          <a:blip r:embed="rId3"/>
          <a:srcRect t="48459"/>
          <a:stretch/>
        </p:blipFill>
        <p:spPr>
          <a:xfrm>
            <a:off x="7988960" y="6145745"/>
            <a:ext cx="2455333" cy="235644"/>
          </a:xfrm>
          <a:prstGeom prst="rect">
            <a:avLst/>
          </a:prstGeom>
        </p:spPr>
      </p:pic>
      <p:pic>
        <p:nvPicPr>
          <p:cNvPr id="11" name="Picture 10">
            <a:extLst>
              <a:ext uri="{FF2B5EF4-FFF2-40B4-BE49-F238E27FC236}">
                <a16:creationId xmlns:a16="http://schemas.microsoft.com/office/drawing/2014/main" id="{AF3B2791-7B90-004B-8F5A-31458E8D492C}"/>
              </a:ext>
            </a:extLst>
          </p:cNvPr>
          <p:cNvPicPr>
            <a:picLocks noChangeAspect="1"/>
          </p:cNvPicPr>
          <p:nvPr userDrawn="1"/>
        </p:nvPicPr>
        <p:blipFill>
          <a:blip r:embed="rId4"/>
          <a:stretch>
            <a:fillRect/>
          </a:stretch>
        </p:blipFill>
        <p:spPr>
          <a:xfrm>
            <a:off x="3295651" y="3992881"/>
            <a:ext cx="5600700" cy="63500"/>
          </a:xfrm>
          <a:prstGeom prst="rect">
            <a:avLst/>
          </a:prstGeom>
        </p:spPr>
      </p:pic>
    </p:spTree>
    <p:extLst>
      <p:ext uri="{BB962C8B-B14F-4D97-AF65-F5344CB8AC3E}">
        <p14:creationId xmlns:p14="http://schemas.microsoft.com/office/powerpoint/2010/main" val="15486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40852-0145-4DEB-B213-996938FFD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D8C5F6-A5FF-4466-833F-7CD66BED37EE}"/>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52F6DB-84A0-4D5C-9A25-A7E4E852C669}"/>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F6DD2C-8E22-422C-9FA2-D0D41B3EF086}"/>
              </a:ext>
            </a:extLst>
          </p:cNvPr>
          <p:cNvSpPr>
            <a:spLocks noGrp="1"/>
          </p:cNvSpPr>
          <p:nvPr>
            <p:ph type="dt" sz="half" idx="10"/>
          </p:nvPr>
        </p:nvSpPr>
        <p:spPr/>
        <p:txBody>
          <a:bodyPr/>
          <a:lstStyle/>
          <a:p>
            <a:fld id="{AB134690-1557-4C89-A502-4959FE7FAD70}" type="datetimeFigureOut">
              <a:rPr lang="en-US" smtClean="0"/>
              <a:t>8/3/2023</a:t>
            </a:fld>
            <a:endParaRPr lang="en-US" dirty="0"/>
          </a:p>
        </p:txBody>
      </p:sp>
      <p:sp>
        <p:nvSpPr>
          <p:cNvPr id="6" name="Footer Placeholder 5">
            <a:extLst>
              <a:ext uri="{FF2B5EF4-FFF2-40B4-BE49-F238E27FC236}">
                <a16:creationId xmlns:a16="http://schemas.microsoft.com/office/drawing/2014/main" id="{1C853B45-1DAE-4C62-8D11-C07C4E638BA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AA5CBEA-5E09-413C-89CF-E98AE0672257}"/>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291807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B5AD33-47F0-984F-BAAF-8CD71A503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0602B5-1EFC-FF40-A256-8FD4EB6270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4490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B5AD33-47F0-984F-BAAF-8CD71A503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0602B5-1EFC-FF40-A256-8FD4EB6270FD}"/>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4742516"/>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C95EE-0A24-104D-AC12-79C96A4C5D0F}"/>
              </a:ext>
            </a:extLst>
          </p:cNvPr>
          <p:cNvSpPr>
            <a:spLocks noGrp="1"/>
          </p:cNvSpPr>
          <p:nvPr>
            <p:ph type="ctrTitle"/>
          </p:nvPr>
        </p:nvSpPr>
        <p:spPr>
          <a:xfrm>
            <a:off x="403123" y="1880213"/>
            <a:ext cx="11326763" cy="3804492"/>
          </a:xfrm>
        </p:spPr>
        <p:txBody>
          <a:bodyPr>
            <a:normAutofit/>
          </a:bodyPr>
          <a:lstStyle/>
          <a:p>
            <a:r>
              <a:rPr lang="en-US" dirty="0"/>
              <a:t>BMC2 VS ABSTRACTION TRAINING</a:t>
            </a:r>
            <a:br>
              <a:rPr lang="en-US" dirty="0"/>
            </a:br>
            <a:r>
              <a:rPr lang="en-US" sz="3867" dirty="0">
                <a:solidFill>
                  <a:srgbClr val="000000"/>
                </a:solidFill>
              </a:rPr>
              <a:t>Labs Data Fields</a:t>
            </a:r>
            <a:br>
              <a:rPr lang="en-US" sz="3867" dirty="0">
                <a:solidFill>
                  <a:srgbClr val="000000"/>
                </a:solidFill>
              </a:rPr>
            </a:br>
            <a:br>
              <a:rPr lang="en-US" sz="3867" dirty="0">
                <a:solidFill>
                  <a:srgbClr val="000000"/>
                </a:solidFill>
              </a:rPr>
            </a:br>
            <a:endParaRPr lang="en-US" dirty="0"/>
          </a:p>
        </p:txBody>
      </p:sp>
    </p:spTree>
    <p:extLst>
      <p:ext uri="{BB962C8B-B14F-4D97-AF65-F5344CB8AC3E}">
        <p14:creationId xmlns:p14="http://schemas.microsoft.com/office/powerpoint/2010/main" val="494383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Post Procedure</a:t>
            </a:r>
          </a:p>
        </p:txBody>
      </p:sp>
      <p:sp>
        <p:nvSpPr>
          <p:cNvPr id="3" name="Content Placeholder 2"/>
          <p:cNvSpPr>
            <a:spLocks noGrp="1"/>
          </p:cNvSpPr>
          <p:nvPr>
            <p:ph idx="1"/>
          </p:nvPr>
        </p:nvSpPr>
        <p:spPr/>
        <p:txBody>
          <a:bodyPr/>
          <a:lstStyle/>
          <a:p>
            <a:r>
              <a:rPr lang="en-US" dirty="0"/>
              <a:t>You will enter Post Procedure Labs for:</a:t>
            </a:r>
          </a:p>
          <a:p>
            <a:pPr marL="457200" indent="-457200">
              <a:buFont typeface="Arial" panose="020B0604020202020204" pitchFamily="34" charset="0"/>
              <a:buChar char="•"/>
            </a:pPr>
            <a:r>
              <a:rPr lang="en-US" dirty="0"/>
              <a:t>Open AAA</a:t>
            </a:r>
          </a:p>
          <a:p>
            <a:pPr marL="457200" indent="-457200">
              <a:buFont typeface="Arial" panose="020B0604020202020204" pitchFamily="34" charset="0"/>
              <a:buChar char="•"/>
            </a:pPr>
            <a:r>
              <a:rPr lang="en-US" dirty="0"/>
              <a:t>EVAR</a:t>
            </a:r>
          </a:p>
          <a:p>
            <a:pPr marL="457200" indent="-457200">
              <a:buFont typeface="Arial" panose="020B0604020202020204" pitchFamily="34" charset="0"/>
              <a:buChar char="•"/>
            </a:pPr>
            <a:r>
              <a:rPr lang="en-US" dirty="0"/>
              <a:t>Open Bypass</a:t>
            </a:r>
          </a:p>
          <a:p>
            <a:pPr marL="457200" indent="-457200">
              <a:buFont typeface="Arial" panose="020B0604020202020204" pitchFamily="34" charset="0"/>
              <a:buChar char="•"/>
            </a:pPr>
            <a:r>
              <a:rPr lang="en-US" dirty="0"/>
              <a:t>Open Thrombectomy</a:t>
            </a:r>
          </a:p>
          <a:p>
            <a:pPr marL="457200" indent="-457200">
              <a:buFont typeface="Arial" panose="020B0604020202020204" pitchFamily="34" charset="0"/>
              <a:buChar char="•"/>
            </a:pPr>
            <a:r>
              <a:rPr lang="en-US" dirty="0"/>
              <a:t>Carotid Artery Stenting</a:t>
            </a:r>
          </a:p>
          <a:p>
            <a:pPr marL="457200" indent="-457200">
              <a:buFont typeface="Arial" panose="020B0604020202020204" pitchFamily="34" charset="0"/>
              <a:buChar char="•"/>
            </a:pPr>
            <a:r>
              <a:rPr lang="en-US" dirty="0"/>
              <a:t>Carotid Endarterectomy</a:t>
            </a:r>
          </a:p>
        </p:txBody>
      </p:sp>
    </p:spTree>
    <p:extLst>
      <p:ext uri="{BB962C8B-B14F-4D97-AF65-F5344CB8AC3E}">
        <p14:creationId xmlns:p14="http://schemas.microsoft.com/office/powerpoint/2010/main" val="3188725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Post Procedure</a:t>
            </a:r>
          </a:p>
        </p:txBody>
      </p:sp>
      <p:sp>
        <p:nvSpPr>
          <p:cNvPr id="3" name="Content Placeholder 2"/>
          <p:cNvSpPr>
            <a:spLocks noGrp="1"/>
          </p:cNvSpPr>
          <p:nvPr>
            <p:ph idx="1"/>
          </p:nvPr>
        </p:nvSpPr>
        <p:spPr/>
        <p:txBody>
          <a:bodyPr/>
          <a:lstStyle/>
          <a:p>
            <a:r>
              <a:rPr lang="en-US" dirty="0"/>
              <a:t>The post procedure labs we collect are:</a:t>
            </a:r>
          </a:p>
          <a:p>
            <a:pPr marL="457200" indent="-457200">
              <a:buFont typeface="Arial" panose="020B0604020202020204" pitchFamily="34" charset="0"/>
              <a:buChar char="•"/>
            </a:pPr>
            <a:r>
              <a:rPr lang="en-US" dirty="0"/>
              <a:t>Peak Creatinine</a:t>
            </a:r>
          </a:p>
          <a:p>
            <a:pPr marL="457200" indent="-457200">
              <a:buFont typeface="Arial" panose="020B0604020202020204" pitchFamily="34" charset="0"/>
              <a:buChar char="•"/>
            </a:pPr>
            <a:r>
              <a:rPr lang="en-US" dirty="0"/>
              <a:t>Nadir Hemoglobin</a:t>
            </a:r>
          </a:p>
        </p:txBody>
      </p:sp>
    </p:spTree>
    <p:extLst>
      <p:ext uri="{BB962C8B-B14F-4D97-AF65-F5344CB8AC3E}">
        <p14:creationId xmlns:p14="http://schemas.microsoft.com/office/powerpoint/2010/main" val="3321461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Post Procedure – Peak Creatinine</a:t>
            </a:r>
          </a:p>
        </p:txBody>
      </p:sp>
      <p:sp>
        <p:nvSpPr>
          <p:cNvPr id="3" name="Content Placeholder 2"/>
          <p:cNvSpPr>
            <a:spLocks noGrp="1"/>
          </p:cNvSpPr>
          <p:nvPr>
            <p:ph idx="1"/>
          </p:nvPr>
        </p:nvSpPr>
        <p:spPr/>
        <p:txBody>
          <a:bodyPr>
            <a:normAutofit/>
          </a:bodyPr>
          <a:lstStyle/>
          <a:p>
            <a:r>
              <a:rPr lang="en-US" dirty="0"/>
              <a:t>Enter the highest creatinine level recorded from the end of the procedure to the next procedure or discharge, whichever occurs first. </a:t>
            </a:r>
          </a:p>
          <a:p>
            <a:r>
              <a:rPr lang="en-US" dirty="0"/>
              <a:t>If there is no value drawn post procedure, mark "Not drawn.“</a:t>
            </a:r>
          </a:p>
          <a:p>
            <a:r>
              <a:rPr lang="en-US" dirty="0"/>
              <a:t>For extended hospitalizations, greater than 30 days, use the highest creatinine prior to day 30 after the procedure. </a:t>
            </a:r>
          </a:p>
        </p:txBody>
      </p:sp>
    </p:spTree>
    <p:extLst>
      <p:ext uri="{BB962C8B-B14F-4D97-AF65-F5344CB8AC3E}">
        <p14:creationId xmlns:p14="http://schemas.microsoft.com/office/powerpoint/2010/main" val="1798962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Post Procedure – Nadir Hgb</a:t>
            </a:r>
          </a:p>
        </p:txBody>
      </p:sp>
      <p:sp>
        <p:nvSpPr>
          <p:cNvPr id="3" name="Content Placeholder 2"/>
          <p:cNvSpPr>
            <a:spLocks noGrp="1"/>
          </p:cNvSpPr>
          <p:nvPr>
            <p:ph idx="1"/>
          </p:nvPr>
        </p:nvSpPr>
        <p:spPr/>
        <p:txBody>
          <a:bodyPr/>
          <a:lstStyle/>
          <a:p>
            <a:r>
              <a:rPr lang="en-US" dirty="0"/>
              <a:t>Enter the lowest Hgb level recorded from the end of the procedure to the next procedure or discharge, whichever occurs first. </a:t>
            </a:r>
          </a:p>
          <a:p>
            <a:r>
              <a:rPr lang="en-US" dirty="0"/>
              <a:t>If there is no value drawn post procedure, mark "Not drawn.“</a:t>
            </a:r>
          </a:p>
          <a:p>
            <a:endParaRPr lang="en-US" dirty="0"/>
          </a:p>
        </p:txBody>
      </p:sp>
    </p:spTree>
    <p:extLst>
      <p:ext uri="{BB962C8B-B14F-4D97-AF65-F5344CB8AC3E}">
        <p14:creationId xmlns:p14="http://schemas.microsoft.com/office/powerpoint/2010/main" val="18424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Caveat – Peak Creatinine &amp; Nadir Hgb</a:t>
            </a:r>
          </a:p>
        </p:txBody>
      </p:sp>
      <p:sp>
        <p:nvSpPr>
          <p:cNvPr id="3" name="Content Placeholder 2"/>
          <p:cNvSpPr>
            <a:spLocks noGrp="1"/>
          </p:cNvSpPr>
          <p:nvPr>
            <p:ph idx="1"/>
          </p:nvPr>
        </p:nvSpPr>
        <p:spPr/>
        <p:txBody>
          <a:bodyPr>
            <a:normAutofit/>
          </a:bodyPr>
          <a:lstStyle/>
          <a:p>
            <a:r>
              <a:rPr lang="en-US" dirty="0"/>
              <a:t>If only one value is available post procedure through discharge, that value will be used for both the post procedure peak creatinine </a:t>
            </a:r>
            <a:r>
              <a:rPr lang="en-US" b="1" dirty="0"/>
              <a:t>and </a:t>
            </a:r>
            <a:r>
              <a:rPr lang="en-US" dirty="0"/>
              <a:t>the discharge creatinine. </a:t>
            </a:r>
          </a:p>
        </p:txBody>
      </p:sp>
    </p:spTree>
    <p:extLst>
      <p:ext uri="{BB962C8B-B14F-4D97-AF65-F5344CB8AC3E}">
        <p14:creationId xmlns:p14="http://schemas.microsoft.com/office/powerpoint/2010/main" val="1533507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F247-FDDA-B949-9275-209443C87189}"/>
              </a:ext>
            </a:extLst>
          </p:cNvPr>
          <p:cNvSpPr>
            <a:spLocks noGrp="1"/>
          </p:cNvSpPr>
          <p:nvPr>
            <p:ph type="title"/>
          </p:nvPr>
        </p:nvSpPr>
        <p:spPr/>
        <p:txBody>
          <a:bodyPr/>
          <a:lstStyle/>
          <a:p>
            <a:r>
              <a:rPr lang="en-US" dirty="0"/>
              <a:t>Post Procedure Labs – Multiple Procedures</a:t>
            </a:r>
          </a:p>
        </p:txBody>
      </p:sp>
      <p:sp>
        <p:nvSpPr>
          <p:cNvPr id="3" name="Content Placeholder 2">
            <a:extLst>
              <a:ext uri="{FF2B5EF4-FFF2-40B4-BE49-F238E27FC236}">
                <a16:creationId xmlns:a16="http://schemas.microsoft.com/office/drawing/2014/main" id="{77A1A561-FA11-9456-BC05-042D16ACAE14}"/>
              </a:ext>
            </a:extLst>
          </p:cNvPr>
          <p:cNvSpPr>
            <a:spLocks noGrp="1"/>
          </p:cNvSpPr>
          <p:nvPr>
            <p:ph idx="1"/>
          </p:nvPr>
        </p:nvSpPr>
        <p:spPr/>
        <p:txBody>
          <a:bodyPr/>
          <a:lstStyle/>
          <a:p>
            <a:r>
              <a:rPr lang="en-US" dirty="0"/>
              <a:t>Enter the highest creatinine value documented from the end of the procedure to the next procedure or discharge, whichever occurs first.</a:t>
            </a:r>
          </a:p>
          <a:p>
            <a:r>
              <a:rPr lang="en-US" dirty="0"/>
              <a:t>The next procedure is any procedure utilizing contrast, or any open surgical procedure. </a:t>
            </a:r>
          </a:p>
        </p:txBody>
      </p:sp>
    </p:spTree>
    <p:extLst>
      <p:ext uri="{BB962C8B-B14F-4D97-AF65-F5344CB8AC3E}">
        <p14:creationId xmlns:p14="http://schemas.microsoft.com/office/powerpoint/2010/main" val="2622036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20" y="1282"/>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5486400" y="2547257"/>
            <a:ext cx="2911151" cy="158620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4BE7FD6-C292-2A90-D4EF-4C2E4C4B6702}"/>
              </a:ext>
            </a:extLst>
          </p:cNvPr>
          <p:cNvSpPr/>
          <p:nvPr/>
        </p:nvSpPr>
        <p:spPr>
          <a:xfrm>
            <a:off x="0" y="2547257"/>
            <a:ext cx="1287624" cy="1586205"/>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1720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20" y="1282"/>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8658808" y="2547257"/>
            <a:ext cx="1399592" cy="158620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FA34634-9B99-8CA5-13D9-206C354B2ED2}"/>
              </a:ext>
            </a:extLst>
          </p:cNvPr>
          <p:cNvSpPr/>
          <p:nvPr/>
        </p:nvSpPr>
        <p:spPr>
          <a:xfrm>
            <a:off x="0" y="2547257"/>
            <a:ext cx="1287624" cy="1586205"/>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3506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20" y="1282"/>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5589037" y="4133461"/>
            <a:ext cx="2789853" cy="158620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FA34634-9B99-8CA5-13D9-206C354B2ED2}"/>
              </a:ext>
            </a:extLst>
          </p:cNvPr>
          <p:cNvSpPr/>
          <p:nvPr/>
        </p:nvSpPr>
        <p:spPr>
          <a:xfrm>
            <a:off x="0" y="4133461"/>
            <a:ext cx="1287624" cy="1586205"/>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909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20" y="1282"/>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8649477" y="4133461"/>
            <a:ext cx="1427584" cy="158620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FA34634-9B99-8CA5-13D9-206C354B2ED2}"/>
              </a:ext>
            </a:extLst>
          </p:cNvPr>
          <p:cNvSpPr/>
          <p:nvPr/>
        </p:nvSpPr>
        <p:spPr>
          <a:xfrm>
            <a:off x="0" y="4133461"/>
            <a:ext cx="1287624" cy="1586205"/>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443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2DE7-A013-1B43-8C1C-4A4BE5F9DFAD}"/>
              </a:ext>
            </a:extLst>
          </p:cNvPr>
          <p:cNvSpPr>
            <a:spLocks noGrp="1"/>
          </p:cNvSpPr>
          <p:nvPr>
            <p:ph type="title"/>
          </p:nvPr>
        </p:nvSpPr>
        <p:spPr/>
        <p:txBody>
          <a:bodyPr/>
          <a:lstStyle/>
          <a:p>
            <a:r>
              <a:rPr lang="en-US" dirty="0"/>
              <a:t>Labs Pre Procedure</a:t>
            </a:r>
          </a:p>
        </p:txBody>
      </p:sp>
    </p:spTree>
    <p:extLst>
      <p:ext uri="{BB962C8B-B14F-4D97-AF65-F5344CB8AC3E}">
        <p14:creationId xmlns:p14="http://schemas.microsoft.com/office/powerpoint/2010/main" val="3224145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2DE7-A013-1B43-8C1C-4A4BE5F9DFAD}"/>
              </a:ext>
            </a:extLst>
          </p:cNvPr>
          <p:cNvSpPr>
            <a:spLocks noGrp="1"/>
          </p:cNvSpPr>
          <p:nvPr>
            <p:ph type="title"/>
          </p:nvPr>
        </p:nvSpPr>
        <p:spPr/>
        <p:txBody>
          <a:bodyPr/>
          <a:lstStyle/>
          <a:p>
            <a:r>
              <a:rPr lang="en-US" dirty="0"/>
              <a:t>Labs - Other</a:t>
            </a:r>
          </a:p>
        </p:txBody>
      </p:sp>
    </p:spTree>
    <p:extLst>
      <p:ext uri="{BB962C8B-B14F-4D97-AF65-F5344CB8AC3E}">
        <p14:creationId xmlns:p14="http://schemas.microsoft.com/office/powerpoint/2010/main" val="3967162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  Other</a:t>
            </a:r>
          </a:p>
        </p:txBody>
      </p:sp>
      <p:sp>
        <p:nvSpPr>
          <p:cNvPr id="3" name="Content Placeholder 2"/>
          <p:cNvSpPr>
            <a:spLocks noGrp="1"/>
          </p:cNvSpPr>
          <p:nvPr>
            <p:ph idx="1"/>
          </p:nvPr>
        </p:nvSpPr>
        <p:spPr/>
        <p:txBody>
          <a:bodyPr/>
          <a:lstStyle/>
          <a:p>
            <a:r>
              <a:rPr lang="en-US" dirty="0"/>
              <a:t>You will enter Labs in the Other category for </a:t>
            </a:r>
          </a:p>
          <a:p>
            <a:pPr marL="457200" indent="-457200">
              <a:buFont typeface="Arial" panose="020B0604020202020204" pitchFamily="34" charset="0"/>
              <a:buChar char="•"/>
            </a:pPr>
            <a:r>
              <a:rPr lang="en-US" dirty="0"/>
              <a:t>Open AAA</a:t>
            </a:r>
          </a:p>
          <a:p>
            <a:pPr marL="457200" indent="-457200">
              <a:buFont typeface="Arial" panose="020B0604020202020204" pitchFamily="34" charset="0"/>
              <a:buChar char="•"/>
            </a:pPr>
            <a:r>
              <a:rPr lang="en-US" dirty="0"/>
              <a:t>EVAR</a:t>
            </a:r>
          </a:p>
          <a:p>
            <a:pPr marL="457200" indent="-457200">
              <a:buFont typeface="Arial" panose="020B0604020202020204" pitchFamily="34" charset="0"/>
              <a:buChar char="•"/>
            </a:pPr>
            <a:r>
              <a:rPr lang="en-US" dirty="0"/>
              <a:t>Open Bypass</a:t>
            </a:r>
          </a:p>
          <a:p>
            <a:pPr marL="457200" indent="-457200">
              <a:buFont typeface="Arial" panose="020B0604020202020204" pitchFamily="34" charset="0"/>
              <a:buChar char="•"/>
            </a:pPr>
            <a:r>
              <a:rPr lang="en-US" dirty="0"/>
              <a:t>Open Thrombectomy</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202589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 Other</a:t>
            </a:r>
          </a:p>
        </p:txBody>
      </p:sp>
      <p:sp>
        <p:nvSpPr>
          <p:cNvPr id="3" name="Content Placeholder 2"/>
          <p:cNvSpPr>
            <a:spLocks noGrp="1"/>
          </p:cNvSpPr>
          <p:nvPr>
            <p:ph idx="1"/>
          </p:nvPr>
        </p:nvSpPr>
        <p:spPr/>
        <p:txBody>
          <a:bodyPr/>
          <a:lstStyle/>
          <a:p>
            <a:r>
              <a:rPr lang="en-US" dirty="0"/>
              <a:t>The labs we collect in the Other category are:</a:t>
            </a:r>
          </a:p>
          <a:p>
            <a:pPr marL="457200" indent="-457200">
              <a:buFont typeface="Arial" panose="020B0604020202020204" pitchFamily="34" charset="0"/>
              <a:buChar char="•"/>
            </a:pPr>
            <a:r>
              <a:rPr lang="en-US" dirty="0"/>
              <a:t>Albumin</a:t>
            </a:r>
          </a:p>
          <a:p>
            <a:pPr marL="457200" indent="-457200">
              <a:buFont typeface="Arial" panose="020B0604020202020204" pitchFamily="34" charset="0"/>
              <a:buChar char="•"/>
            </a:pPr>
            <a:r>
              <a:rPr lang="en-US" dirty="0"/>
              <a:t>Enter the albumin value within 6 months before the current procedure. If no value is available pre-procedure, a value drawn during the current hospitalization may be used (if multiple values are available, enter the value closest to the procedure)</a:t>
            </a:r>
          </a:p>
        </p:txBody>
      </p:sp>
    </p:spTree>
    <p:extLst>
      <p:ext uri="{BB962C8B-B14F-4D97-AF65-F5344CB8AC3E}">
        <p14:creationId xmlns:p14="http://schemas.microsoft.com/office/powerpoint/2010/main" val="1726671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2DE7-A013-1B43-8C1C-4A4BE5F9DFAD}"/>
              </a:ext>
            </a:extLst>
          </p:cNvPr>
          <p:cNvSpPr>
            <a:spLocks noGrp="1"/>
          </p:cNvSpPr>
          <p:nvPr>
            <p:ph type="title"/>
          </p:nvPr>
        </p:nvSpPr>
        <p:spPr/>
        <p:txBody>
          <a:bodyPr/>
          <a:lstStyle/>
          <a:p>
            <a:r>
              <a:rPr lang="en-US" dirty="0"/>
              <a:t>Labs at Discharge</a:t>
            </a:r>
          </a:p>
        </p:txBody>
      </p:sp>
    </p:spTree>
    <p:extLst>
      <p:ext uri="{BB962C8B-B14F-4D97-AF65-F5344CB8AC3E}">
        <p14:creationId xmlns:p14="http://schemas.microsoft.com/office/powerpoint/2010/main" val="157999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at Discharge</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Discharge Creatinine</a:t>
            </a:r>
          </a:p>
          <a:p>
            <a:pPr marL="457200" indent="-457200">
              <a:buFont typeface="Arial" panose="020B0604020202020204" pitchFamily="34" charset="0"/>
              <a:buChar char="•"/>
            </a:pPr>
            <a:r>
              <a:rPr lang="en-US" dirty="0"/>
              <a:t>Enter the value post-procedure and closest to discharge. </a:t>
            </a:r>
          </a:p>
          <a:p>
            <a:pPr marL="457200" indent="-457200">
              <a:buFont typeface="Arial" panose="020B0604020202020204" pitchFamily="34" charset="0"/>
              <a:buChar char="•"/>
            </a:pPr>
            <a:r>
              <a:rPr lang="en-US" dirty="0"/>
              <a:t>For extended hospitalizations, greater than 30 days, use the last</a:t>
            </a:r>
          </a:p>
          <a:p>
            <a:r>
              <a:rPr lang="en-US" dirty="0"/>
              <a:t>       creatinine prior to day 30 after the procedure. </a:t>
            </a:r>
          </a:p>
          <a:p>
            <a:pPr marL="457200" indent="-457200">
              <a:buFont typeface="Arial" panose="020B0604020202020204" pitchFamily="34" charset="0"/>
              <a:buChar char="•"/>
            </a:pPr>
            <a:r>
              <a:rPr lang="en-US" dirty="0"/>
              <a:t>If a creatinine is not drawn post procedure and before discharge, enter not drawn. </a:t>
            </a:r>
          </a:p>
          <a:p>
            <a:pPr marL="457200" indent="-457200">
              <a:lnSpc>
                <a:spcPct val="120000"/>
              </a:lnSpc>
              <a:buFont typeface="Arial" panose="020B0604020202020204" pitchFamily="34" charset="0"/>
              <a:buChar char="•"/>
            </a:pPr>
            <a:r>
              <a:rPr lang="en-US" dirty="0"/>
              <a:t>If only one creatinine is drawn post procedure and before discharge, then that value would be used as the discharge creatinine and the post procedure peak creatinine value. </a:t>
            </a:r>
          </a:p>
          <a:p>
            <a:pPr marL="0" indent="0">
              <a:buNone/>
            </a:pPr>
            <a:r>
              <a:rPr lang="en-US" dirty="0"/>
              <a:t>Post Discharge Creatinine</a:t>
            </a:r>
          </a:p>
          <a:p>
            <a:pPr marL="457200" indent="-457200">
              <a:buFont typeface="Arial" panose="020B0604020202020204" pitchFamily="34" charset="0"/>
              <a:buChar char="•"/>
            </a:pPr>
            <a:r>
              <a:rPr lang="en-US" dirty="0"/>
              <a:t>Enter the value 3-5 days after discharge</a:t>
            </a:r>
          </a:p>
          <a:p>
            <a:pPr marL="0" indent="0">
              <a:buNone/>
            </a:pPr>
            <a:r>
              <a:rPr lang="en-US" dirty="0"/>
              <a:t>Discharge Hemoglobin</a:t>
            </a:r>
          </a:p>
          <a:p>
            <a:pPr marL="457200" indent="-457200">
              <a:buFont typeface="Arial" panose="020B0604020202020204" pitchFamily="34" charset="0"/>
              <a:buChar char="•"/>
            </a:pPr>
            <a:r>
              <a:rPr lang="en-US" dirty="0"/>
              <a:t>Enter the value closest to discharge</a:t>
            </a:r>
          </a:p>
          <a:p>
            <a:pPr marL="0" indent="0">
              <a:buNone/>
            </a:pPr>
            <a:endParaRPr lang="en-US" dirty="0"/>
          </a:p>
        </p:txBody>
      </p:sp>
    </p:spTree>
    <p:extLst>
      <p:ext uri="{BB962C8B-B14F-4D97-AF65-F5344CB8AC3E}">
        <p14:creationId xmlns:p14="http://schemas.microsoft.com/office/powerpoint/2010/main" val="1271602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Pre Procedure</a:t>
            </a:r>
          </a:p>
        </p:txBody>
      </p:sp>
      <p:sp>
        <p:nvSpPr>
          <p:cNvPr id="3" name="Content Placeholder 2"/>
          <p:cNvSpPr>
            <a:spLocks noGrp="1"/>
          </p:cNvSpPr>
          <p:nvPr>
            <p:ph idx="1"/>
          </p:nvPr>
        </p:nvSpPr>
        <p:spPr/>
        <p:txBody>
          <a:bodyPr/>
          <a:lstStyle/>
          <a:p>
            <a:r>
              <a:rPr lang="en-US" dirty="0"/>
              <a:t>You will enter Pre Procedure Labs for:</a:t>
            </a:r>
          </a:p>
          <a:p>
            <a:pPr marL="457200" indent="-457200">
              <a:buFont typeface="Arial" panose="020B0604020202020204" pitchFamily="34" charset="0"/>
              <a:buChar char="•"/>
            </a:pPr>
            <a:r>
              <a:rPr lang="en-US" dirty="0"/>
              <a:t>Open AAA</a:t>
            </a:r>
          </a:p>
          <a:p>
            <a:pPr marL="457200" indent="-457200">
              <a:buFont typeface="Arial" panose="020B0604020202020204" pitchFamily="34" charset="0"/>
              <a:buChar char="•"/>
            </a:pPr>
            <a:r>
              <a:rPr lang="en-US" dirty="0"/>
              <a:t>EVAR</a:t>
            </a:r>
          </a:p>
          <a:p>
            <a:pPr marL="457200" indent="-457200">
              <a:buFont typeface="Arial" panose="020B0604020202020204" pitchFamily="34" charset="0"/>
              <a:buChar char="•"/>
            </a:pPr>
            <a:r>
              <a:rPr lang="en-US" dirty="0"/>
              <a:t>Open Bypass</a:t>
            </a:r>
          </a:p>
          <a:p>
            <a:pPr marL="457200" indent="-457200">
              <a:buFont typeface="Arial" panose="020B0604020202020204" pitchFamily="34" charset="0"/>
              <a:buChar char="•"/>
            </a:pPr>
            <a:r>
              <a:rPr lang="en-US" dirty="0"/>
              <a:t>Open Thrombectomy</a:t>
            </a:r>
          </a:p>
          <a:p>
            <a:pPr marL="457200" indent="-457200">
              <a:buFont typeface="Arial" panose="020B0604020202020204" pitchFamily="34" charset="0"/>
              <a:buChar char="•"/>
            </a:pPr>
            <a:r>
              <a:rPr lang="en-US" dirty="0"/>
              <a:t>Carotid Artery Stenting</a:t>
            </a:r>
          </a:p>
          <a:p>
            <a:pPr marL="457200" indent="-457200">
              <a:buFont typeface="Arial" panose="020B0604020202020204" pitchFamily="34" charset="0"/>
              <a:buChar char="•"/>
            </a:pPr>
            <a:r>
              <a:rPr lang="en-US" dirty="0"/>
              <a:t>Carotid Endarterectomy</a:t>
            </a:r>
          </a:p>
        </p:txBody>
      </p:sp>
    </p:spTree>
    <p:extLst>
      <p:ext uri="{BB962C8B-B14F-4D97-AF65-F5344CB8AC3E}">
        <p14:creationId xmlns:p14="http://schemas.microsoft.com/office/powerpoint/2010/main" val="165210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Labs Pre Procedure</a:t>
            </a:r>
          </a:p>
        </p:txBody>
      </p:sp>
      <p:sp>
        <p:nvSpPr>
          <p:cNvPr id="3" name="Content Placeholder 2"/>
          <p:cNvSpPr>
            <a:spLocks noGrp="1"/>
          </p:cNvSpPr>
          <p:nvPr>
            <p:ph idx="1"/>
          </p:nvPr>
        </p:nvSpPr>
        <p:spPr/>
        <p:txBody>
          <a:bodyPr/>
          <a:lstStyle/>
          <a:p>
            <a:r>
              <a:rPr lang="en-US" dirty="0"/>
              <a:t>The pre procedure labs we collect are:</a:t>
            </a:r>
          </a:p>
          <a:p>
            <a:pPr marL="457200" indent="-457200">
              <a:buFont typeface="Arial" panose="020B0604020202020204" pitchFamily="34" charset="0"/>
              <a:buChar char="•"/>
            </a:pPr>
            <a:r>
              <a:rPr lang="en-US" dirty="0"/>
              <a:t>Creatinine</a:t>
            </a:r>
          </a:p>
          <a:p>
            <a:pPr marL="457200" indent="-457200">
              <a:buFont typeface="Arial" panose="020B0604020202020204" pitchFamily="34" charset="0"/>
              <a:buChar char="•"/>
            </a:pPr>
            <a:r>
              <a:rPr lang="en-US" dirty="0"/>
              <a:t>Hemoglobin</a:t>
            </a:r>
          </a:p>
          <a:p>
            <a:pPr marL="457200" indent="-457200">
              <a:buFont typeface="Arial" panose="020B0604020202020204" pitchFamily="34" charset="0"/>
              <a:buChar char="•"/>
            </a:pPr>
            <a:r>
              <a:rPr lang="en-US" dirty="0"/>
              <a:t>BNP (Brain natriuretic peptide)</a:t>
            </a:r>
          </a:p>
          <a:p>
            <a:pPr marL="457200" indent="-457200">
              <a:buFont typeface="Arial" panose="020B0604020202020204" pitchFamily="34" charset="0"/>
              <a:buChar char="•"/>
            </a:pPr>
            <a:r>
              <a:rPr lang="en-US" dirty="0"/>
              <a:t>Troponin</a:t>
            </a:r>
          </a:p>
        </p:txBody>
      </p:sp>
    </p:spTree>
    <p:extLst>
      <p:ext uri="{BB962C8B-B14F-4D97-AF65-F5344CB8AC3E}">
        <p14:creationId xmlns:p14="http://schemas.microsoft.com/office/powerpoint/2010/main" val="2596711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Procedure Labs</a:t>
            </a:r>
          </a:p>
        </p:txBody>
      </p:sp>
      <p:sp>
        <p:nvSpPr>
          <p:cNvPr id="3" name="Content Placeholder 2"/>
          <p:cNvSpPr>
            <a:spLocks noGrp="1"/>
          </p:cNvSpPr>
          <p:nvPr>
            <p:ph idx="1"/>
          </p:nvPr>
        </p:nvSpPr>
        <p:spPr/>
        <p:txBody>
          <a:bodyPr>
            <a:normAutofit/>
          </a:bodyPr>
          <a:lstStyle/>
          <a:p>
            <a:pPr>
              <a:lnSpc>
                <a:spcPct val="120000"/>
              </a:lnSpc>
            </a:pPr>
            <a:r>
              <a:rPr lang="en-US" dirty="0"/>
              <a:t>For Pre Procedure Creatinine, Hgb, &amp; BNP</a:t>
            </a:r>
          </a:p>
          <a:p>
            <a:pPr>
              <a:lnSpc>
                <a:spcPct val="120000"/>
              </a:lnSpc>
            </a:pPr>
            <a:r>
              <a:rPr lang="en-US" dirty="0"/>
              <a:t>Enter the last value documented within the 30 days before the current procedure. </a:t>
            </a:r>
          </a:p>
          <a:p>
            <a:pPr>
              <a:lnSpc>
                <a:spcPct val="120000"/>
              </a:lnSpc>
            </a:pPr>
            <a:r>
              <a:rPr lang="en-US" dirty="0"/>
              <a:t>If no value is documented, enter "Not drawn." </a:t>
            </a:r>
          </a:p>
          <a:p>
            <a:pPr>
              <a:lnSpc>
                <a:spcPct val="120000"/>
              </a:lnSpc>
            </a:pPr>
            <a:r>
              <a:rPr lang="en-US" dirty="0"/>
              <a:t>When multiple lab values are available pre-procedure, enter the value closest to the procedure start time. </a:t>
            </a:r>
          </a:p>
        </p:txBody>
      </p:sp>
    </p:spTree>
    <p:extLst>
      <p:ext uri="{BB962C8B-B14F-4D97-AF65-F5344CB8AC3E}">
        <p14:creationId xmlns:p14="http://schemas.microsoft.com/office/powerpoint/2010/main" val="1779850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Procedure Troponin</a:t>
            </a:r>
          </a:p>
        </p:txBody>
      </p:sp>
      <p:sp>
        <p:nvSpPr>
          <p:cNvPr id="3" name="Content Placeholder 2"/>
          <p:cNvSpPr>
            <a:spLocks noGrp="1"/>
          </p:cNvSpPr>
          <p:nvPr>
            <p:ph idx="1"/>
          </p:nvPr>
        </p:nvSpPr>
        <p:spPr/>
        <p:txBody>
          <a:bodyPr/>
          <a:lstStyle/>
          <a:p>
            <a:r>
              <a:rPr lang="en-US" dirty="0"/>
              <a:t>Enter the Troponin I, Troponin T, Troponin I HS (High Sensitivity) or Troponin T HS</a:t>
            </a:r>
          </a:p>
          <a:p>
            <a:r>
              <a:rPr lang="en-US" dirty="0"/>
              <a:t>Enter the Pre Procedure Troponin value and unit of the Troponin value</a:t>
            </a:r>
          </a:p>
          <a:p>
            <a:r>
              <a:rPr lang="en-US" dirty="0"/>
              <a:t>The reason you enter the unit of the Troponin value is that not every site uses the same unit of measurement for Troponins</a:t>
            </a:r>
          </a:p>
          <a:p>
            <a:endParaRPr lang="en-US" dirty="0"/>
          </a:p>
          <a:p>
            <a:endParaRPr lang="en-US" dirty="0"/>
          </a:p>
        </p:txBody>
      </p:sp>
    </p:spTree>
    <p:extLst>
      <p:ext uri="{BB962C8B-B14F-4D97-AF65-F5344CB8AC3E}">
        <p14:creationId xmlns:p14="http://schemas.microsoft.com/office/powerpoint/2010/main" val="502717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1504" y="0"/>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1371600" y="67733"/>
            <a:ext cx="3860800" cy="253153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432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2" name="Content Placeholder 11" descr="A picture containing text, screenshot, parallel, number">
            <a:extLst>
              <a:ext uri="{FF2B5EF4-FFF2-40B4-BE49-F238E27FC236}">
                <a16:creationId xmlns:a16="http://schemas.microsoft.com/office/drawing/2014/main" id="{46886886-8700-90E0-316A-EAB173074E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1271" b="17987"/>
          <a:stretch/>
        </p:blipFill>
        <p:spPr>
          <a:xfrm>
            <a:off x="20" y="1282"/>
            <a:ext cx="12191980" cy="6856718"/>
          </a:xfrm>
          <a:prstGeom prst="rect">
            <a:avLst/>
          </a:prstGeom>
        </p:spPr>
      </p:pic>
      <p:sp>
        <p:nvSpPr>
          <p:cNvPr id="13" name="Rectangle 12">
            <a:extLst>
              <a:ext uri="{FF2B5EF4-FFF2-40B4-BE49-F238E27FC236}">
                <a16:creationId xmlns:a16="http://schemas.microsoft.com/office/drawing/2014/main" id="{D6E9F7E1-8024-CA05-AB27-0A22EDB60E80}"/>
              </a:ext>
            </a:extLst>
          </p:cNvPr>
          <p:cNvSpPr/>
          <p:nvPr/>
        </p:nvSpPr>
        <p:spPr>
          <a:xfrm>
            <a:off x="5486400" y="895740"/>
            <a:ext cx="2911151" cy="125030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494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2DE7-A013-1B43-8C1C-4A4BE5F9DFAD}"/>
              </a:ext>
            </a:extLst>
          </p:cNvPr>
          <p:cNvSpPr>
            <a:spLocks noGrp="1"/>
          </p:cNvSpPr>
          <p:nvPr>
            <p:ph type="title"/>
          </p:nvPr>
        </p:nvSpPr>
        <p:spPr/>
        <p:txBody>
          <a:bodyPr/>
          <a:lstStyle/>
          <a:p>
            <a:r>
              <a:rPr lang="en-US" dirty="0"/>
              <a:t>Labs Post Procedure</a:t>
            </a:r>
          </a:p>
        </p:txBody>
      </p:sp>
    </p:spTree>
    <p:extLst>
      <p:ext uri="{BB962C8B-B14F-4D97-AF65-F5344CB8AC3E}">
        <p14:creationId xmlns:p14="http://schemas.microsoft.com/office/powerpoint/2010/main" val="3210087185"/>
      </p:ext>
    </p:extLst>
  </p:cSld>
  <p:clrMapOvr>
    <a:masterClrMapping/>
  </p:clrMapOvr>
</p:sld>
</file>

<file path=ppt/theme/theme1.xml><?xml version="1.0" encoding="utf-8"?>
<a:theme xmlns:a="http://schemas.openxmlformats.org/drawingml/2006/main" name="Office Theme">
  <a:themeElements>
    <a:clrScheme name="BMC2 1">
      <a:dk1>
        <a:srgbClr val="000000"/>
      </a:dk1>
      <a:lt1>
        <a:srgbClr val="FFFFFF"/>
      </a:lt1>
      <a:dk2>
        <a:srgbClr val="00274C"/>
      </a:dk2>
      <a:lt2>
        <a:srgbClr val="E7E6E6"/>
      </a:lt2>
      <a:accent1>
        <a:srgbClr val="B6202E"/>
      </a:accent1>
      <a:accent2>
        <a:srgbClr val="D75F18"/>
      </a:accent2>
      <a:accent3>
        <a:srgbClr val="FFCB05"/>
      </a:accent3>
      <a:accent4>
        <a:srgbClr val="2F65A7"/>
      </a:accent4>
      <a:accent5>
        <a:srgbClr val="2B388B"/>
      </a:accent5>
      <a:accent6>
        <a:srgbClr val="6D6D70"/>
      </a:accent6>
      <a:hlink>
        <a:srgbClr val="4471C4"/>
      </a:hlink>
      <a:folHlink>
        <a:srgbClr val="B6202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BMC2 1">
      <a:dk1>
        <a:srgbClr val="000000"/>
      </a:dk1>
      <a:lt1>
        <a:srgbClr val="FFFFFF"/>
      </a:lt1>
      <a:dk2>
        <a:srgbClr val="00274C"/>
      </a:dk2>
      <a:lt2>
        <a:srgbClr val="E7E6E6"/>
      </a:lt2>
      <a:accent1>
        <a:srgbClr val="B6202E"/>
      </a:accent1>
      <a:accent2>
        <a:srgbClr val="D75F18"/>
      </a:accent2>
      <a:accent3>
        <a:srgbClr val="FFCB05"/>
      </a:accent3>
      <a:accent4>
        <a:srgbClr val="2F65A7"/>
      </a:accent4>
      <a:accent5>
        <a:srgbClr val="2B388B"/>
      </a:accent5>
      <a:accent6>
        <a:srgbClr val="6D6D70"/>
      </a:accent6>
      <a:hlink>
        <a:srgbClr val="4471C4"/>
      </a:hlink>
      <a:folHlink>
        <a:srgbClr val="B6202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1215</Words>
  <Application>Microsoft Office PowerPoint</Application>
  <PresentationFormat>Widescreen</PresentationFormat>
  <Paragraphs>111</Paragraphs>
  <Slides>24</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Courier New</vt:lpstr>
      <vt:lpstr>Office Theme</vt:lpstr>
      <vt:lpstr>3_Office Theme</vt:lpstr>
      <vt:lpstr>BMC2 VS ABSTRACTION TRAINING Labs Data Fields  </vt:lpstr>
      <vt:lpstr>Labs Pre Procedure</vt:lpstr>
      <vt:lpstr>Labs Pre Procedure</vt:lpstr>
      <vt:lpstr>Labs Pre Procedure</vt:lpstr>
      <vt:lpstr>Pre Procedure Labs</vt:lpstr>
      <vt:lpstr>Pre Procedure Troponin</vt:lpstr>
      <vt:lpstr>PowerPoint Presentation</vt:lpstr>
      <vt:lpstr>PowerPoint Presentation</vt:lpstr>
      <vt:lpstr>Labs Post Procedure</vt:lpstr>
      <vt:lpstr>Labs Post Procedure</vt:lpstr>
      <vt:lpstr>Labs Post Procedure</vt:lpstr>
      <vt:lpstr>Labs Post Procedure – Peak Creatinine</vt:lpstr>
      <vt:lpstr>Labs Post Procedure – Nadir Hgb</vt:lpstr>
      <vt:lpstr>Caveat – Peak Creatinine &amp; Nadir Hgb</vt:lpstr>
      <vt:lpstr>Post Procedure Labs – Multiple Procedures</vt:lpstr>
      <vt:lpstr>PowerPoint Presentation</vt:lpstr>
      <vt:lpstr>PowerPoint Presentation</vt:lpstr>
      <vt:lpstr>PowerPoint Presentation</vt:lpstr>
      <vt:lpstr>PowerPoint Presentation</vt:lpstr>
      <vt:lpstr>Labs - Other</vt:lpstr>
      <vt:lpstr>Labs -  Other</vt:lpstr>
      <vt:lpstr>Labs - Other</vt:lpstr>
      <vt:lpstr>Labs at Discharge</vt:lpstr>
      <vt:lpstr>Labs at Discharge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Soave, Martin</dc:creator>
  <cp:lastModifiedBy>Fleckenstein, Rebecca</cp:lastModifiedBy>
  <cp:revision>49</cp:revision>
  <dcterms:created xsi:type="dcterms:W3CDTF">2021-02-25T21:34:37Z</dcterms:created>
  <dcterms:modified xsi:type="dcterms:W3CDTF">2023-08-03T16:24:42Z</dcterms:modified>
</cp:coreProperties>
</file>