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4"/>
  </p:notesMasterIdLst>
  <p:sldIdLst>
    <p:sldId id="629" r:id="rId2"/>
    <p:sldId id="313" r:id="rId3"/>
    <p:sldId id="733" r:id="rId4"/>
    <p:sldId id="633" r:id="rId5"/>
    <p:sldId id="260" r:id="rId6"/>
    <p:sldId id="657" r:id="rId7"/>
    <p:sldId id="802" r:id="rId8"/>
    <p:sldId id="800" r:id="rId9"/>
    <p:sldId id="801" r:id="rId10"/>
    <p:sldId id="808" r:id="rId11"/>
    <p:sldId id="659" r:id="rId12"/>
    <p:sldId id="742" r:id="rId13"/>
    <p:sldId id="739" r:id="rId14"/>
    <p:sldId id="663" r:id="rId15"/>
    <p:sldId id="323" r:id="rId16"/>
    <p:sldId id="689" r:id="rId17"/>
    <p:sldId id="737" r:id="rId18"/>
    <p:sldId id="738" r:id="rId19"/>
    <p:sldId id="814" r:id="rId20"/>
    <p:sldId id="268" r:id="rId21"/>
    <p:sldId id="309" r:id="rId22"/>
    <p:sldId id="259" r:id="rId23"/>
    <p:sldId id="668" r:id="rId24"/>
    <p:sldId id="725" r:id="rId25"/>
    <p:sldId id="671" r:id="rId26"/>
    <p:sldId id="669" r:id="rId27"/>
    <p:sldId id="728" r:id="rId28"/>
    <p:sldId id="672" r:id="rId29"/>
    <p:sldId id="678" r:id="rId30"/>
    <p:sldId id="811" r:id="rId31"/>
    <p:sldId id="732" r:id="rId32"/>
    <p:sldId id="322" r:id="rId33"/>
    <p:sldId id="639" r:id="rId34"/>
    <p:sldId id="267" r:id="rId35"/>
    <p:sldId id="736" r:id="rId36"/>
    <p:sldId id="693" r:id="rId37"/>
    <p:sldId id="696" r:id="rId38"/>
    <p:sldId id="697" r:id="rId39"/>
    <p:sldId id="699" r:id="rId40"/>
    <p:sldId id="813" r:id="rId41"/>
    <p:sldId id="695" r:id="rId42"/>
    <p:sldId id="816" r:id="rId43"/>
  </p:sldIdLst>
  <p:sldSz cx="12192000" cy="6858000"/>
  <p:notesSz cx="6858000" cy="9144000"/>
  <p:embeddedFontLst>
    <p:embeddedFont>
      <p:font typeface="Arial Nova" panose="020B0504020202020204" pitchFamily="34" charset="0"/>
      <p:regular r:id="rId45"/>
      <p:bold r:id="rId46"/>
      <p:italic r:id="rId47"/>
    </p:embeddedFont>
    <p:embeddedFont>
      <p:font typeface="Calibri" panose="020F0502020204030204"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6AD204-3E0E-45B9-897F-1A6188478981}">
          <p14:sldIdLst>
            <p14:sldId id="629"/>
            <p14:sldId id="313"/>
            <p14:sldId id="733"/>
            <p14:sldId id="633"/>
            <p14:sldId id="260"/>
            <p14:sldId id="657"/>
            <p14:sldId id="802"/>
            <p14:sldId id="800"/>
            <p14:sldId id="801"/>
            <p14:sldId id="808"/>
            <p14:sldId id="659"/>
            <p14:sldId id="742"/>
            <p14:sldId id="739"/>
            <p14:sldId id="663"/>
            <p14:sldId id="323"/>
            <p14:sldId id="689"/>
            <p14:sldId id="737"/>
            <p14:sldId id="738"/>
            <p14:sldId id="814"/>
            <p14:sldId id="268"/>
            <p14:sldId id="309"/>
            <p14:sldId id="259"/>
            <p14:sldId id="668"/>
            <p14:sldId id="725"/>
            <p14:sldId id="671"/>
            <p14:sldId id="669"/>
            <p14:sldId id="728"/>
            <p14:sldId id="672"/>
            <p14:sldId id="678"/>
            <p14:sldId id="811"/>
            <p14:sldId id="732"/>
            <p14:sldId id="322"/>
            <p14:sldId id="639"/>
            <p14:sldId id="267"/>
            <p14:sldId id="736"/>
            <p14:sldId id="693"/>
            <p14:sldId id="696"/>
            <p14:sldId id="697"/>
            <p14:sldId id="699"/>
            <p14:sldId id="813"/>
            <p14:sldId id="695"/>
            <p14:sldId id="8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93357"/>
    <a:srgbClr val="0067C4"/>
    <a:srgbClr val="003E7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84C2CA-E774-4B96-A517-5D00286C8131}" v="69" dt="2023-05-22T21:52:15.9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5217" autoAdjust="0"/>
  </p:normalViewPr>
  <p:slideViewPr>
    <p:cSldViewPr snapToGrid="0">
      <p:cViewPr varScale="1">
        <p:scale>
          <a:sx n="70" d="100"/>
          <a:sy n="70" d="100"/>
        </p:scale>
        <p:origin x="2016" y="78"/>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DC084-C094-423B-9AC2-920FE21A01D8}" type="datetimeFigureOut">
              <a:rPr lang="en-US" smtClean="0"/>
              <a:t>8/3/2023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D8F70-B6AF-40D9-AD7F-AFA8B588CA6F}" type="slidenum">
              <a:rPr lang="en-US" smtClean="0"/>
              <a:t>‹#›</a:t>
            </a:fld>
            <a:endParaRPr lang="en-US" dirty="0"/>
          </a:p>
        </p:txBody>
      </p:sp>
    </p:spTree>
    <p:extLst>
      <p:ext uri="{BB962C8B-B14F-4D97-AF65-F5344CB8AC3E}">
        <p14:creationId xmlns:p14="http://schemas.microsoft.com/office/powerpoint/2010/main" val="1553542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training is intended for new VS Site Coordinators or anyone one who feels they could use a refresher on this topic.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Site Coordinator Responsibilities and Expectations module is broken down into two parts. This first part covers general expectations BMC2 has for all VS Site Coordinators, including, Data Abstraction, report distribution, and Meetings and trainings.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38D8F70-B6AF-40D9-AD7F-AFA8B588CA6F}" type="slidenum">
              <a:rPr lang="en-US" smtClean="0"/>
              <a:t>1</a:t>
            </a:fld>
            <a:endParaRPr lang="en-US" dirty="0"/>
          </a:p>
        </p:txBody>
      </p:sp>
    </p:spTree>
    <p:extLst>
      <p:ext uri="{BB962C8B-B14F-4D97-AF65-F5344CB8AC3E}">
        <p14:creationId xmlns:p14="http://schemas.microsoft.com/office/powerpoint/2010/main" val="1341786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Wingdings" panose="05000000000000000000" pitchFamily="2" charset="2"/>
              <a:buNone/>
            </a:pPr>
            <a:r>
              <a:rPr lang="en-US" sz="1200" dirty="0">
                <a:solidFill>
                  <a:schemeClr val="tx2"/>
                </a:solidFill>
                <a:latin typeface="Arial Nova" panose="020B0504020202020204" pitchFamily="34" charset="0"/>
              </a:rPr>
              <a:t>The vascular surgery data dictionary is a document containing data variables for AAA repair procedures and Revascularization procedures, which are four of the six VS procedures. You’ll notice Carotid Procedures have their own dictionaries, but they are organized the same way as this one. </a:t>
            </a:r>
          </a:p>
          <a:p>
            <a:pPr marL="0" lvl="0" indent="0">
              <a:buFont typeface="Wingdings" panose="05000000000000000000" pitchFamily="2" charset="2"/>
              <a:buNone/>
            </a:pPr>
            <a:endParaRPr lang="en-US" sz="1200" dirty="0">
              <a:solidFill>
                <a:schemeClr val="tx2"/>
              </a:solidFill>
              <a:latin typeface="Arial Nova" panose="020B0504020202020204" pitchFamily="34" charset="0"/>
            </a:endParaRPr>
          </a:p>
          <a:p>
            <a:pPr marL="0" indent="0">
              <a:buFont typeface="Wingdings" panose="05000000000000000000" pitchFamily="2" charset="2"/>
              <a:buNone/>
            </a:pPr>
            <a:r>
              <a:rPr lang="en-US" sz="1200" dirty="0">
                <a:solidFill>
                  <a:schemeClr val="tx2"/>
                </a:solidFill>
                <a:latin typeface="Arial Nova" panose="020B0504020202020204" pitchFamily="34" charset="0"/>
              </a:rPr>
              <a:t>The data dictionaries are updated annually and are searchable using Ctrl+F. </a:t>
            </a:r>
            <a:endParaRPr lang="en-US" dirty="0"/>
          </a:p>
          <a:p>
            <a:endParaRPr lang="en-US" dirty="0"/>
          </a:p>
        </p:txBody>
      </p:sp>
      <p:sp>
        <p:nvSpPr>
          <p:cNvPr id="4" name="Slide Number Placeholder 3"/>
          <p:cNvSpPr>
            <a:spLocks noGrp="1"/>
          </p:cNvSpPr>
          <p:nvPr>
            <p:ph type="sldNum" sz="quarter" idx="5"/>
          </p:nvPr>
        </p:nvSpPr>
        <p:spPr/>
        <p:txBody>
          <a:bodyPr/>
          <a:lstStyle/>
          <a:p>
            <a:fld id="{242FD833-05CC-435C-9B5F-7266119212E6}" type="slidenum">
              <a:rPr lang="en-US" smtClean="0"/>
              <a:t>10</a:t>
            </a:fld>
            <a:endParaRPr lang="en-US" dirty="0"/>
          </a:p>
        </p:txBody>
      </p:sp>
    </p:spTree>
    <p:extLst>
      <p:ext uri="{BB962C8B-B14F-4D97-AF65-F5344CB8AC3E}">
        <p14:creationId xmlns:p14="http://schemas.microsoft.com/office/powerpoint/2010/main" val="2268122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Just as important as accuracy, the second requirement is Consecutive Case Capture. </a:t>
            </a:r>
            <a:r>
              <a:rPr lang="en-US" sz="1800" u="none" strike="noStrike" dirty="0">
                <a:effectLst/>
                <a:latin typeface="Arial" panose="020B0604020202020204" pitchFamily="34" charset="0"/>
                <a:ea typeface="Arial" panose="020B0604020202020204" pitchFamily="34" charset="0"/>
              </a:rPr>
              <a:t>Consecutive case capture doesn’t mean cases have to be entered in consecutive order, instead, it just means every case and attempted procedure from your site must be completely entered. </a:t>
            </a:r>
            <a:endParaRPr lang="en-US" sz="1800" dirty="0">
              <a:effectLst/>
              <a:latin typeface="Arial" panose="020B0604020202020204" pitchFamily="34" charset="0"/>
              <a:ea typeface="Arial" panose="020B0604020202020204" pitchFamily="34" charset="0"/>
            </a:endParaRPr>
          </a:p>
          <a:p>
            <a:pPr marL="0" marR="0" lvl="0" indent="0">
              <a:lnSpc>
                <a:spcPct val="115000"/>
              </a:lnSpc>
              <a:spcBef>
                <a:spcPts val="0"/>
              </a:spcBef>
              <a:spcAft>
                <a:spcPts val="0"/>
              </a:spcAft>
              <a:buFont typeface="Arial" panose="020B0604020202020204" pitchFamily="34" charset="0"/>
              <a:buNone/>
            </a:pPr>
            <a:endParaRPr lang="en-US" sz="14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Again, as a Coordinator you may not be the person abstracting the data, but you are responsible for developing a system to ensure all VS cases</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are accounted for in the data registries. Now, consecutive case capture doesn’t mean cases have to be entered into the registries in consecutive order, however each VS case and attempted VS from your site must be completely entered. </a:t>
            </a: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Many find that creating a case log spreadsheet to be helpful, but you may need to familiarize yourself with how your site tracks cases so you can ensure consecutive case capture. </a:t>
            </a:r>
          </a:p>
          <a:p>
            <a:pPr marL="0" marR="0" lvl="0" indent="0">
              <a:lnSpc>
                <a:spcPct val="115000"/>
              </a:lnSpc>
              <a:spcBef>
                <a:spcPts val="0"/>
              </a:spcBef>
              <a:spcAft>
                <a:spcPts val="0"/>
              </a:spcAft>
              <a:buFont typeface="Arial" panose="020B0604020202020204" pitchFamily="34" charset="0"/>
              <a:buNone/>
            </a:pPr>
            <a:endParaRPr lang="en-US" sz="24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F38D8F70-B6AF-40D9-AD7F-AFA8B588CA6F}" type="slidenum">
              <a:rPr lang="en-US" smtClean="0"/>
              <a:t>11</a:t>
            </a:fld>
            <a:endParaRPr lang="en-US" dirty="0"/>
          </a:p>
        </p:txBody>
      </p:sp>
    </p:spTree>
    <p:extLst>
      <p:ext uri="{BB962C8B-B14F-4D97-AF65-F5344CB8AC3E}">
        <p14:creationId xmlns:p14="http://schemas.microsoft.com/office/powerpoint/2010/main" val="1317124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you track all VS cases to ensure consecutive case capture, BMC2 has provided a VS Abstraction Spreadsheet template to help you track of patients and procedures at your site. </a:t>
            </a:r>
          </a:p>
        </p:txBody>
      </p:sp>
      <p:sp>
        <p:nvSpPr>
          <p:cNvPr id="4" name="Slide Number Placeholder 3"/>
          <p:cNvSpPr>
            <a:spLocks noGrp="1"/>
          </p:cNvSpPr>
          <p:nvPr>
            <p:ph type="sldNum" sz="quarter" idx="5"/>
          </p:nvPr>
        </p:nvSpPr>
        <p:spPr/>
        <p:txBody>
          <a:bodyPr/>
          <a:lstStyle/>
          <a:p>
            <a:fld id="{F38D8F70-B6AF-40D9-AD7F-AFA8B588CA6F}" type="slidenum">
              <a:rPr lang="en-US" smtClean="0"/>
              <a:t>12</a:t>
            </a:fld>
            <a:endParaRPr lang="en-US" dirty="0"/>
          </a:p>
        </p:txBody>
      </p:sp>
    </p:spTree>
    <p:extLst>
      <p:ext uri="{BB962C8B-B14F-4D97-AF65-F5344CB8AC3E}">
        <p14:creationId xmlns:p14="http://schemas.microsoft.com/office/powerpoint/2010/main" val="2707566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is available for download in the coordinator resources section of the member resources tab. As you begin your role as a site coordinator, be sure to meet with your VS physician champion and your manager to determine what measures you need to track in real time. The file available is a downloadable excel template, so once you learn this site-specific information, you can customize the spreadsheet to meet your facility’s needs. </a:t>
            </a:r>
          </a:p>
        </p:txBody>
      </p:sp>
      <p:sp>
        <p:nvSpPr>
          <p:cNvPr id="4" name="Slide Number Placeholder 3"/>
          <p:cNvSpPr>
            <a:spLocks noGrp="1"/>
          </p:cNvSpPr>
          <p:nvPr>
            <p:ph type="sldNum" sz="quarter" idx="5"/>
          </p:nvPr>
        </p:nvSpPr>
        <p:spPr/>
        <p:txBody>
          <a:bodyPr/>
          <a:lstStyle/>
          <a:p>
            <a:fld id="{F38D8F70-B6AF-40D9-AD7F-AFA8B588CA6F}" type="slidenum">
              <a:rPr lang="en-US" smtClean="0"/>
              <a:t>13</a:t>
            </a:fld>
            <a:endParaRPr lang="en-US" dirty="0"/>
          </a:p>
        </p:txBody>
      </p:sp>
    </p:spTree>
    <p:extLst>
      <p:ext uri="{BB962C8B-B14F-4D97-AF65-F5344CB8AC3E}">
        <p14:creationId xmlns:p14="http://schemas.microsoft.com/office/powerpoint/2010/main" val="4157680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The third criteria for the data abstraction responsibility is the on-time submission of your site’s data</a:t>
            </a:r>
          </a:p>
          <a:p>
            <a:pPr marL="0" marR="0" lvl="0" indent="0">
              <a:lnSpc>
                <a:spcPct val="115000"/>
              </a:lnSpc>
              <a:spcBef>
                <a:spcPts val="0"/>
              </a:spcBef>
              <a:spcAft>
                <a:spcPts val="0"/>
              </a:spcAft>
              <a:buFont typeface="Arial" panose="020B0604020202020204" pitchFamily="34" charset="0"/>
              <a:buNone/>
            </a:pPr>
            <a:endParaRPr lang="en-US" sz="1400" dirty="0">
              <a:effectLst/>
              <a:latin typeface="Arial" panose="020B0604020202020204" pitchFamily="34" charset="0"/>
              <a:ea typeface="Arial" panose="020B0604020202020204" pitchFamily="34" charset="0"/>
            </a:endParaRPr>
          </a:p>
          <a:p>
            <a:pPr marL="0" marR="0" lvl="0" indent="0">
              <a:lnSpc>
                <a:spcPct val="115000"/>
              </a:lnSpc>
              <a:spcBef>
                <a:spcPts val="0"/>
              </a:spcBef>
              <a:spcAft>
                <a:spcPts val="0"/>
              </a:spcAft>
              <a:buFont typeface="Arial" panose="020B0604020202020204" pitchFamily="34" charset="0"/>
              <a:buNone/>
            </a:pPr>
            <a:endParaRPr lang="en-US" sz="24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F38D8F70-B6AF-40D9-AD7F-AFA8B588CA6F}" type="slidenum">
              <a:rPr lang="en-US" smtClean="0"/>
              <a:t>14</a:t>
            </a:fld>
            <a:endParaRPr lang="en-US" dirty="0"/>
          </a:p>
        </p:txBody>
      </p:sp>
    </p:spTree>
    <p:extLst>
      <p:ext uri="{BB962C8B-B14F-4D97-AF65-F5344CB8AC3E}">
        <p14:creationId xmlns:p14="http://schemas.microsoft.com/office/powerpoint/2010/main" val="446724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Arial" panose="020B0604020202020204" pitchFamily="34" charset="0"/>
              </a:rPr>
              <a:t>Site coordinators are responsible for submitting all cases by the registry’s deadlines. Data that is submitted after the data deadline will not be included in that quarter’s report, and you and your leadership will have until the next quarterly reports come out to receive an accurate report on performance. </a:t>
            </a:r>
            <a:r>
              <a:rPr lang="en-US" sz="900" dirty="0">
                <a:effectLst/>
                <a:latin typeface="Arial" panose="020B0604020202020204" pitchFamily="34" charset="0"/>
                <a:ea typeface="Arial" panose="020B0604020202020204" pitchFamily="34" charset="0"/>
              </a:rPr>
              <a:t>Additionally, timely data submission is tied to P4P. </a:t>
            </a:r>
          </a:p>
          <a:p>
            <a:endParaRPr lang="en-US" sz="900" dirty="0">
              <a:effectLst/>
              <a:latin typeface="Arial" panose="020B0604020202020204" pitchFamily="34" charset="0"/>
              <a:ea typeface="Arial" panose="020B0604020202020204" pitchFamily="34" charset="0"/>
            </a:endParaRPr>
          </a:p>
          <a:p>
            <a:r>
              <a:rPr lang="en-US" sz="900" dirty="0">
                <a:effectLst/>
                <a:latin typeface="Arial" panose="020B0604020202020204" pitchFamily="34" charset="0"/>
                <a:ea typeface="Arial" panose="020B0604020202020204" pitchFamily="34" charset="0"/>
              </a:rPr>
              <a:t>A full listing of data entry deadlines are available on the BMC2 website.</a:t>
            </a:r>
          </a:p>
          <a:p>
            <a:endParaRPr lang="en-US" sz="900" dirty="0">
              <a:effectLst/>
              <a:latin typeface="Arial" panose="020B0604020202020204" pitchFamily="34" charset="0"/>
              <a:ea typeface="Arial" panose="020B0604020202020204" pitchFamily="34" charset="0"/>
            </a:endParaRPr>
          </a:p>
          <a:p>
            <a:endParaRPr lang="en-US" sz="900" dirty="0">
              <a:effectLst/>
              <a:latin typeface="Arial" panose="020B0604020202020204" pitchFamily="34" charset="0"/>
              <a:ea typeface="Arial" panose="020B0604020202020204" pitchFamily="34" charset="0"/>
            </a:endParaRPr>
          </a:p>
          <a:p>
            <a:endParaRPr lang="en-US" sz="12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38D8F70-B6AF-40D9-AD7F-AFA8B588CA6F}" type="slidenum">
              <a:rPr lang="en-US" smtClean="0"/>
              <a:t>15</a:t>
            </a:fld>
            <a:endParaRPr lang="en-US" dirty="0"/>
          </a:p>
        </p:txBody>
      </p:sp>
    </p:spTree>
    <p:extLst>
      <p:ext uri="{BB962C8B-B14F-4D97-AF65-F5344CB8AC3E}">
        <p14:creationId xmlns:p14="http://schemas.microsoft.com/office/powerpoint/2010/main" val="2250729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Arial" panose="020B0604020202020204" pitchFamily="34" charset="0"/>
              <a:buNone/>
            </a:pPr>
            <a:r>
              <a:rPr lang="en-US" sz="1400" dirty="0">
                <a:effectLst/>
                <a:latin typeface="Arial" panose="020B0604020202020204" pitchFamily="34" charset="0"/>
                <a:ea typeface="Arial" panose="020B0604020202020204" pitchFamily="34" charset="0"/>
              </a:rPr>
              <a:t>Finally, the fourth requirement is the submission of 30 day and 1 year follow up data for all vascular surgery discharges.</a:t>
            </a:r>
          </a:p>
          <a:p>
            <a:pPr marL="0" marR="0" lvl="0" indent="0">
              <a:lnSpc>
                <a:spcPct val="115000"/>
              </a:lnSpc>
              <a:spcBef>
                <a:spcPts val="0"/>
              </a:spcBef>
              <a:spcAft>
                <a:spcPts val="0"/>
              </a:spcAft>
              <a:buFont typeface="Arial" panose="020B0604020202020204" pitchFamily="34" charset="0"/>
              <a:buNone/>
            </a:pPr>
            <a:endParaRPr lang="en-US" sz="1400" dirty="0">
              <a:effectLst/>
              <a:latin typeface="Arial" panose="020B0604020202020204" pitchFamily="34" charset="0"/>
              <a:ea typeface="Arial" panose="020B0604020202020204" pitchFamily="34" charset="0"/>
            </a:endParaRPr>
          </a:p>
          <a:p>
            <a:pPr>
              <a:lnSpc>
                <a:spcPct val="100000"/>
              </a:lnSpc>
              <a:spcBef>
                <a:spcPts val="0"/>
              </a:spcBef>
            </a:pPr>
            <a:r>
              <a:rPr lang="en-US" sz="1200" dirty="0"/>
              <a:t>The 30-day follow-up information can be gathered anywhere from 2 weeks to 6 weeks post procedure, after the patient is discharged from the hospital. </a:t>
            </a:r>
          </a:p>
          <a:p>
            <a:pPr>
              <a:lnSpc>
                <a:spcPct val="100000"/>
              </a:lnSpc>
              <a:spcBef>
                <a:spcPts val="0"/>
              </a:spcBef>
            </a:pPr>
            <a:endParaRPr lang="en-US" sz="1200" dirty="0"/>
          </a:p>
          <a:p>
            <a:pPr>
              <a:lnSpc>
                <a:spcPct val="100000"/>
              </a:lnSpc>
              <a:spcBef>
                <a:spcPts val="0"/>
              </a:spcBef>
            </a:pPr>
            <a:r>
              <a:rPr lang="en-US" sz="1200" dirty="0"/>
              <a:t>If the patient is hospitalized greater than 30 days, get the follow up information from the first available appointment post discharge. </a:t>
            </a:r>
          </a:p>
          <a:p>
            <a:endParaRPr lang="en-US" dirty="0"/>
          </a:p>
          <a:p>
            <a:pPr>
              <a:lnSpc>
                <a:spcPct val="100000"/>
              </a:lnSpc>
              <a:spcBef>
                <a:spcPts val="0"/>
              </a:spcBef>
            </a:pPr>
            <a:r>
              <a:rPr lang="en-US" sz="2600" dirty="0"/>
              <a:t>The 1-year follow-up information can be obtained from 9 to 14 months post procedure.  </a:t>
            </a:r>
          </a:p>
          <a:p>
            <a:pPr marL="685800" lvl="3">
              <a:lnSpc>
                <a:spcPct val="100000"/>
              </a:lnSpc>
              <a:spcBef>
                <a:spcPts val="0"/>
              </a:spcBef>
            </a:pPr>
            <a:r>
              <a:rPr lang="en-US" sz="2400" dirty="0"/>
              <a:t>If a patient has a return appointment at 9 months, and at one year you do not see any other information, use the information you do have. </a:t>
            </a:r>
          </a:p>
          <a:p>
            <a:pPr marL="452437" lvl="3" indent="0">
              <a:lnSpc>
                <a:spcPct val="100000"/>
              </a:lnSpc>
              <a:spcBef>
                <a:spcPts val="0"/>
              </a:spcBef>
              <a:buNone/>
            </a:pPr>
            <a:endParaRPr lang="en-US" sz="2400" dirty="0"/>
          </a:p>
          <a:p>
            <a:pPr>
              <a:lnSpc>
                <a:spcPct val="100000"/>
              </a:lnSpc>
              <a:spcBef>
                <a:spcPts val="0"/>
              </a:spcBef>
            </a:pPr>
            <a:r>
              <a:rPr lang="en-US" sz="2600" dirty="0"/>
              <a:t>These time frames are guidelines.</a:t>
            </a:r>
          </a:p>
          <a:p>
            <a:pPr>
              <a:lnSpc>
                <a:spcPct val="100000"/>
              </a:lnSpc>
              <a:spcBef>
                <a:spcPts val="0"/>
              </a:spcBef>
            </a:pPr>
            <a:endParaRPr lang="en-US" sz="2600" dirty="0"/>
          </a:p>
          <a:p>
            <a:r>
              <a:rPr lang="en-US" sz="2600" dirty="0"/>
              <a:t>Do not use the same information for more than one follow up. </a:t>
            </a:r>
            <a:r>
              <a:rPr lang="en-US" sz="6000" dirty="0"/>
              <a:t>Best option is to have information in the Follow-up section of the website.</a:t>
            </a:r>
          </a:p>
          <a:p>
            <a:r>
              <a:rPr lang="en-US" sz="6000" dirty="0"/>
              <a:t>Follow-up forms are expected to be complete (form has data) for registry participation. </a:t>
            </a:r>
          </a:p>
          <a:p>
            <a:r>
              <a:rPr lang="en-US" sz="6000" dirty="0"/>
              <a:t>If you do not have follow-up information leave the follow-up section of the website blank. Do not enter “Not Documented” for every question.</a:t>
            </a:r>
          </a:p>
          <a:p>
            <a:r>
              <a:rPr lang="en-US" sz="6000" dirty="0"/>
              <a:t>Please enter partial follow-up information into the website.</a:t>
            </a:r>
          </a:p>
          <a:p>
            <a:pPr marL="0" marR="0" lvl="0" indent="0">
              <a:lnSpc>
                <a:spcPct val="115000"/>
              </a:lnSpc>
              <a:spcBef>
                <a:spcPts val="0"/>
              </a:spcBef>
              <a:spcAft>
                <a:spcPts val="0"/>
              </a:spcAft>
              <a:buFont typeface="Arial" panose="020B0604020202020204" pitchFamily="34" charset="0"/>
              <a:buNone/>
            </a:pPr>
            <a:endParaRPr lang="en-US" sz="24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F38D8F70-B6AF-40D9-AD7F-AFA8B588CA6F}" type="slidenum">
              <a:rPr lang="en-US" smtClean="0"/>
              <a:t>16</a:t>
            </a:fld>
            <a:endParaRPr lang="en-US" dirty="0"/>
          </a:p>
        </p:txBody>
      </p:sp>
    </p:spTree>
    <p:extLst>
      <p:ext uri="{BB962C8B-B14F-4D97-AF65-F5344CB8AC3E}">
        <p14:creationId xmlns:p14="http://schemas.microsoft.com/office/powerpoint/2010/main" val="1143711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sz="1200" dirty="0"/>
              <a:t>The </a:t>
            </a:r>
            <a:r>
              <a:rPr lang="en-US" sz="2400" dirty="0"/>
              <a:t>follow up data dictionary can be found in the member resources tab under coordinator resources, and it provides a thorough overview of c</a:t>
            </a:r>
            <a:r>
              <a:rPr lang="en-US" sz="3600" dirty="0"/>
              <a:t>ollecting </a:t>
            </a:r>
            <a:r>
              <a:rPr lang="en-US" sz="4800" dirty="0"/>
              <a:t>30 day and 1 year </a:t>
            </a:r>
            <a:r>
              <a:rPr lang="en-US" sz="3600" dirty="0"/>
              <a:t>follow-up outcomes</a:t>
            </a:r>
            <a:r>
              <a:rPr lang="en-US" sz="2400" dirty="0"/>
              <a:t>, including procedure-specific data abstraction guidelines.  </a:t>
            </a:r>
          </a:p>
        </p:txBody>
      </p:sp>
      <p:sp>
        <p:nvSpPr>
          <p:cNvPr id="4" name="Slide Number Placeholder 3"/>
          <p:cNvSpPr>
            <a:spLocks noGrp="1"/>
          </p:cNvSpPr>
          <p:nvPr>
            <p:ph type="sldNum" sz="quarter" idx="5"/>
          </p:nvPr>
        </p:nvSpPr>
        <p:spPr/>
        <p:txBody>
          <a:bodyPr/>
          <a:lstStyle/>
          <a:p>
            <a:fld id="{F38D8F70-B6AF-40D9-AD7F-AFA8B588CA6F}" type="slidenum">
              <a:rPr lang="en-US" smtClean="0"/>
              <a:t>17</a:t>
            </a:fld>
            <a:endParaRPr lang="en-US" dirty="0"/>
          </a:p>
        </p:txBody>
      </p:sp>
    </p:spTree>
    <p:extLst>
      <p:ext uri="{BB962C8B-B14F-4D97-AF65-F5344CB8AC3E}">
        <p14:creationId xmlns:p14="http://schemas.microsoft.com/office/powerpoint/2010/main" val="1085655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8D8F70-B6AF-40D9-AD7F-AFA8B588CA6F}" type="slidenum">
              <a:rPr lang="en-US" smtClean="0"/>
              <a:t>18</a:t>
            </a:fld>
            <a:endParaRPr lang="en-US" dirty="0"/>
          </a:p>
        </p:txBody>
      </p:sp>
    </p:spTree>
    <p:extLst>
      <p:ext uri="{BB962C8B-B14F-4D97-AF65-F5344CB8AC3E}">
        <p14:creationId xmlns:p14="http://schemas.microsoft.com/office/powerpoint/2010/main" val="4191406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1800"/>
              </a:spcBef>
              <a:spcAft>
                <a:spcPts val="600"/>
              </a:spcAft>
              <a:buClrTx/>
              <a:buSzTx/>
              <a:buFontTx/>
              <a:buNone/>
              <a:tabLst/>
              <a:defRPr/>
            </a:pPr>
            <a:r>
              <a:rPr lang="en-US" sz="1200" dirty="0">
                <a:effectLst/>
                <a:latin typeface="Arial" panose="020B0604020202020204" pitchFamily="34" charset="0"/>
                <a:ea typeface="Arial" panose="020B0604020202020204" pitchFamily="34" charset="0"/>
              </a:rPr>
              <a:t>Currently, BMC2 distributes site level and physician level reports through its password protected website on a quarterly and year to date basis. In the Fall of 2023, BMC2 will be launching a new report distribution system which will email secure links to key individuals at consortium sites. </a:t>
            </a:r>
          </a:p>
          <a:p>
            <a:pPr marL="0" marR="0" lvl="0" indent="0" algn="l" defTabSz="914400" rtl="0" eaLnBrk="1" fontAlgn="auto" latinLnBrk="0" hangingPunct="1">
              <a:lnSpc>
                <a:spcPct val="115000"/>
              </a:lnSpc>
              <a:spcBef>
                <a:spcPts val="1800"/>
              </a:spcBef>
              <a:spcAft>
                <a:spcPts val="600"/>
              </a:spcAft>
              <a:buClrTx/>
              <a:buSzTx/>
              <a:buFontTx/>
              <a:buNone/>
              <a:tabLst/>
              <a:defRPr/>
            </a:pPr>
            <a:endParaRPr lang="en-US" sz="1200" dirty="0">
              <a:effectLst/>
              <a:latin typeface="Arial" panose="020B0604020202020204" pitchFamily="34" charset="0"/>
            </a:endParaRPr>
          </a:p>
          <a:p>
            <a:pPr marL="0" marR="0" lvl="0" indent="0" algn="l" defTabSz="914400" rtl="0" eaLnBrk="1" fontAlgn="auto" latinLnBrk="0" hangingPunct="1">
              <a:lnSpc>
                <a:spcPct val="115000"/>
              </a:lnSpc>
              <a:spcBef>
                <a:spcPts val="1800"/>
              </a:spcBef>
              <a:spcAft>
                <a:spcPts val="600"/>
              </a:spcAft>
              <a:buClrTx/>
              <a:buSzTx/>
              <a:buFontTx/>
              <a:buNone/>
              <a:tabLst/>
              <a:defRPr/>
            </a:pPr>
            <a:r>
              <a:rPr lang="en-US" sz="1200" dirty="0">
                <a:effectLst/>
                <a:latin typeface="Arial" panose="020B0604020202020204" pitchFamily="34" charset="0"/>
              </a:rPr>
              <a:t>As the site coordinator, you will have access to reports through the BMC2 website and will be a recipient of the emailed reports links. You are responsible for determining the appropriate distribution protocol and ensuring these reports make their way to the key players at your site, including but not limited to, physician champions, quality improvement professionals, your leadership, and so on. </a:t>
            </a:r>
          </a:p>
          <a:p>
            <a:pPr marL="0" marR="0" lvl="0" indent="0" algn="l" defTabSz="914400" rtl="0" eaLnBrk="1" fontAlgn="auto" latinLnBrk="0" hangingPunct="1">
              <a:lnSpc>
                <a:spcPct val="115000"/>
              </a:lnSpc>
              <a:spcBef>
                <a:spcPts val="1800"/>
              </a:spcBef>
              <a:spcAft>
                <a:spcPts val="600"/>
              </a:spcAft>
              <a:buClrTx/>
              <a:buSzTx/>
              <a:buFontTx/>
              <a:buNone/>
              <a:tabLst/>
              <a:defRPr/>
            </a:pPr>
            <a:endParaRPr lang="en-US" sz="1200" b="1" dirty="0">
              <a:effectLst/>
              <a:highlight>
                <a:srgbClr val="FFFF00"/>
              </a:highlight>
              <a:latin typeface="Arial" panose="020B0604020202020204" pitchFamily="34" charset="0"/>
            </a:endParaRPr>
          </a:p>
          <a:p>
            <a:pPr marL="0" marR="0" lvl="0" indent="0" algn="l" defTabSz="914400" rtl="0" eaLnBrk="1" fontAlgn="auto" latinLnBrk="0" hangingPunct="1">
              <a:lnSpc>
                <a:spcPct val="115000"/>
              </a:lnSpc>
              <a:spcBef>
                <a:spcPts val="1800"/>
              </a:spcBef>
              <a:spcAft>
                <a:spcPts val="600"/>
              </a:spcAft>
              <a:buClrTx/>
              <a:buSzTx/>
              <a:buFontTx/>
              <a:buNone/>
              <a:tabLst/>
              <a:defRPr/>
            </a:pPr>
            <a:endParaRPr lang="en-US" sz="1200" b="1">
              <a:effectLst/>
              <a:highlight>
                <a:srgbClr val="FFFF00"/>
              </a:highligh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38D8F70-B6AF-40D9-AD7F-AFA8B588CA6F}" type="slidenum">
              <a:rPr lang="en-US" smtClean="0"/>
              <a:t>19</a:t>
            </a:fld>
            <a:endParaRPr lang="en-US" dirty="0"/>
          </a:p>
        </p:txBody>
      </p:sp>
    </p:spTree>
    <p:extLst>
      <p:ext uri="{BB962C8B-B14F-4D97-AF65-F5344CB8AC3E}">
        <p14:creationId xmlns:p14="http://schemas.microsoft.com/office/powerpoint/2010/main" val="147893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Earlier, in the Introduction to BMC2 VS CQI module, you were given a very brief overview of the Site Coordinator role. </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Now that you’ve had that introduction, this Site Coordinator Responsibilities training is going to go deeper, covering each of the  responsibilities and the expectations BMC2 has for the person filling that role at your site. </a:t>
            </a:r>
            <a:endParaRPr lang="en-US" sz="1200" b="0" dirty="0">
              <a:solidFill>
                <a:srgbClr val="00274C"/>
              </a:solidFill>
              <a:latin typeface="Arial Nova" panose="020B0504020202020204" pitchFamily="34" charset="0"/>
              <a:cs typeface="+mj-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rgbClr val="00274C"/>
              </a:solidFill>
              <a:latin typeface="Arial Nova" panose="020B0504020202020204" pitchFamily="34" charset="0"/>
              <a:cs typeface="+mj-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indent="0">
              <a:buFont typeface="Arial" panose="020B0604020202020204" pitchFamily="34" charset="0"/>
              <a:buNone/>
            </a:pPr>
            <a:endParaRPr lang="en-US" sz="1200" dirty="0">
              <a:solidFill>
                <a:srgbClr val="00274C"/>
              </a:solidFill>
              <a:latin typeface="Arial Nova" panose="020B0504020202020204" pitchFamily="34" charset="0"/>
              <a:cs typeface="+mj-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35CA8945-E1C7-4171-AC25-E9FC72E44009}" type="slidenum">
              <a:rPr lang="en-US" smtClean="0"/>
              <a:t>2</a:t>
            </a:fld>
            <a:endParaRPr lang="en-US" dirty="0"/>
          </a:p>
        </p:txBody>
      </p:sp>
    </p:spTree>
    <p:extLst>
      <p:ext uri="{BB962C8B-B14F-4D97-AF65-F5344CB8AC3E}">
        <p14:creationId xmlns:p14="http://schemas.microsoft.com/office/powerpoint/2010/main" val="997312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t>Throughout the year, BMC2 will host a series of meetings and trainings for participants. These meetings are opportunities to learn new information, receive program updates and to network with other coordinators.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t>Those meetings consist of one annual coordinator meetings, one collaborative meeting, and monthly check-in phone calls.</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800" dirty="0"/>
          </a:p>
          <a:p>
            <a:r>
              <a:rPr lang="en-US" sz="1800" dirty="0"/>
              <a:t>Information on upcoming meetings can be found on the BMC2 website in the events section in the News and Events tab. </a:t>
            </a:r>
          </a:p>
          <a:p>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All BMC2 VS Sites are expected to participate in the meetings and trainings organized by BMC2. Specific meeting attendance requirements are communicated via the Performance Index Supporting documentation you will learn about in part 2 of this training.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800" dirty="0"/>
          </a:p>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D8F70-B6AF-40D9-AD7F-AFA8B588CA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528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part of this module, we covered the general responsibilities for site coordinators, such as expectations for data abstraction and information on distributing quarterly reports. </a:t>
            </a:r>
          </a:p>
          <a:p>
            <a:endParaRPr lang="en-US" dirty="0"/>
          </a:p>
          <a:p>
            <a:r>
              <a:rPr lang="en-US" dirty="0"/>
              <a:t>In this second segment, we are going to get into the substantial responsibilities VS coordinators have regarding the coordination of all VS quality improvement efforts at their site. In this segment, we’ll cover the annual performance index, coordinating and participating in annual site visits, and completing the peer review process.</a:t>
            </a:r>
          </a:p>
          <a:p>
            <a:endParaRPr lang="en-US" dirty="0"/>
          </a:p>
        </p:txBody>
      </p:sp>
      <p:sp>
        <p:nvSpPr>
          <p:cNvPr id="4" name="Slide Number Placeholder 3"/>
          <p:cNvSpPr>
            <a:spLocks noGrp="1"/>
          </p:cNvSpPr>
          <p:nvPr>
            <p:ph type="sldNum" sz="quarter" idx="5"/>
          </p:nvPr>
        </p:nvSpPr>
        <p:spPr/>
        <p:txBody>
          <a:bodyPr/>
          <a:lstStyle/>
          <a:p>
            <a:fld id="{F38D8F70-B6AF-40D9-AD7F-AFA8B588CA6F}" type="slidenum">
              <a:rPr lang="en-US" smtClean="0"/>
              <a:t>21</a:t>
            </a:fld>
            <a:endParaRPr lang="en-US" dirty="0"/>
          </a:p>
        </p:txBody>
      </p:sp>
    </p:spTree>
    <p:extLst>
      <p:ext uri="{BB962C8B-B14F-4D97-AF65-F5344CB8AC3E}">
        <p14:creationId xmlns:p14="http://schemas.microsoft.com/office/powerpoint/2010/main" val="3242031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dirty="0"/>
              <a:t>As a site coordinator, you will be responsible for coordinating efforts related to the annual performance index. </a:t>
            </a:r>
          </a:p>
          <a:p>
            <a:pPr marL="0" marR="0">
              <a:lnSpc>
                <a:spcPct val="115000"/>
              </a:lnSpc>
              <a:spcBef>
                <a:spcPts val="0"/>
              </a:spcBef>
              <a:spcAft>
                <a:spcPts val="0"/>
              </a:spcAft>
            </a:pPr>
            <a:endParaRPr lang="en-US" dirty="0"/>
          </a:p>
          <a:p>
            <a:pPr marL="0" marR="0">
              <a:lnSpc>
                <a:spcPct val="115000"/>
              </a:lnSpc>
              <a:spcBef>
                <a:spcPts val="0"/>
              </a:spcBef>
              <a:spcAft>
                <a:spcPts val="0"/>
              </a:spcAft>
            </a:pPr>
            <a:r>
              <a:rPr lang="en-US" dirty="0"/>
              <a:t>There are three important components to explore when explaining the performance index. First, we’ll cover the P4P scorecard itself. Then We’ll go over the P4P supporting documentation, and finally we’ll learn about data use and quality improvement. </a:t>
            </a:r>
          </a:p>
          <a:p>
            <a:pPr marL="0" marR="0">
              <a:lnSpc>
                <a:spcPct val="115000"/>
              </a:lnSpc>
              <a:spcBef>
                <a:spcPts val="0"/>
              </a:spcBef>
              <a:spcAft>
                <a:spcPts val="0"/>
              </a:spcAft>
            </a:pPr>
            <a:endParaRPr lang="en-US" dirty="0"/>
          </a:p>
          <a:p>
            <a:pPr marL="0" marR="0">
              <a:lnSpc>
                <a:spcPct val="115000"/>
              </a:lnSpc>
              <a:spcBef>
                <a:spcPts val="0"/>
              </a:spcBef>
              <a:spcAft>
                <a:spcPts val="0"/>
              </a:spcAft>
            </a:pPr>
            <a:r>
              <a:rPr lang="en-US" dirty="0"/>
              <a:t>Let’s start with the p4p score card</a:t>
            </a:r>
          </a:p>
        </p:txBody>
      </p:sp>
      <p:sp>
        <p:nvSpPr>
          <p:cNvPr id="4" name="Slide Number Placeholder 3"/>
          <p:cNvSpPr>
            <a:spLocks noGrp="1"/>
          </p:cNvSpPr>
          <p:nvPr>
            <p:ph type="sldNum" sz="quarter" idx="5"/>
          </p:nvPr>
        </p:nvSpPr>
        <p:spPr/>
        <p:txBody>
          <a:bodyPr/>
          <a:lstStyle/>
          <a:p>
            <a:fld id="{F38D8F70-B6AF-40D9-AD7F-AFA8B588CA6F}" type="slidenum">
              <a:rPr lang="en-US" smtClean="0"/>
              <a:t>22</a:t>
            </a:fld>
            <a:endParaRPr lang="en-US" dirty="0"/>
          </a:p>
        </p:txBody>
      </p:sp>
    </p:spTree>
    <p:extLst>
      <p:ext uri="{BB962C8B-B14F-4D97-AF65-F5344CB8AC3E}">
        <p14:creationId xmlns:p14="http://schemas.microsoft.com/office/powerpoint/2010/main" val="3485621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P4P scorecard is the foundation of the performance index. This document is updated annually and is publicly available on the BMC2 website. The overall concept of the P4P scorecard is that a participating site’s scorecard performance determines their P4P payment. But this document also recognizes achievements and improvements and overall, is a major driver of quality improvement in patient care and safety. Each year’s scorecard measures include both participation points as well as key performance goals. </a:t>
            </a:r>
          </a:p>
          <a:p>
            <a:endParaRPr lang="en-US" dirty="0"/>
          </a:p>
          <a:p>
            <a:r>
              <a:rPr lang="en-US" dirty="0"/>
              <a:t>As a site coordinator you are responsible for staying knowledgeable and up to date on the annual P4P measures, and partnering with your site’s physician champion to communicate the relevant information to your team and maximize your site’s participation in BMC2 VS. </a:t>
            </a:r>
          </a:p>
        </p:txBody>
      </p:sp>
      <p:sp>
        <p:nvSpPr>
          <p:cNvPr id="4" name="Slide Number Placeholder 3"/>
          <p:cNvSpPr>
            <a:spLocks noGrp="1"/>
          </p:cNvSpPr>
          <p:nvPr>
            <p:ph type="sldNum" sz="quarter" idx="5"/>
          </p:nvPr>
        </p:nvSpPr>
        <p:spPr/>
        <p:txBody>
          <a:bodyPr/>
          <a:lstStyle/>
          <a:p>
            <a:fld id="{F38D8F70-B6AF-40D9-AD7F-AFA8B588CA6F}" type="slidenum">
              <a:rPr lang="en-US" smtClean="0"/>
              <a:t>23</a:t>
            </a:fld>
            <a:endParaRPr lang="en-US" dirty="0"/>
          </a:p>
        </p:txBody>
      </p:sp>
    </p:spTree>
    <p:extLst>
      <p:ext uri="{BB962C8B-B14F-4D97-AF65-F5344CB8AC3E}">
        <p14:creationId xmlns:p14="http://schemas.microsoft.com/office/powerpoint/2010/main" val="1832427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a reminder, the annual scorecard can be found in the Performance Indexes section of the Quality Improvement tab on the BMC2 website. Scorecards are customized based on sites’ procedural volume as well as  participation in other BMC2 QI consortiums, however VS performance metrics are the same. </a:t>
            </a:r>
          </a:p>
        </p:txBody>
      </p:sp>
      <p:sp>
        <p:nvSpPr>
          <p:cNvPr id="4" name="Slide Number Placeholder 3"/>
          <p:cNvSpPr>
            <a:spLocks noGrp="1"/>
          </p:cNvSpPr>
          <p:nvPr>
            <p:ph type="sldNum" sz="quarter" idx="5"/>
          </p:nvPr>
        </p:nvSpPr>
        <p:spPr/>
        <p:txBody>
          <a:bodyPr/>
          <a:lstStyle/>
          <a:p>
            <a:fld id="{F38D8F70-B6AF-40D9-AD7F-AFA8B588CA6F}" type="slidenum">
              <a:rPr lang="en-US" smtClean="0"/>
              <a:t>24</a:t>
            </a:fld>
            <a:endParaRPr lang="en-US" dirty="0"/>
          </a:p>
        </p:txBody>
      </p:sp>
    </p:spTree>
    <p:extLst>
      <p:ext uri="{BB962C8B-B14F-4D97-AF65-F5344CB8AC3E}">
        <p14:creationId xmlns:p14="http://schemas.microsoft.com/office/powerpoint/2010/main" val="54164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dirty="0"/>
              <a:t>Moving on from the scorecard, let’s go over the supporting documentation available to you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D8F70-B6AF-40D9-AD7F-AFA8B588CA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74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BMC2 has made available to you a support document packed with essential information on the current year’s scorecard. </a:t>
            </a:r>
          </a:p>
          <a:p>
            <a:endParaRPr lang="en-US" dirty="0"/>
          </a:p>
          <a:p>
            <a:r>
              <a:rPr lang="en-US" dirty="0"/>
              <a:t>This document includes </a:t>
            </a:r>
          </a:p>
          <a:p>
            <a:endParaRPr lang="en-US" dirty="0"/>
          </a:p>
          <a:p>
            <a:pPr marL="228600" indent="-228600">
              <a:buFont typeface="+mj-lt"/>
              <a:buAutoNum type="arabicPeriod"/>
            </a:pPr>
            <a:r>
              <a:rPr lang="en-US" dirty="0"/>
              <a:t>A detailed explanation and specific expectations for each measure </a:t>
            </a:r>
          </a:p>
          <a:p>
            <a:pPr marL="228600" indent="-228600">
              <a:buFont typeface="+mj-lt"/>
              <a:buAutoNum type="arabicPeriod"/>
            </a:pPr>
            <a:endParaRPr lang="en-US" dirty="0"/>
          </a:p>
          <a:p>
            <a:pPr marL="228600" indent="-228600">
              <a:buFont typeface="+mj-lt"/>
              <a:buAutoNum type="arabicPeriod"/>
            </a:pPr>
            <a:r>
              <a:rPr lang="en-US" dirty="0"/>
              <a:t>Important dates, requirements and detailed instructions for participation goals</a:t>
            </a:r>
          </a:p>
          <a:p>
            <a:pPr marL="228600" indent="-228600">
              <a:buFont typeface="+mj-lt"/>
              <a:buAutoNum type="arabicPeriod"/>
            </a:pPr>
            <a:endParaRPr lang="en-US" dirty="0"/>
          </a:p>
          <a:p>
            <a:pPr marL="228600" indent="-228600">
              <a:buFont typeface="+mj-lt"/>
              <a:buAutoNum type="arabicPeriod"/>
            </a:pPr>
            <a:r>
              <a:rPr lang="en-US" dirty="0"/>
              <a:t>As well as the numerator, denominator and exclusion criteria for the performance measures. </a:t>
            </a:r>
          </a:p>
          <a:p>
            <a:endParaRPr lang="en-US" dirty="0"/>
          </a:p>
          <a:p>
            <a:r>
              <a:rPr lang="en-US" dirty="0"/>
              <a:t>This level of detail is intended to answer your questions and empower you, the site coordinator, to become your site’s leading authority on requirements and expectations for full participation in BMC2’s VS P4P incentive. </a:t>
            </a:r>
          </a:p>
        </p:txBody>
      </p:sp>
      <p:sp>
        <p:nvSpPr>
          <p:cNvPr id="4" name="Slide Number Placeholder 3"/>
          <p:cNvSpPr>
            <a:spLocks noGrp="1"/>
          </p:cNvSpPr>
          <p:nvPr>
            <p:ph type="sldNum" sz="quarter" idx="5"/>
          </p:nvPr>
        </p:nvSpPr>
        <p:spPr/>
        <p:txBody>
          <a:bodyPr/>
          <a:lstStyle/>
          <a:p>
            <a:fld id="{F38D8F70-B6AF-40D9-AD7F-AFA8B588CA6F}" type="slidenum">
              <a:rPr lang="en-US" smtClean="0"/>
              <a:t>26</a:t>
            </a:fld>
            <a:endParaRPr lang="en-US" dirty="0"/>
          </a:p>
        </p:txBody>
      </p:sp>
    </p:spTree>
    <p:extLst>
      <p:ext uri="{BB962C8B-B14F-4D97-AF65-F5344CB8AC3E}">
        <p14:creationId xmlns:p14="http://schemas.microsoft.com/office/powerpoint/2010/main" val="1840204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supporting document can be found in the Performance index section of the Quality improvement tab below the annual scorecards</a:t>
            </a:r>
          </a:p>
        </p:txBody>
      </p:sp>
      <p:sp>
        <p:nvSpPr>
          <p:cNvPr id="4" name="Slide Number Placeholder 3"/>
          <p:cNvSpPr>
            <a:spLocks noGrp="1"/>
          </p:cNvSpPr>
          <p:nvPr>
            <p:ph type="sldNum" sz="quarter" idx="5"/>
          </p:nvPr>
        </p:nvSpPr>
        <p:spPr/>
        <p:txBody>
          <a:bodyPr/>
          <a:lstStyle/>
          <a:p>
            <a:fld id="{F38D8F70-B6AF-40D9-AD7F-AFA8B588CA6F}" type="slidenum">
              <a:rPr lang="en-US" smtClean="0"/>
              <a:t>27</a:t>
            </a:fld>
            <a:endParaRPr lang="en-US" dirty="0"/>
          </a:p>
        </p:txBody>
      </p:sp>
    </p:spTree>
    <p:extLst>
      <p:ext uri="{BB962C8B-B14F-4D97-AF65-F5344CB8AC3E}">
        <p14:creationId xmlns:p14="http://schemas.microsoft.com/office/powerpoint/2010/main" val="248058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dirty="0"/>
              <a:t>Now that we’ve covered the scorecard and it’s supporting documentation, let’s go over Data Use/Quality Improvement responsibilities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D8F70-B6AF-40D9-AD7F-AFA8B588CA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367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Under measure two on the Performance Index supporting documentation, you’ll see find information on Data use and quality improvement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process is an annual QI check-in between BMC2 and our consortium sites. This process allows for BMC2 to provide a bird's eye view of site’s strengths and opportunities for improvement, and it allows sites to create and implement their own unique project plans to target specific performance goals. </a:t>
            </a:r>
          </a:p>
          <a:p>
            <a:endParaRPr lang="en-US" dirty="0"/>
          </a:p>
        </p:txBody>
      </p:sp>
      <p:sp>
        <p:nvSpPr>
          <p:cNvPr id="4" name="Slide Number Placeholder 3"/>
          <p:cNvSpPr>
            <a:spLocks noGrp="1"/>
          </p:cNvSpPr>
          <p:nvPr>
            <p:ph type="sldNum" sz="quarter" idx="5"/>
          </p:nvPr>
        </p:nvSpPr>
        <p:spPr/>
        <p:txBody>
          <a:bodyPr/>
          <a:lstStyle/>
          <a:p>
            <a:fld id="{F38D8F70-B6AF-40D9-AD7F-AFA8B588CA6F}" type="slidenum">
              <a:rPr lang="en-US" smtClean="0"/>
              <a:t>29</a:t>
            </a:fld>
            <a:endParaRPr lang="en-US" dirty="0"/>
          </a:p>
        </p:txBody>
      </p:sp>
    </p:spTree>
    <p:extLst>
      <p:ext uri="{BB962C8B-B14F-4D97-AF65-F5344CB8AC3E}">
        <p14:creationId xmlns:p14="http://schemas.microsoft.com/office/powerpoint/2010/main" val="1406741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1600"/>
              </a:spcBef>
              <a:spcAft>
                <a:spcPts val="400"/>
              </a:spcAft>
              <a:buClrTx/>
              <a:buSzTx/>
              <a:buFontTx/>
              <a:buNone/>
              <a:tabLst/>
              <a:defRPr/>
            </a:pPr>
            <a:r>
              <a:rPr lang="en-US" sz="1200" dirty="0">
                <a:effectLst/>
                <a:latin typeface="Arial" panose="020B0604020202020204" pitchFamily="34" charset="0"/>
                <a:ea typeface="Arial" panose="020B0604020202020204" pitchFamily="34" charset="0"/>
              </a:rPr>
              <a:t>The first responsibility listed for a coordinator is overseeing their site’s data abstraction. </a:t>
            </a:r>
          </a:p>
          <a:p>
            <a:pPr marL="0" marR="0" lvl="0" indent="0" algn="l" defTabSz="914400" rtl="0" eaLnBrk="1" fontAlgn="auto" latinLnBrk="0" hangingPunct="1">
              <a:lnSpc>
                <a:spcPct val="115000"/>
              </a:lnSpc>
              <a:spcBef>
                <a:spcPts val="1600"/>
              </a:spcBef>
              <a:spcAft>
                <a:spcPts val="400"/>
              </a:spcAft>
              <a:buClrTx/>
              <a:buSzTx/>
              <a:buFontTx/>
              <a:buNone/>
              <a:tabLst/>
              <a:defRPr/>
            </a:pPr>
            <a:endParaRPr lang="en-US" sz="12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15000"/>
              </a:lnSpc>
              <a:spcBef>
                <a:spcPts val="1600"/>
              </a:spcBef>
              <a:spcAft>
                <a:spcPts val="400"/>
              </a:spcAft>
              <a:buClrTx/>
              <a:buSzTx/>
              <a:buFontTx/>
              <a:buNone/>
              <a:tabLst/>
              <a:defRPr/>
            </a:pPr>
            <a:r>
              <a:rPr lang="en-US" sz="1200" dirty="0">
                <a:effectLst/>
                <a:latin typeface="Arial" panose="020B0604020202020204" pitchFamily="34" charset="0"/>
                <a:ea typeface="Arial" panose="020B0604020202020204" pitchFamily="34" charset="0"/>
              </a:rPr>
              <a:t>In the spring of 2023, BMC2 launched their new database, however given the requirement to input follow up patient data, Vascular Surgery data will still need to be entered into the previously used database in addition to the new REDCap database. Instructions for navigating to the correct database is detailed on the login landing page seen here. </a:t>
            </a:r>
          </a:p>
          <a:p>
            <a:pPr marL="0" marR="0" lvl="0" indent="0" algn="l" defTabSz="914400" rtl="0" eaLnBrk="1" fontAlgn="auto" latinLnBrk="0" hangingPunct="1">
              <a:lnSpc>
                <a:spcPct val="115000"/>
              </a:lnSpc>
              <a:spcBef>
                <a:spcPts val="1600"/>
              </a:spcBef>
              <a:spcAft>
                <a:spcPts val="400"/>
              </a:spcAft>
              <a:buClrTx/>
              <a:buSzTx/>
              <a:buFontTx/>
              <a:buNone/>
              <a:tabLst/>
              <a:defRPr/>
            </a:pPr>
            <a:endParaRPr lang="en-US" sz="12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15000"/>
              </a:lnSpc>
              <a:spcBef>
                <a:spcPts val="1600"/>
              </a:spcBef>
              <a:spcAft>
                <a:spcPts val="400"/>
              </a:spcAft>
              <a:buClrTx/>
              <a:buSzTx/>
              <a:buFontTx/>
              <a:buNone/>
              <a:tabLst/>
              <a:defRPr/>
            </a:pPr>
            <a:endParaRPr lang="en-US" sz="12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15000"/>
              </a:lnSpc>
              <a:spcBef>
                <a:spcPts val="1600"/>
              </a:spcBef>
              <a:spcAft>
                <a:spcPts val="400"/>
              </a:spcAft>
              <a:buClrTx/>
              <a:buSzTx/>
              <a:buFontTx/>
              <a:buNone/>
              <a:tabLst/>
              <a:defRPr/>
            </a:pPr>
            <a:r>
              <a:rPr lang="en-US" sz="1200" dirty="0">
                <a:effectLst/>
                <a:latin typeface="Arial" panose="020B0604020202020204" pitchFamily="34" charset="0"/>
                <a:ea typeface="Arial" panose="020B0604020202020204" pitchFamily="34" charset="0"/>
              </a:rPr>
              <a:t>Before we go into the expectations for data abstraction, let’s review the member login landing page.</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________</a:t>
            </a:r>
          </a:p>
          <a:p>
            <a:pPr marL="0" marR="0" lvl="0" indent="0">
              <a:lnSpc>
                <a:spcPct val="115000"/>
              </a:lnSpc>
              <a:spcBef>
                <a:spcPts val="0"/>
              </a:spcBef>
              <a:spcAft>
                <a:spcPts val="0"/>
              </a:spcAft>
              <a:buFont typeface="Arial" panose="020B0604020202020204" pitchFamily="34" charset="0"/>
              <a:buNone/>
            </a:pPr>
            <a:endParaRPr lang="en-US" sz="900" u="none" strike="noStrike" dirty="0">
              <a:effectLst/>
              <a:latin typeface="Arial" panose="020B0604020202020204" pitchFamily="34" charset="0"/>
              <a:ea typeface="Arial" panose="020B0604020202020204" pitchFamily="34" charset="0"/>
            </a:endParaRPr>
          </a:p>
          <a:p>
            <a:pPr marL="0" marR="0">
              <a:lnSpc>
                <a:spcPct val="115000"/>
              </a:lnSpc>
              <a:spcBef>
                <a:spcPts val="1600"/>
              </a:spcBef>
              <a:spcAft>
                <a:spcPts val="400"/>
              </a:spcAft>
            </a:pPr>
            <a:endParaRPr lang="en-US" sz="900" u="none" strike="noStrike"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900" dirty="0">
              <a:effectLst/>
              <a:latin typeface="Arial" panose="020B0604020202020204" pitchFamily="34" charset="0"/>
              <a:ea typeface="Arial" panose="020B0604020202020204" pitchFamily="34" charset="0"/>
            </a:endParaRPr>
          </a:p>
          <a:p>
            <a:pPr marL="0" marR="0">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F38D8F70-B6AF-40D9-AD7F-AFA8B588CA6F}" type="slidenum">
              <a:rPr lang="en-US" smtClean="0"/>
              <a:t>3</a:t>
            </a:fld>
            <a:endParaRPr lang="en-US" dirty="0"/>
          </a:p>
        </p:txBody>
      </p:sp>
    </p:spTree>
    <p:extLst>
      <p:ext uri="{BB962C8B-B14F-4D97-AF65-F5344CB8AC3E}">
        <p14:creationId xmlns:p14="http://schemas.microsoft.com/office/powerpoint/2010/main" val="4135365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year, BMC2 initiates this process by providing sites with what we call a snapshot report. </a:t>
            </a:r>
          </a:p>
          <a:p>
            <a:endParaRPr lang="en-US" dirty="0"/>
          </a:p>
          <a:p>
            <a:r>
              <a:rPr lang="en-US" dirty="0"/>
              <a:t>The green sections are metrics where your site is performing very well. The yellow lines indicate where your site is falling below the consortium goal. Upon receiving your sites snapshot report, your site is expected to identify two registry related quality improvement projects. One of them must be from the yellow areas of your snapshot report.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38D8F70-B6AF-40D9-AD7F-AFA8B588CA6F}" type="slidenum">
              <a:rPr lang="en-US" smtClean="0"/>
              <a:t>30</a:t>
            </a:fld>
            <a:endParaRPr lang="en-US" dirty="0"/>
          </a:p>
        </p:txBody>
      </p:sp>
    </p:spTree>
    <p:extLst>
      <p:ext uri="{BB962C8B-B14F-4D97-AF65-F5344CB8AC3E}">
        <p14:creationId xmlns:p14="http://schemas.microsoft.com/office/powerpoint/2010/main" val="353322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assist you in developing those QI project plans, BMC2 has created the Quality Improvement Project Plan and Summary template. The first year of implementing your selected QI projects, you will complete only the top half. You will then return to this form the following year to complete the bottom half and describe the process you’ve initiated so far.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D8F70-B6AF-40D9-AD7F-AFA8B588CA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541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rPr>
              <a:t>You can find the QI Project Plan Summary template on the BMC2 website under the Member Resources tab, in the coordinator resources section.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D8F70-B6AF-40D9-AD7F-AFA8B588CA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4291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Site visits are a helpful tool for auditing and validating the accuracy and consecutive case capture at our sites.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They are typically conducted once a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In addition to reviewing case data, annual site visits offer a chance to review annual QI projects and answer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Visits are conducted by the VS Clinical QI Nurse Lead, Rebecca Fleckenstein</a:t>
            </a:r>
          </a:p>
          <a:p>
            <a:r>
              <a:rPr lang="en-US" dirty="0"/>
              <a:t>.</a:t>
            </a:r>
          </a:p>
        </p:txBody>
      </p:sp>
      <p:sp>
        <p:nvSpPr>
          <p:cNvPr id="4" name="Slide Number Placeholder 3"/>
          <p:cNvSpPr>
            <a:spLocks noGrp="1"/>
          </p:cNvSpPr>
          <p:nvPr>
            <p:ph type="sldNum" sz="quarter" idx="5"/>
          </p:nvPr>
        </p:nvSpPr>
        <p:spPr/>
        <p:txBody>
          <a:bodyPr/>
          <a:lstStyle/>
          <a:p>
            <a:fld id="{F38D8F70-B6AF-40D9-AD7F-AFA8B588CA6F}" type="slidenum">
              <a:rPr lang="en-US" smtClean="0"/>
              <a:t>33</a:t>
            </a:fld>
            <a:endParaRPr lang="en-US" dirty="0"/>
          </a:p>
        </p:txBody>
      </p:sp>
    </p:spTree>
    <p:extLst>
      <p:ext uri="{BB962C8B-B14F-4D97-AF65-F5344CB8AC3E}">
        <p14:creationId xmlns:p14="http://schemas.microsoft.com/office/powerpoint/2010/main" val="29642310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dirty="0"/>
              <a:t>Not only do site visits help promote accurate data collection, they also provide several valuable opportunities for both the coordinating center and the hosting site. </a:t>
            </a:r>
          </a:p>
          <a:p>
            <a:endParaRPr lang="en-US" sz="4400" dirty="0"/>
          </a:p>
          <a:p>
            <a:r>
              <a:rPr lang="en-US" sz="4400" dirty="0"/>
              <a:t>First off, a site visit is an opportunity to build relationships</a:t>
            </a:r>
          </a:p>
          <a:p>
            <a:pPr marL="1028700" lvl="1" indent="-571500">
              <a:buFont typeface="Arial" panose="020B0604020202020204" pitchFamily="34" charset="0"/>
              <a:buChar char="•"/>
            </a:pPr>
            <a:r>
              <a:rPr lang="en-US" sz="4400" dirty="0"/>
              <a:t>Chance to learn the names and faces of key players at the coordinating center and at our sites. See your facility. To learn about your unit’s culture. In some cases, to meet site’s leadership and support buy-in. </a:t>
            </a:r>
          </a:p>
          <a:p>
            <a:pPr marL="0" indent="0">
              <a:buFont typeface="Arial" panose="020B0604020202020204" pitchFamily="34" charset="0"/>
              <a:buNone/>
            </a:pPr>
            <a:r>
              <a:rPr lang="en-US" sz="4400" dirty="0"/>
              <a:t>Site visits are also an opportunity for 1:1 Site support</a:t>
            </a:r>
          </a:p>
          <a:p>
            <a:pPr marL="1028700" lvl="1" indent="-571500">
              <a:buFont typeface="Arial" panose="020B0604020202020204" pitchFamily="34" charset="0"/>
              <a:buChar char="•"/>
            </a:pPr>
            <a:r>
              <a:rPr lang="en-US" sz="4400" dirty="0"/>
              <a:t>We at the coordinating center do see you as our partners in this important work, and our job is to support you be the best you can be. Site visits offer the opportunity for BMC2 to support our sites one on one, face to face. </a:t>
            </a:r>
          </a:p>
          <a:p>
            <a:pPr marL="0" lvl="0" indent="0">
              <a:buFont typeface="Arial" panose="020B0604020202020204" pitchFamily="34" charset="0"/>
              <a:buNone/>
            </a:pPr>
            <a:r>
              <a:rPr lang="en-US" sz="4400" dirty="0"/>
              <a:t>Chance to engage in Strategy development</a:t>
            </a:r>
          </a:p>
          <a:p>
            <a:pPr marL="1028700" lvl="1" indent="-571500">
              <a:buFont typeface="Arial" panose="020B0604020202020204" pitchFamily="34" charset="0"/>
              <a:buChar char="•"/>
            </a:pPr>
            <a:r>
              <a:rPr lang="en-US" sz="4400" dirty="0">
                <a:effectLst/>
                <a:latin typeface="Arial" panose="020B0604020202020204" pitchFamily="34" charset="0"/>
                <a:ea typeface="Arial" panose="020B0604020202020204" pitchFamily="34" charset="0"/>
              </a:rPr>
              <a:t>Opportunity for both the reviewer and the coordinator to share strategies for both QI and abstraction</a:t>
            </a:r>
            <a:endParaRPr lang="en-US" sz="4400" dirty="0"/>
          </a:p>
          <a:p>
            <a:pPr marL="0" indent="0">
              <a:buFont typeface="Arial" panose="020B0604020202020204" pitchFamily="34" charset="0"/>
              <a:buNone/>
            </a:pPr>
            <a:r>
              <a:rPr lang="en-US" sz="4400" dirty="0"/>
              <a:t>Finally, it’s an opportunity for sites to review complex definitions or ask clarifying questions.</a:t>
            </a:r>
          </a:p>
          <a:p>
            <a:pPr marL="285750" marR="0" indent="-28575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This is not a “data cleaning” exercise but serves as a learning opportunity as definitions are reviewed.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D8F70-B6AF-40D9-AD7F-AFA8B588CA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124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100" b="1" u="sng" dirty="0">
                <a:effectLst/>
                <a:latin typeface="Arial" panose="020B0604020202020204" pitchFamily="34" charset="0"/>
                <a:ea typeface="Arial" panose="020B0604020202020204" pitchFamily="34" charset="0"/>
              </a:rPr>
              <a:t>PREPERATION</a:t>
            </a:r>
          </a:p>
          <a:p>
            <a:pPr marL="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rPr>
              <a:t>As a site coordinator, you will be responsible for preparing for your site visit and engaging with the reviewer the day of. </a:t>
            </a:r>
          </a:p>
          <a:p>
            <a:pPr marL="0" marR="0">
              <a:lnSpc>
                <a:spcPct val="115000"/>
              </a:lnSpc>
              <a:spcBef>
                <a:spcPts val="0"/>
              </a:spcBef>
              <a:spcAft>
                <a:spcPts val="0"/>
              </a:spcAft>
            </a:pPr>
            <a:endParaRPr lang="en-US" sz="11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rPr>
              <a:t>In preparation, Site coordinators are expected to :</a:t>
            </a:r>
          </a:p>
          <a:p>
            <a:pPr marL="0" marR="0">
              <a:lnSpc>
                <a:spcPct val="115000"/>
              </a:lnSpc>
              <a:spcBef>
                <a:spcPts val="0"/>
              </a:spcBef>
              <a:spcAft>
                <a:spcPts val="0"/>
              </a:spcAft>
            </a:pPr>
            <a:endParaRPr lang="en-US" sz="11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rPr>
              <a:t>Manage and coordinate the scheduling with your team and the BMC2 reviewer, typically 4-6 weeks ahead of time. </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a:effectLst/>
                <a:latin typeface="Arial" panose="020B0604020202020204" pitchFamily="34" charset="0"/>
                <a:ea typeface="Arial" panose="020B0604020202020204" pitchFamily="34" charset="0"/>
              </a:rPr>
              <a:t>Site review lists with cases to be reviewed are emailed to the site coordinator well in advance of the site visit </a:t>
            </a:r>
          </a:p>
          <a:p>
            <a:pPr marL="0" marR="0">
              <a:lnSpc>
                <a:spcPct val="115000"/>
              </a:lnSpc>
              <a:spcBef>
                <a:spcPts val="0"/>
              </a:spcBef>
              <a:spcAft>
                <a:spcPts val="0"/>
              </a:spcAft>
            </a:pPr>
            <a:endParaRPr lang="en-US" sz="11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n-US" sz="1100" dirty="0">
              <a:effectLst/>
              <a:latin typeface="Arial" panose="020B0604020202020204" pitchFamily="34" charset="0"/>
              <a:ea typeface="Arial" panose="020B0604020202020204" pitchFamily="34" charset="0"/>
            </a:endParaRPr>
          </a:p>
          <a:p>
            <a:pPr marL="0" marR="0" lvl="0" indent="0">
              <a:lnSpc>
                <a:spcPct val="115000"/>
              </a:lnSpc>
              <a:spcBef>
                <a:spcPts val="0"/>
              </a:spcBef>
              <a:spcAft>
                <a:spcPts val="0"/>
              </a:spcAft>
              <a:buFont typeface="Arial" panose="020B0604020202020204" pitchFamily="34" charset="0"/>
              <a:buNone/>
            </a:pPr>
            <a:r>
              <a:rPr lang="en-US" sz="1100" u="none" strike="noStrike" dirty="0">
                <a:effectLst/>
                <a:latin typeface="Arial" panose="020B0604020202020204" pitchFamily="34" charset="0"/>
                <a:ea typeface="Arial" panose="020B0604020202020204" pitchFamily="34" charset="0"/>
              </a:rPr>
              <a:t>Site coordinators are also responsible for Coordinating EMR access for the BMC2 reviewer</a:t>
            </a:r>
          </a:p>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100" u="none" strike="noStrike" dirty="0">
                <a:effectLst/>
                <a:latin typeface="Arial" panose="020B0604020202020204" pitchFamily="34" charset="0"/>
                <a:ea typeface="Arial" panose="020B0604020202020204" pitchFamily="34" charset="0"/>
              </a:rPr>
              <a:t>Communicates requirements for EMR access to BMC2 reviewer</a:t>
            </a:r>
          </a:p>
          <a:p>
            <a:pPr marL="171450" marR="0" lvl="0"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Obtaining appropriate IT clearances</a:t>
            </a:r>
            <a:endParaRPr lang="en-US" sz="1100" dirty="0">
              <a:effectLst/>
              <a:latin typeface="Arial" panose="020B0604020202020204" pitchFamily="34" charset="0"/>
              <a:ea typeface="Arial" panose="020B0604020202020204" pitchFamily="34" charset="0"/>
            </a:endParaRPr>
          </a:p>
          <a:p>
            <a:pPr marL="0" marR="0" lvl="0" indent="0">
              <a:lnSpc>
                <a:spcPct val="115000"/>
              </a:lnSpc>
              <a:spcBef>
                <a:spcPts val="0"/>
              </a:spcBef>
              <a:spcAft>
                <a:spcPts val="0"/>
              </a:spcAft>
              <a:buFont typeface="Arial" panose="020B0604020202020204" pitchFamily="34" charset="0"/>
              <a:buNone/>
            </a:pPr>
            <a:endParaRPr lang="en-US" sz="1100" u="none" strike="noStrike"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100" u="none" strike="noStrike" dirty="0">
                <a:effectLst/>
                <a:latin typeface="Arial" panose="020B0604020202020204" pitchFamily="34" charset="0"/>
                <a:ea typeface="Arial" panose="020B0604020202020204" pitchFamily="34" charset="0"/>
              </a:rPr>
              <a:t>Once granted EMR access, </a:t>
            </a:r>
            <a:r>
              <a:rPr lang="en-US" sz="800" dirty="0">
                <a:effectLst/>
                <a:latin typeface="Arial" panose="020B0604020202020204" pitchFamily="34" charset="0"/>
                <a:ea typeface="Arial" panose="020B0604020202020204" pitchFamily="34" charset="0"/>
              </a:rPr>
              <a:t>the BMC2 reviewer will r</a:t>
            </a:r>
            <a:r>
              <a:rPr lang="en-US" sz="1100" u="none" strike="noStrike" dirty="0">
                <a:effectLst/>
                <a:latin typeface="Arial" panose="020B0604020202020204" pitchFamily="34" charset="0"/>
                <a:ea typeface="Arial" panose="020B0604020202020204" pitchFamily="34" charset="0"/>
              </a:rPr>
              <a:t>eview selected cases against source documentation and EMR. </a:t>
            </a:r>
          </a:p>
          <a:p>
            <a:pPr marL="171450" marR="0" lvl="0"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Errors will be scored as either as “Tier 1” which means key quality indicators, or “Tier 2” meaning all other data.</a:t>
            </a:r>
          </a:p>
          <a:p>
            <a:pPr marL="0" marR="0" lvl="0" indent="0">
              <a:lnSpc>
                <a:spcPct val="115000"/>
              </a:lnSpc>
              <a:spcBef>
                <a:spcPts val="0"/>
              </a:spcBef>
              <a:spcAft>
                <a:spcPts val="0"/>
              </a:spcAft>
              <a:buFont typeface="Arial" panose="020B0604020202020204" pitchFamily="34" charset="0"/>
              <a:buNone/>
            </a:pPr>
            <a:endParaRPr lang="en-US" sz="1100" u="none" strike="noStrike"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800" dirty="0">
                <a:effectLst/>
                <a:latin typeface="Arial" panose="020B0604020202020204" pitchFamily="34" charset="0"/>
                <a:ea typeface="Arial" panose="020B0604020202020204" pitchFamily="34" charset="0"/>
              </a:rPr>
              <a:t>The reviewer will provide a report listing what was reviewed, the scores, any systematic errors, and needs for improvement.</a:t>
            </a: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1100" u="none" strike="noStrike"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100" u="none" strike="noStrike" dirty="0">
                <a:effectLst/>
                <a:latin typeface="Arial" panose="020B0604020202020204" pitchFamily="34" charset="0"/>
                <a:ea typeface="Arial" panose="020B0604020202020204" pitchFamily="34" charset="0"/>
              </a:rPr>
              <a:t>Coordinators are responsible for reviewing the findings in this report, distributing it to appropriate team members, and preparing other documentation prior to the site visit. </a:t>
            </a:r>
          </a:p>
          <a:p>
            <a:pPr marL="0" marR="0">
              <a:lnSpc>
                <a:spcPct val="115000"/>
              </a:lnSpc>
              <a:spcBef>
                <a:spcPts val="0"/>
              </a:spcBef>
              <a:spcAft>
                <a:spcPts val="0"/>
              </a:spcAft>
            </a:pPr>
            <a:endParaRPr lang="en-US" sz="11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F38D8F70-B6AF-40D9-AD7F-AFA8B588CA6F}" type="slidenum">
              <a:rPr lang="en-US" smtClean="0"/>
              <a:t>35</a:t>
            </a:fld>
            <a:endParaRPr lang="en-US" dirty="0"/>
          </a:p>
        </p:txBody>
      </p:sp>
    </p:spTree>
    <p:extLst>
      <p:ext uri="{BB962C8B-B14F-4D97-AF65-F5344CB8AC3E}">
        <p14:creationId xmlns:p14="http://schemas.microsoft.com/office/powerpoint/2010/main" val="38773183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rPr>
              <a:t>DAY OF VISIT</a:t>
            </a:r>
          </a:p>
          <a:p>
            <a:pPr marL="0" marR="0">
              <a:lnSpc>
                <a:spcPct val="115000"/>
              </a:lnSpc>
              <a:spcBef>
                <a:spcPts val="0"/>
              </a:spcBef>
              <a:spcAft>
                <a:spcPts val="0"/>
              </a:spcAft>
            </a:pPr>
            <a:endParaRPr lang="en-US" sz="11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rPr>
              <a:t>On the day of the visit, the BMC2 reviewer and the site’s team members will meet to discuss results of the audit, answer questions and talk strategy. The BMC2 reviewer will also go over the site’s data trends,  QI projects and address any concerns. </a:t>
            </a:r>
          </a:p>
          <a:p>
            <a:pPr marL="0" marR="0">
              <a:lnSpc>
                <a:spcPct val="115000"/>
              </a:lnSpc>
              <a:spcBef>
                <a:spcPts val="0"/>
              </a:spcBef>
              <a:spcAft>
                <a:spcPts val="0"/>
              </a:spcAft>
            </a:pPr>
            <a:endParaRPr lang="en-US" sz="11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100" dirty="0">
                <a:effectLst/>
                <a:latin typeface="Arial" panose="020B0604020202020204" pitchFamily="34" charset="0"/>
                <a:ea typeface="Arial" panose="020B0604020202020204" pitchFamily="34" charset="0"/>
              </a:rPr>
              <a:t>Following that, Site coordinators will then be able to make data corrections to Tier 1 errors indicated in the reviewer report. </a:t>
            </a:r>
            <a:endParaRPr lang="en-US" sz="1800" u="none" strike="noStrike"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n-US" sz="1800" u="none" strike="noStrike" dirty="0">
              <a:effectLst/>
              <a:latin typeface="Arial" panose="020B0604020202020204" pitchFamily="34" charset="0"/>
              <a:ea typeface="Arial" panose="020B0604020202020204" pitchFamily="34" charset="0"/>
            </a:endParaRPr>
          </a:p>
          <a:p>
            <a:pPr marL="0" indent="0">
              <a:buFont typeface="Arial" panose="020B0604020202020204" pitchFamily="34" charset="0"/>
              <a:buNone/>
            </a:pPr>
            <a:endParaRPr lang="en-US" sz="1100" dirty="0">
              <a:effectLst/>
              <a:latin typeface="Arial" panose="020B0604020202020204" pitchFamily="34" charset="0"/>
              <a:ea typeface="Arial" panose="020B0604020202020204" pitchFamily="34" charset="0"/>
            </a:endParaRPr>
          </a:p>
          <a:p>
            <a:pPr marL="171450" indent="-171450">
              <a:buFont typeface="Arial" panose="020B0604020202020204" pitchFamily="34" charset="0"/>
              <a:buChar char="•"/>
            </a:pPr>
            <a:endParaRPr lang="en-US" sz="1800" u="none" strike="noStrike"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n-US" sz="1800" u="none" strike="noStrike"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800" u="none" strike="noStrike"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n-US" sz="11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F38D8F70-B6AF-40D9-AD7F-AFA8B588CA6F}" type="slidenum">
              <a:rPr lang="en-US" smtClean="0"/>
              <a:t>36</a:t>
            </a:fld>
            <a:endParaRPr lang="en-US" dirty="0"/>
          </a:p>
        </p:txBody>
      </p:sp>
    </p:spTree>
    <p:extLst>
      <p:ext uri="{BB962C8B-B14F-4D97-AF65-F5344CB8AC3E}">
        <p14:creationId xmlns:p14="http://schemas.microsoft.com/office/powerpoint/2010/main" val="42710623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Peer Review is an incredibly important component of quality improvement.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Arial" panose="020B0604020202020204" pitchFamily="34" charset="0"/>
              </a:rPr>
              <a:t>Each year Vascular Surgery sites engage in the cross-site peer review of anonymized, de-identified cases from physicians across the consortium. During the peer review process, physician reviewers provide feedback on the appropriateness of de-identified cases performed by their colleagues at sites across the consortium.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Arial" panose="020B0604020202020204" pitchFamily="34" charset="0"/>
              </a:rPr>
              <a:t>Different procedures are reviewed during each new round of peer review, and there may be up to two rounds of peer review per year depending on the QI needs of the consortium.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Arial" panose="020B0604020202020204" pitchFamily="34" charset="0"/>
              </a:rPr>
              <a:t>The feedback received from the reviews is used to guide QI activities with the goal of decreasing inappropriately performed procedures which can lead to decreased complications, decreased patient costs, decreased risk of readmission, and overall, improved clinical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38D8F70-B6AF-40D9-AD7F-AFA8B588CA6F}" type="slidenum">
              <a:rPr lang="en-US" smtClean="0"/>
              <a:t>37</a:t>
            </a:fld>
            <a:endParaRPr lang="en-US" dirty="0"/>
          </a:p>
        </p:txBody>
      </p:sp>
    </p:spTree>
    <p:extLst>
      <p:ext uri="{BB962C8B-B14F-4D97-AF65-F5344CB8AC3E}">
        <p14:creationId xmlns:p14="http://schemas.microsoft.com/office/powerpoint/2010/main" val="21124181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800" u="none" strike="noStrike" dirty="0">
                <a:effectLst/>
                <a:latin typeface="Arial" panose="020B0604020202020204" pitchFamily="34" charset="0"/>
                <a:ea typeface="Arial" panose="020B0604020202020204" pitchFamily="34" charset="0"/>
              </a:rPr>
              <a:t>The overall peer review process is this:</a:t>
            </a:r>
          </a:p>
          <a:p>
            <a:pPr marL="0" marR="0" lvl="0" indent="0">
              <a:lnSpc>
                <a:spcPct val="115000"/>
              </a:lnSpc>
              <a:spcBef>
                <a:spcPts val="0"/>
              </a:spcBef>
              <a:spcAft>
                <a:spcPts val="0"/>
              </a:spcAft>
              <a:buFont typeface="+mj-lt"/>
              <a:buNone/>
            </a:pPr>
            <a:endParaRPr lang="en-US" sz="1800" u="none" strike="noStrike" dirty="0">
              <a:effectLst/>
              <a:latin typeface="Arial" panose="020B0604020202020204" pitchFamily="34" charset="0"/>
              <a:ea typeface="Arial" panose="020B0604020202020204" pitchFamily="34" charset="0"/>
            </a:endParaRPr>
          </a:p>
          <a:p>
            <a:pPr marL="0" marR="0" lvl="0" indent="0">
              <a:lnSpc>
                <a:spcPct val="115000"/>
              </a:lnSpc>
              <a:spcBef>
                <a:spcPts val="0"/>
              </a:spcBef>
              <a:spcAft>
                <a:spcPts val="0"/>
              </a:spcAft>
              <a:buFont typeface="+mj-lt"/>
              <a:buNone/>
            </a:pPr>
            <a:r>
              <a:rPr lang="en-US" sz="1800" u="none" strike="noStrike" dirty="0">
                <a:effectLst/>
                <a:latin typeface="Arial" panose="020B0604020202020204" pitchFamily="34" charset="0"/>
                <a:ea typeface="Arial" panose="020B0604020202020204" pitchFamily="34" charset="0"/>
              </a:rPr>
              <a:t>First, BMC2 randomly selects cases from a selected procedure for a site to include in their case upload. </a:t>
            </a:r>
          </a:p>
          <a:p>
            <a:pPr marL="0" marR="0" lvl="0" indent="0">
              <a:lnSpc>
                <a:spcPct val="115000"/>
              </a:lnSpc>
              <a:spcBef>
                <a:spcPts val="0"/>
              </a:spcBef>
              <a:spcAft>
                <a:spcPts val="0"/>
              </a:spcAft>
              <a:buFont typeface="+mj-lt"/>
              <a:buNone/>
            </a:pPr>
            <a:endParaRPr lang="en-US" sz="1800" u="none" strike="noStrike" dirty="0">
              <a:effectLst/>
              <a:latin typeface="Arial" panose="020B0604020202020204" pitchFamily="34" charset="0"/>
              <a:ea typeface="Arial" panose="020B0604020202020204" pitchFamily="34" charset="0"/>
            </a:endParaRPr>
          </a:p>
          <a:p>
            <a:pPr marL="0" marR="0" lvl="0" indent="0">
              <a:lnSpc>
                <a:spcPct val="115000"/>
              </a:lnSpc>
              <a:spcBef>
                <a:spcPts val="0"/>
              </a:spcBef>
              <a:spcAft>
                <a:spcPts val="0"/>
              </a:spcAft>
              <a:buFont typeface="+mj-lt"/>
              <a:buNone/>
            </a:pPr>
            <a:r>
              <a:rPr lang="en-US" sz="1800" u="none" strike="noStrike" dirty="0">
                <a:effectLst/>
                <a:latin typeface="Arial" panose="020B0604020202020204" pitchFamily="34" charset="0"/>
                <a:ea typeface="Arial" panose="020B0604020202020204" pitchFamily="34" charset="0"/>
              </a:rPr>
              <a:t>Next, coordinators redact, de-identify, and upload case documentation for those selected cases</a:t>
            </a:r>
          </a:p>
          <a:p>
            <a:pPr marL="342900" marR="0" lvl="0" indent="-342900">
              <a:lnSpc>
                <a:spcPct val="115000"/>
              </a:lnSpc>
              <a:spcBef>
                <a:spcPts val="0"/>
              </a:spcBef>
              <a:spcAft>
                <a:spcPts val="0"/>
              </a:spcAft>
              <a:buFont typeface="+mj-lt"/>
              <a:buAutoNum type="arabicPeriod"/>
            </a:pPr>
            <a:endParaRPr lang="en-US" sz="1800" u="none" strike="noStrike" dirty="0">
              <a:effectLst/>
              <a:latin typeface="Arial" panose="020B0604020202020204" pitchFamily="34" charset="0"/>
              <a:ea typeface="Arial" panose="020B0604020202020204" pitchFamily="34" charset="0"/>
            </a:endParaRPr>
          </a:p>
          <a:p>
            <a:pPr marL="0" marR="0" lvl="0" indent="0">
              <a:lnSpc>
                <a:spcPct val="115000"/>
              </a:lnSpc>
              <a:spcBef>
                <a:spcPts val="0"/>
              </a:spcBef>
              <a:spcAft>
                <a:spcPts val="0"/>
              </a:spcAft>
              <a:buFont typeface="+mj-lt"/>
              <a:buNone/>
            </a:pPr>
            <a:r>
              <a:rPr lang="en-US" sz="1800" u="none" strike="noStrike" dirty="0">
                <a:effectLst/>
                <a:latin typeface="Arial" panose="020B0604020202020204" pitchFamily="34" charset="0"/>
                <a:ea typeface="Arial" panose="020B0604020202020204" pitchFamily="34" charset="0"/>
              </a:rPr>
              <a:t>After documentation is uploaded, physician reviewers get an email link to access case documents</a:t>
            </a:r>
          </a:p>
          <a:p>
            <a:pPr marL="0" marR="0" lvl="0" indent="0">
              <a:lnSpc>
                <a:spcPct val="115000"/>
              </a:lnSpc>
              <a:spcBef>
                <a:spcPts val="0"/>
              </a:spcBef>
              <a:spcAft>
                <a:spcPts val="0"/>
              </a:spcAft>
              <a:buFont typeface="+mj-lt"/>
              <a:buNone/>
            </a:pPr>
            <a:endParaRPr lang="en-US" sz="1800" u="none" strike="noStrike" dirty="0">
              <a:effectLst/>
              <a:latin typeface="Arial" panose="020B0604020202020204" pitchFamily="34" charset="0"/>
              <a:ea typeface="Arial" panose="020B0604020202020204" pitchFamily="34" charset="0"/>
            </a:endParaRPr>
          </a:p>
          <a:p>
            <a:pPr marL="0" marR="0" lvl="0" indent="0">
              <a:lnSpc>
                <a:spcPct val="115000"/>
              </a:lnSpc>
              <a:spcBef>
                <a:spcPts val="0"/>
              </a:spcBef>
              <a:spcAft>
                <a:spcPts val="0"/>
              </a:spcAft>
              <a:buFont typeface="+mj-lt"/>
              <a:buNone/>
            </a:pPr>
            <a:r>
              <a:rPr lang="en-US" sz="1800" u="none" strike="noStrike" dirty="0">
                <a:effectLst/>
                <a:latin typeface="Arial" panose="020B0604020202020204" pitchFamily="34" charset="0"/>
                <a:ea typeface="Arial" panose="020B0604020202020204" pitchFamily="34" charset="0"/>
              </a:rPr>
              <a:t>Physicians then will review each case and complete survey</a:t>
            </a:r>
          </a:p>
          <a:p>
            <a:pPr marL="0" marR="0" lvl="0" indent="0">
              <a:lnSpc>
                <a:spcPct val="115000"/>
              </a:lnSpc>
              <a:spcBef>
                <a:spcPts val="0"/>
              </a:spcBef>
              <a:spcAft>
                <a:spcPts val="0"/>
              </a:spcAft>
              <a:buFont typeface="+mj-lt"/>
              <a:buNone/>
            </a:pPr>
            <a:endParaRPr lang="en-US" sz="1800" u="none" strike="noStrike" dirty="0">
              <a:effectLst/>
              <a:latin typeface="Arial" panose="020B0604020202020204" pitchFamily="34" charset="0"/>
              <a:ea typeface="Arial" panose="020B0604020202020204" pitchFamily="34" charset="0"/>
            </a:endParaRPr>
          </a:p>
          <a:p>
            <a:pPr marL="0" marR="0" lvl="0" indent="0">
              <a:lnSpc>
                <a:spcPct val="115000"/>
              </a:lnSpc>
              <a:spcBef>
                <a:spcPts val="0"/>
              </a:spcBef>
              <a:spcAft>
                <a:spcPts val="0"/>
              </a:spcAft>
              <a:buFont typeface="+mj-lt"/>
              <a:buNone/>
            </a:pPr>
            <a:r>
              <a:rPr lang="en-US" sz="1800" u="none" strike="noStrike" dirty="0">
                <a:effectLst/>
                <a:latin typeface="Arial" panose="020B0604020202020204" pitchFamily="34" charset="0"/>
                <a:ea typeface="Arial" panose="020B0604020202020204" pitchFamily="34" charset="0"/>
              </a:rPr>
              <a:t>Upon completion of the peer review, hospitals will receive a report</a:t>
            </a:r>
            <a:r>
              <a:rPr lang="en-US" sz="1800" dirty="0">
                <a:effectLst/>
                <a:latin typeface="Arial" panose="020B0604020202020204" pitchFamily="34" charset="0"/>
                <a:ea typeface="Arial" panose="020B0604020202020204" pitchFamily="34" charset="0"/>
              </a:rPr>
              <a:t> on their results</a:t>
            </a:r>
          </a:p>
          <a:p>
            <a:endParaRPr lang="en-US" dirty="0"/>
          </a:p>
        </p:txBody>
      </p:sp>
      <p:sp>
        <p:nvSpPr>
          <p:cNvPr id="4" name="Slide Number Placeholder 3"/>
          <p:cNvSpPr>
            <a:spLocks noGrp="1"/>
          </p:cNvSpPr>
          <p:nvPr>
            <p:ph type="sldNum" sz="quarter" idx="5"/>
          </p:nvPr>
        </p:nvSpPr>
        <p:spPr/>
        <p:txBody>
          <a:bodyPr/>
          <a:lstStyle/>
          <a:p>
            <a:fld id="{F38D8F70-B6AF-40D9-AD7F-AFA8B588CA6F}" type="slidenum">
              <a:rPr lang="en-US" smtClean="0"/>
              <a:t>38</a:t>
            </a:fld>
            <a:endParaRPr lang="en-US" dirty="0"/>
          </a:p>
        </p:txBody>
      </p:sp>
    </p:spTree>
    <p:extLst>
      <p:ext uri="{BB962C8B-B14F-4D97-AF65-F5344CB8AC3E}">
        <p14:creationId xmlns:p14="http://schemas.microsoft.com/office/powerpoint/2010/main" val="30369238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dirty="0"/>
              <a:t>For your site review, for your first responsibility is to identify and communicate to BMC2 who the physician reviewer is for the upcoming round at your site. This physician reviewer will be responsible for reviewing ten cases.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15000"/>
              </a:lnSpc>
              <a:spcBef>
                <a:spcPts val="0"/>
              </a:spcBef>
              <a:spcAft>
                <a:spcPts val="0"/>
              </a:spcAft>
              <a:buClrTx/>
              <a:buSzTx/>
              <a:buFontTx/>
              <a:buNone/>
              <a:tabLst/>
              <a:defRPr/>
            </a:pPr>
            <a:r>
              <a:rPr lang="en-US" dirty="0"/>
              <a:t>Once the peer review starts, BMC2 will provide the reviewing physician with access to case documentation to complete the reviews. BMC2 will provide the coordinator with a weekly update on the reviewer’s completion status. It is then the responsibility of the site coordinator to follow up with the reviewing physician to </a:t>
            </a:r>
            <a:r>
              <a:rPr lang="en-US" sz="1800" u="none" strike="noStrike" dirty="0">
                <a:effectLst/>
                <a:latin typeface="Arial" panose="020B0604020202020204" pitchFamily="34" charset="0"/>
                <a:ea typeface="Arial" panose="020B0604020202020204" pitchFamily="34" charset="0"/>
              </a:rPr>
              <a:t>ensure 100% of reviews are submitted. </a:t>
            </a:r>
            <a:endParaRPr lang="en-US" dirty="0"/>
          </a:p>
        </p:txBody>
      </p:sp>
      <p:sp>
        <p:nvSpPr>
          <p:cNvPr id="4" name="Slide Number Placeholder 3"/>
          <p:cNvSpPr>
            <a:spLocks noGrp="1"/>
          </p:cNvSpPr>
          <p:nvPr>
            <p:ph type="sldNum" sz="quarter" idx="5"/>
          </p:nvPr>
        </p:nvSpPr>
        <p:spPr/>
        <p:txBody>
          <a:bodyPr/>
          <a:lstStyle/>
          <a:p>
            <a:fld id="{F38D8F70-B6AF-40D9-AD7F-AFA8B588CA6F}" type="slidenum">
              <a:rPr lang="en-US" smtClean="0"/>
              <a:t>39</a:t>
            </a:fld>
            <a:endParaRPr lang="en-US" dirty="0"/>
          </a:p>
        </p:txBody>
      </p:sp>
    </p:spTree>
    <p:extLst>
      <p:ext uri="{BB962C8B-B14F-4D97-AF65-F5344CB8AC3E}">
        <p14:creationId xmlns:p14="http://schemas.microsoft.com/office/powerpoint/2010/main" val="3879642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Arial" panose="020B0604020202020204" pitchFamily="34" charset="0"/>
              </a:rPr>
              <a:t>We learned previously data entered into the BMC2 database is gathered by the coordinating center and used by our programmers to create and distribute reports to our consortium sites, and these reports are a key component to the CQI model of quality improvement. </a:t>
            </a:r>
            <a:endParaRPr lang="en-US" dirty="0"/>
          </a:p>
        </p:txBody>
      </p:sp>
      <p:sp>
        <p:nvSpPr>
          <p:cNvPr id="4" name="Slide Number Placeholder 3"/>
          <p:cNvSpPr>
            <a:spLocks noGrp="1"/>
          </p:cNvSpPr>
          <p:nvPr>
            <p:ph type="sldNum" sz="quarter" idx="5"/>
          </p:nvPr>
        </p:nvSpPr>
        <p:spPr/>
        <p:txBody>
          <a:bodyPr/>
          <a:lstStyle/>
          <a:p>
            <a:fld id="{F38D8F70-B6AF-40D9-AD7F-AFA8B588CA6F}" type="slidenum">
              <a:rPr lang="en-US" smtClean="0"/>
              <a:t>4</a:t>
            </a:fld>
            <a:endParaRPr lang="en-US" dirty="0"/>
          </a:p>
        </p:txBody>
      </p:sp>
    </p:spTree>
    <p:extLst>
      <p:ext uri="{BB962C8B-B14F-4D97-AF65-F5344CB8AC3E}">
        <p14:creationId xmlns:p14="http://schemas.microsoft.com/office/powerpoint/2010/main" val="38501415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Arial" panose="020B0604020202020204" pitchFamily="34" charset="0"/>
              <a:buNone/>
            </a:pPr>
            <a:r>
              <a:rPr lang="en-US" sz="1200" u="none" strike="noStrike" dirty="0">
                <a:effectLst/>
                <a:latin typeface="Arial" panose="020B0604020202020204" pitchFamily="34" charset="0"/>
                <a:ea typeface="Arial" panose="020B0604020202020204" pitchFamily="34" charset="0"/>
              </a:rPr>
              <a:t>For the case upload, the coordinator’s first responsibility is to obtain case list from the website and review specific instructions provided. Each round of peer review is different, and the required documents will vary.</a:t>
            </a:r>
          </a:p>
          <a:p>
            <a:pPr marL="0" marR="0" lvl="0" indent="0">
              <a:lnSpc>
                <a:spcPct val="115000"/>
              </a:lnSpc>
              <a:spcBef>
                <a:spcPts val="0"/>
              </a:spcBef>
              <a:spcAft>
                <a:spcPts val="0"/>
              </a:spcAft>
              <a:buFont typeface="Arial" panose="020B0604020202020204" pitchFamily="34" charset="0"/>
              <a:buNone/>
            </a:pPr>
            <a:endParaRPr lang="en-US" sz="1200" u="none" strike="noStrike" dirty="0">
              <a:effectLst/>
              <a:latin typeface="Arial" panose="020B0604020202020204" pitchFamily="34" charset="0"/>
              <a:ea typeface="Arial" panose="020B0604020202020204" pitchFamily="34" charset="0"/>
            </a:endParaRPr>
          </a:p>
          <a:p>
            <a:pPr marL="0" marR="0" lvl="0" indent="0">
              <a:lnSpc>
                <a:spcPct val="115000"/>
              </a:lnSpc>
              <a:spcBef>
                <a:spcPts val="0"/>
              </a:spcBef>
              <a:spcAft>
                <a:spcPts val="0"/>
              </a:spcAft>
              <a:buFont typeface="Arial" panose="020B0604020202020204" pitchFamily="34" charset="0"/>
              <a:buNone/>
            </a:pPr>
            <a:r>
              <a:rPr lang="en-US" sz="1200" u="none" strike="noStrike" dirty="0">
                <a:effectLst/>
                <a:latin typeface="Arial" panose="020B0604020202020204" pitchFamily="34" charset="0"/>
                <a:ea typeface="Arial" panose="020B0604020202020204" pitchFamily="34" charset="0"/>
              </a:rPr>
              <a:t>Next, all documentation must be completely stripped and redacted of PHI and Hospital/site identification. Full and complete redaction will be necessary to receive all P4P points for this measure. Please note, coordinators may be expected to include cath films for selected cases, and obtaining cath films typically requires a separate, internal process which will need to be initiated well in advance of the upload deadline. </a:t>
            </a:r>
          </a:p>
          <a:p>
            <a:pPr marL="0" marR="0" lvl="0" indent="0">
              <a:lnSpc>
                <a:spcPct val="115000"/>
              </a:lnSpc>
              <a:spcBef>
                <a:spcPts val="0"/>
              </a:spcBef>
              <a:spcAft>
                <a:spcPts val="0"/>
              </a:spcAft>
              <a:buFont typeface="Arial" panose="020B0604020202020204" pitchFamily="34" charset="0"/>
              <a:buNone/>
            </a:pPr>
            <a:endParaRPr lang="en-US" sz="1200" u="none" strike="noStrike" dirty="0">
              <a:effectLst/>
              <a:latin typeface="Arial" panose="020B0604020202020204" pitchFamily="34" charset="0"/>
              <a:ea typeface="Arial" panose="020B0604020202020204" pitchFamily="34" charset="0"/>
            </a:endParaRPr>
          </a:p>
          <a:p>
            <a:pPr marL="0" marR="0" lvl="0" indent="0">
              <a:lnSpc>
                <a:spcPct val="115000"/>
              </a:lnSpc>
              <a:spcBef>
                <a:spcPts val="0"/>
              </a:spcBef>
              <a:spcAft>
                <a:spcPts val="0"/>
              </a:spcAft>
              <a:buFont typeface="Arial" panose="020B0604020202020204" pitchFamily="34" charset="0"/>
              <a:buNone/>
            </a:pPr>
            <a:r>
              <a:rPr lang="en-US" sz="1200" u="none" strike="noStrike" dirty="0">
                <a:effectLst/>
                <a:latin typeface="Arial" panose="020B0604020202020204" pitchFamily="34" charset="0"/>
                <a:ea typeface="Arial" panose="020B0604020202020204" pitchFamily="34" charset="0"/>
              </a:rPr>
              <a:t>Finally, upload case review materials for 100% of the provided cases. </a:t>
            </a:r>
            <a:r>
              <a:rPr lang="en-US" sz="2000" dirty="0">
                <a:effectLst/>
                <a:latin typeface="Arial" panose="020B0604020202020204" pitchFamily="34" charset="0"/>
                <a:ea typeface="Arial" panose="020B0604020202020204" pitchFamily="34" charset="0"/>
              </a:rPr>
              <a:t>No points will be awarded for &lt;100%</a:t>
            </a:r>
            <a:endParaRPr lang="en-US" sz="1200" u="none" strike="noStrike"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F38D8F70-B6AF-40D9-AD7F-AFA8B588CA6F}" type="slidenum">
              <a:rPr lang="en-US" smtClean="0"/>
              <a:t>40</a:t>
            </a:fld>
            <a:endParaRPr lang="en-US" dirty="0"/>
          </a:p>
        </p:txBody>
      </p:sp>
    </p:spTree>
    <p:extLst>
      <p:ext uri="{BB962C8B-B14F-4D97-AF65-F5344CB8AC3E}">
        <p14:creationId xmlns:p14="http://schemas.microsoft.com/office/powerpoint/2010/main" val="3977618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Arial" panose="020B0604020202020204" pitchFamily="34" charset="0"/>
              </a:rPr>
              <a:t>Additional information on this year’s P4P measure for peer review can be found on the Performance Index Supporting documentation, as well as on the BMC2 website in the Peer Review Resources in the member Resources tab. </a:t>
            </a:r>
          </a:p>
          <a:p>
            <a:endParaRPr lang="en-US" dirty="0"/>
          </a:p>
        </p:txBody>
      </p:sp>
      <p:sp>
        <p:nvSpPr>
          <p:cNvPr id="4" name="Slide Number Placeholder 3"/>
          <p:cNvSpPr>
            <a:spLocks noGrp="1"/>
          </p:cNvSpPr>
          <p:nvPr>
            <p:ph type="sldNum" sz="quarter" idx="5"/>
          </p:nvPr>
        </p:nvSpPr>
        <p:spPr/>
        <p:txBody>
          <a:bodyPr/>
          <a:lstStyle/>
          <a:p>
            <a:fld id="{F38D8F70-B6AF-40D9-AD7F-AFA8B588CA6F}" type="slidenum">
              <a:rPr lang="en-US" smtClean="0"/>
              <a:t>41</a:t>
            </a:fld>
            <a:endParaRPr lang="en-US" dirty="0"/>
          </a:p>
        </p:txBody>
      </p:sp>
    </p:spTree>
    <p:extLst>
      <p:ext uri="{BB962C8B-B14F-4D97-AF65-F5344CB8AC3E}">
        <p14:creationId xmlns:p14="http://schemas.microsoft.com/office/powerpoint/2010/main" val="2857168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8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As the site coordinator, you may not be the same person that is abstracting data from the patient charts but as a coordinator you are the person who ensures that the following criteria are met:</a:t>
            </a:r>
          </a:p>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First, data must be abstracted accurately, </a:t>
            </a: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Second, all consecutive cases must be included </a:t>
            </a: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Third, all data must be submitted on time, and fourth, 30 day and 1 year follow up data is collected and entered for each discharge. </a:t>
            </a:r>
          </a:p>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marL="0" marR="0" lvl="0" indent="0">
              <a:lnSpc>
                <a:spcPct val="115000"/>
              </a:lnSpc>
              <a:spcBef>
                <a:spcPts val="0"/>
              </a:spcBef>
              <a:spcAft>
                <a:spcPts val="0"/>
              </a:spcAft>
              <a:buFont typeface="Arial" panose="020B0604020202020204" pitchFamily="34" charset="0"/>
              <a:buNone/>
            </a:pPr>
            <a:endParaRPr lang="en-US" sz="1400" dirty="0">
              <a:effectLst/>
              <a:latin typeface="Arial" panose="020B0604020202020204" pitchFamily="34" charset="0"/>
              <a:ea typeface="Arial" panose="020B0604020202020204" pitchFamily="34" charset="0"/>
            </a:endParaRPr>
          </a:p>
          <a:p>
            <a:pPr marL="0" marR="0" lvl="0" indent="0">
              <a:lnSpc>
                <a:spcPct val="115000"/>
              </a:lnSpc>
              <a:spcBef>
                <a:spcPts val="0"/>
              </a:spcBef>
              <a:spcAft>
                <a:spcPts val="0"/>
              </a:spcAft>
              <a:buFont typeface="Arial" panose="020B0604020202020204" pitchFamily="34" charset="0"/>
              <a:buNone/>
            </a:pPr>
            <a:endParaRPr lang="en-US" sz="24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F38D8F70-B6AF-40D9-AD7F-AFA8B588CA6F}" type="slidenum">
              <a:rPr lang="en-US" smtClean="0"/>
              <a:t>5</a:t>
            </a:fld>
            <a:endParaRPr lang="en-US" dirty="0"/>
          </a:p>
        </p:txBody>
      </p:sp>
    </p:spTree>
    <p:extLst>
      <p:ext uri="{BB962C8B-B14F-4D97-AF65-F5344CB8AC3E}">
        <p14:creationId xmlns:p14="http://schemas.microsoft.com/office/powerpoint/2010/main" val="797182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Arial" panose="020B0604020202020204" pitchFamily="34" charset="0"/>
              <a:buNone/>
            </a:pPr>
            <a:r>
              <a:rPr lang="en-US" sz="1200" u="none" strike="noStrike" dirty="0">
                <a:effectLst/>
                <a:latin typeface="Arial" panose="020B0604020202020204" pitchFamily="34" charset="0"/>
                <a:ea typeface="Arial" panose="020B0604020202020204" pitchFamily="34" charset="0"/>
              </a:rPr>
              <a:t>The first of the four requirements is that the data collected by your site must be accurate. </a:t>
            </a:r>
          </a:p>
          <a:p>
            <a:pPr marL="0" marR="0" lvl="0" indent="0">
              <a:lnSpc>
                <a:spcPct val="115000"/>
              </a:lnSpc>
              <a:spcBef>
                <a:spcPts val="0"/>
              </a:spcBef>
              <a:spcAft>
                <a:spcPts val="0"/>
              </a:spcAft>
              <a:buFont typeface="Arial" panose="020B0604020202020204" pitchFamily="34" charset="0"/>
              <a:buNone/>
            </a:pPr>
            <a:endParaRPr lang="en-US" sz="12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200" u="none" strike="noStrike" dirty="0">
                <a:effectLst/>
                <a:latin typeface="Arial" panose="020B0604020202020204" pitchFamily="34" charset="0"/>
                <a:ea typeface="Arial" panose="020B0604020202020204" pitchFamily="34" charset="0"/>
              </a:rPr>
              <a:t>Inaccurate data is not useful. The data abstracted from your patient records is the data that is used in your quarterly reports. It’s the data you see, and you present to your physicians, and it’s also the data that is used in comparison reports across the consortium.  Accurate interpretation of the data definitions and accurate data entry is essential and as the site coordinator, it’s your responsibility to ensure our accuracy expectations are met.  </a:t>
            </a:r>
          </a:p>
          <a:p>
            <a:pPr marL="342900" marR="0" lvl="0" indent="-342900">
              <a:lnSpc>
                <a:spcPct val="115000"/>
              </a:lnSpc>
              <a:spcBef>
                <a:spcPts val="0"/>
              </a:spcBef>
              <a:spcAft>
                <a:spcPts val="0"/>
              </a:spcAft>
              <a:buFont typeface="Arial" panose="020B0604020202020204" pitchFamily="34" charset="0"/>
              <a:buChar char="●"/>
            </a:pPr>
            <a:endParaRPr lang="en-US" sz="1200" u="none" strike="noStrike" dirty="0">
              <a:effectLst/>
              <a:latin typeface="Arial" panose="020B0604020202020204" pitchFamily="34" charset="0"/>
              <a:ea typeface="Arial" panose="020B0604020202020204" pitchFamily="34" charset="0"/>
            </a:endParaRP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200" u="none" strike="noStrike" dirty="0">
                <a:effectLst/>
                <a:latin typeface="Arial" panose="020B0604020202020204" pitchFamily="34" charset="0"/>
                <a:ea typeface="Arial" panose="020B0604020202020204" pitchFamily="34" charset="0"/>
              </a:rPr>
              <a:t>Understanding the data definitions is essential in your role. Not only will need to be familiar with what the data definitions mean to ensure accuracy, but you will likely be the person who is asked when physicians or leadership wonder how those definitions are applied. If you have a question about how a definition is to be interpreted, please contact the coordinating center. We encourage you to ask as many questions as you need to in order to feel comfortable and confident in your role. </a:t>
            </a:r>
          </a:p>
          <a:p>
            <a:pPr marL="342900" marR="0" lvl="0" indent="-342900">
              <a:lnSpc>
                <a:spcPct val="115000"/>
              </a:lnSpc>
              <a:spcBef>
                <a:spcPts val="0"/>
              </a:spcBef>
              <a:spcAft>
                <a:spcPts val="0"/>
              </a:spcAft>
              <a:buFont typeface="Arial" panose="020B0604020202020204" pitchFamily="34" charset="0"/>
              <a:buChar char="●"/>
            </a:pPr>
            <a:endParaRPr lang="en-US" sz="1200" u="none" strike="noStrike"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endParaRPr lang="en-US" sz="1200" u="none" strike="noStrike"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F38D8F70-B6AF-40D9-AD7F-AFA8B588CA6F}" type="slidenum">
              <a:rPr lang="en-US" smtClean="0"/>
              <a:t>6</a:t>
            </a:fld>
            <a:endParaRPr lang="en-US" dirty="0"/>
          </a:p>
        </p:txBody>
      </p:sp>
    </p:spTree>
    <p:extLst>
      <p:ext uri="{BB962C8B-B14F-4D97-AF65-F5344CB8AC3E}">
        <p14:creationId xmlns:p14="http://schemas.microsoft.com/office/powerpoint/2010/main" val="2855543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resources will assist you in accurate and efficient data abstraction. Let’s cover the basics.</a:t>
            </a:r>
          </a:p>
        </p:txBody>
      </p:sp>
      <p:sp>
        <p:nvSpPr>
          <p:cNvPr id="4" name="Slide Number Placeholder 3"/>
          <p:cNvSpPr>
            <a:spLocks noGrp="1"/>
          </p:cNvSpPr>
          <p:nvPr>
            <p:ph type="sldNum" sz="quarter" idx="5"/>
          </p:nvPr>
        </p:nvSpPr>
        <p:spPr/>
        <p:txBody>
          <a:bodyPr/>
          <a:lstStyle/>
          <a:p>
            <a:fld id="{242FD833-05CC-435C-9B5F-7266119212E6}" type="slidenum">
              <a:rPr lang="en-US" smtClean="0"/>
              <a:t>7</a:t>
            </a:fld>
            <a:endParaRPr lang="en-US" dirty="0"/>
          </a:p>
        </p:txBody>
      </p:sp>
    </p:spTree>
    <p:extLst>
      <p:ext uri="{BB962C8B-B14F-4D97-AF65-F5344CB8AC3E}">
        <p14:creationId xmlns:p14="http://schemas.microsoft.com/office/powerpoint/2010/main" val="628962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qualifying case criteria document provides information on which procedures meet criteria for including them in the BMC2 VS registry, and which cases do not meet criteria. This document can be used for all six of the Vascular Surgery procedures. Please download this document to your computer so you can refer to it when you are abstracting.  </a:t>
            </a:r>
          </a:p>
        </p:txBody>
      </p:sp>
      <p:sp>
        <p:nvSpPr>
          <p:cNvPr id="4" name="Slide Number Placeholder 3"/>
          <p:cNvSpPr>
            <a:spLocks noGrp="1"/>
          </p:cNvSpPr>
          <p:nvPr>
            <p:ph type="sldNum" sz="quarter" idx="5"/>
          </p:nvPr>
        </p:nvSpPr>
        <p:spPr/>
        <p:txBody>
          <a:bodyPr/>
          <a:lstStyle/>
          <a:p>
            <a:fld id="{242FD833-05CC-435C-9B5F-7266119212E6}" type="slidenum">
              <a:rPr lang="en-US" smtClean="0"/>
              <a:t>8</a:t>
            </a:fld>
            <a:endParaRPr lang="en-US" dirty="0"/>
          </a:p>
        </p:txBody>
      </p:sp>
    </p:spTree>
    <p:extLst>
      <p:ext uri="{BB962C8B-B14F-4D97-AF65-F5344CB8AC3E}">
        <p14:creationId xmlns:p14="http://schemas.microsoft.com/office/powerpoint/2010/main" val="738172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abstract the details of the OAAA &amp; EVAR procedures directly into REDCap. Or you can first abstract the data from your EMR onto the worksheets and then enter the worksheet data into REDCap. </a:t>
            </a:r>
          </a:p>
        </p:txBody>
      </p:sp>
      <p:sp>
        <p:nvSpPr>
          <p:cNvPr id="4" name="Slide Number Placeholder 3"/>
          <p:cNvSpPr>
            <a:spLocks noGrp="1"/>
          </p:cNvSpPr>
          <p:nvPr>
            <p:ph type="sldNum" sz="quarter" idx="5"/>
          </p:nvPr>
        </p:nvSpPr>
        <p:spPr/>
        <p:txBody>
          <a:bodyPr/>
          <a:lstStyle/>
          <a:p>
            <a:fld id="{F38D8F70-B6AF-40D9-AD7F-AFA8B588CA6F}" type="slidenum">
              <a:rPr lang="en-US" smtClean="0"/>
              <a:t>9</a:t>
            </a:fld>
            <a:endParaRPr lang="en-US" dirty="0"/>
          </a:p>
        </p:txBody>
      </p:sp>
    </p:spTree>
    <p:extLst>
      <p:ext uri="{BB962C8B-B14F-4D97-AF65-F5344CB8AC3E}">
        <p14:creationId xmlns:p14="http://schemas.microsoft.com/office/powerpoint/2010/main" val="2622966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94F1-2FBA-CD4D-8988-0A20F22102B9}"/>
              </a:ext>
            </a:extLst>
          </p:cNvPr>
          <p:cNvSpPr>
            <a:spLocks noGrp="1"/>
          </p:cNvSpPr>
          <p:nvPr>
            <p:ph type="ctrTitle" hasCustomPrompt="1"/>
          </p:nvPr>
        </p:nvSpPr>
        <p:spPr>
          <a:xfrm>
            <a:off x="0" y="3078480"/>
            <a:ext cx="12192000" cy="1097279"/>
          </a:xfrm>
        </p:spPr>
        <p:txBody>
          <a:bodyPr anchor="b"/>
          <a:lstStyle>
            <a:lvl1pPr algn="ctr">
              <a:defRPr sz="6000" b="1">
                <a:solidFill>
                  <a:srgbClr val="00274C"/>
                </a:solidFill>
                <a:latin typeface="Arial Nova" panose="020B0504020202020204" pitchFamily="34" charset="0"/>
              </a:defRPr>
            </a:lvl1pPr>
          </a:lstStyle>
          <a:p>
            <a:r>
              <a:rPr lang="en-US" dirty="0"/>
              <a:t>Presentation Title</a:t>
            </a:r>
          </a:p>
        </p:txBody>
      </p:sp>
      <p:pic>
        <p:nvPicPr>
          <p:cNvPr id="7" name="Picture 6" descr="Icon&#10;&#10;Description automatically generated">
            <a:extLst>
              <a:ext uri="{FF2B5EF4-FFF2-40B4-BE49-F238E27FC236}">
                <a16:creationId xmlns:a16="http://schemas.microsoft.com/office/drawing/2014/main" id="{A35414B0-D96A-794E-8A8D-5D32139C6F9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62198" y="793208"/>
            <a:ext cx="2467605" cy="578721"/>
          </a:xfrm>
          <a:prstGeom prst="rect">
            <a:avLst/>
          </a:prstGeom>
        </p:spPr>
      </p:pic>
      <p:sp>
        <p:nvSpPr>
          <p:cNvPr id="8" name="Rectangle 7">
            <a:extLst>
              <a:ext uri="{FF2B5EF4-FFF2-40B4-BE49-F238E27FC236}">
                <a16:creationId xmlns:a16="http://schemas.microsoft.com/office/drawing/2014/main" id="{56E450F5-7DDC-2041-9D72-4A2ADCA9F57F}"/>
              </a:ext>
            </a:extLst>
          </p:cNvPr>
          <p:cNvSpPr/>
          <p:nvPr/>
        </p:nvSpPr>
        <p:spPr>
          <a:xfrm>
            <a:off x="0" y="0"/>
            <a:ext cx="12192000" cy="274320"/>
          </a:xfrm>
          <a:prstGeom prst="rect">
            <a:avLst/>
          </a:prstGeom>
          <a:solidFill>
            <a:srgbClr val="B7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8131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7F1EE55-1ED9-99BE-C905-6FF26668AABD}"/>
              </a:ext>
            </a:extLst>
          </p:cNvPr>
          <p:cNvSpPr>
            <a:spLocks noGrp="1"/>
          </p:cNvSpPr>
          <p:nvPr>
            <p:ph type="subTitle" idx="1"/>
          </p:nvPr>
        </p:nvSpPr>
        <p:spPr>
          <a:xfrm>
            <a:off x="4030836" y="4166881"/>
            <a:ext cx="6095999" cy="1655762"/>
          </a:xfrm>
        </p:spPr>
        <p:txBody>
          <a:bodyPr/>
          <a:lstStyle>
            <a:lvl1pPr marL="0" indent="0" algn="l">
              <a:buNone/>
              <a:defRPr sz="2400">
                <a:solidFill>
                  <a:srgbClr val="00274C"/>
                </a:solidFill>
                <a:latin typeface="Arial Nova"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26CDD2-2B6E-A578-9AE1-58A059517396}"/>
              </a:ext>
            </a:extLst>
          </p:cNvPr>
          <p:cNvSpPr>
            <a:spLocks noGrp="1"/>
          </p:cNvSpPr>
          <p:nvPr>
            <p:ph type="dt" sz="half" idx="10"/>
          </p:nvPr>
        </p:nvSpPr>
        <p:spPr/>
        <p:txBody>
          <a:bodyPr/>
          <a:lstStyle/>
          <a:p>
            <a:fld id="{253F6C8E-B38E-4A63-88D5-485B754B0F52}" type="datetimeFigureOut">
              <a:rPr lang="en-US" smtClean="0"/>
              <a:t>8/3/2023</a:t>
            </a:fld>
            <a:endParaRPr lang="en-US" dirty="0"/>
          </a:p>
        </p:txBody>
      </p:sp>
      <p:sp>
        <p:nvSpPr>
          <p:cNvPr id="5" name="Footer Placeholder 4">
            <a:extLst>
              <a:ext uri="{FF2B5EF4-FFF2-40B4-BE49-F238E27FC236}">
                <a16:creationId xmlns:a16="http://schemas.microsoft.com/office/drawing/2014/main" id="{E6AF060E-461B-DBD3-3AA0-8C56F25228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8D14A3-7E16-0DCF-13CA-DBEBD1B5FCC5}"/>
              </a:ext>
            </a:extLst>
          </p:cNvPr>
          <p:cNvSpPr>
            <a:spLocks noGrp="1"/>
          </p:cNvSpPr>
          <p:nvPr>
            <p:ph type="sldNum" sz="quarter" idx="12"/>
          </p:nvPr>
        </p:nvSpPr>
        <p:spPr/>
        <p:txBody>
          <a:bodyPr/>
          <a:lstStyle/>
          <a:p>
            <a:fld id="{B4B4BA6E-D52C-4EBC-9919-80B1324828D9}" type="slidenum">
              <a:rPr lang="en-US" smtClean="0"/>
              <a:t>‹#›</a:t>
            </a:fld>
            <a:endParaRPr lang="en-US" dirty="0"/>
          </a:p>
        </p:txBody>
      </p:sp>
      <p:sp>
        <p:nvSpPr>
          <p:cNvPr id="10" name="Rectangle 9">
            <a:extLst>
              <a:ext uri="{FF2B5EF4-FFF2-40B4-BE49-F238E27FC236}">
                <a16:creationId xmlns:a16="http://schemas.microsoft.com/office/drawing/2014/main" id="{0BD1B0AB-975B-D9F9-3458-2096FD62B711}"/>
              </a:ext>
            </a:extLst>
          </p:cNvPr>
          <p:cNvSpPr/>
          <p:nvPr/>
        </p:nvSpPr>
        <p:spPr>
          <a:xfrm rot="5400000">
            <a:off x="-1585915" y="1585915"/>
            <a:ext cx="6858003" cy="3686176"/>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text, clipart&#10;&#10;Description automatically generated">
            <a:extLst>
              <a:ext uri="{FF2B5EF4-FFF2-40B4-BE49-F238E27FC236}">
                <a16:creationId xmlns:a16="http://schemas.microsoft.com/office/drawing/2014/main" id="{DEFF50E7-CEAD-6794-EB06-B2F01D7FC23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4659" y="1300955"/>
            <a:ext cx="10551556" cy="2474631"/>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90E806DB-2C83-0A10-2737-455C059E6EF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98025" y="3942222"/>
            <a:ext cx="4940672" cy="1158724"/>
          </a:xfrm>
          <a:prstGeom prst="rect">
            <a:avLst/>
          </a:prstGeom>
        </p:spPr>
      </p:pic>
      <p:sp>
        <p:nvSpPr>
          <p:cNvPr id="2" name="Title 1">
            <a:extLst>
              <a:ext uri="{FF2B5EF4-FFF2-40B4-BE49-F238E27FC236}">
                <a16:creationId xmlns:a16="http://schemas.microsoft.com/office/drawing/2014/main" id="{AA1E6FC5-EA18-FB2C-FAAE-6F28198DBF43}"/>
              </a:ext>
            </a:extLst>
          </p:cNvPr>
          <p:cNvSpPr>
            <a:spLocks noGrp="1"/>
          </p:cNvSpPr>
          <p:nvPr>
            <p:ph type="ctrTitle"/>
          </p:nvPr>
        </p:nvSpPr>
        <p:spPr>
          <a:xfrm>
            <a:off x="4030836" y="1387986"/>
            <a:ext cx="6095999" cy="2387600"/>
          </a:xfrm>
          <a:solidFill>
            <a:schemeClr val="bg1"/>
          </a:solidFill>
          <a:ln>
            <a:solidFill>
              <a:schemeClr val="bg1"/>
            </a:solidFill>
          </a:ln>
        </p:spPr>
        <p:txBody>
          <a:bodyPr anchor="b"/>
          <a:lstStyle>
            <a:lvl1pPr algn="l">
              <a:defRPr sz="6000">
                <a:solidFill>
                  <a:srgbClr val="00274C"/>
                </a:solidFill>
                <a:latin typeface="Arial Nova" panose="020B0504020202020204" pitchFamily="34" charset="0"/>
                <a:cs typeface="Urdu Typesetting" panose="020B0604020202020204" pitchFamily="66" charset="-78"/>
              </a:defRPr>
            </a:lvl1pPr>
          </a:lstStyle>
          <a:p>
            <a:r>
              <a:rPr lang="en-US"/>
              <a:t>Click to edit Master title style</a:t>
            </a:r>
            <a:endParaRPr lang="en-US" dirty="0"/>
          </a:p>
        </p:txBody>
      </p:sp>
      <p:sp>
        <p:nvSpPr>
          <p:cNvPr id="14" name="TextBox 13">
            <a:extLst>
              <a:ext uri="{FF2B5EF4-FFF2-40B4-BE49-F238E27FC236}">
                <a16:creationId xmlns:a16="http://schemas.microsoft.com/office/drawing/2014/main" id="{4EE4BC08-E0E2-F620-9FCC-4B87A8B8C8F8}"/>
              </a:ext>
            </a:extLst>
          </p:cNvPr>
          <p:cNvSpPr txBox="1"/>
          <p:nvPr/>
        </p:nvSpPr>
        <p:spPr>
          <a:xfrm>
            <a:off x="590635" y="6032420"/>
            <a:ext cx="2504901" cy="307777"/>
          </a:xfrm>
          <a:prstGeom prst="rect">
            <a:avLst/>
          </a:prstGeom>
          <a:noFill/>
        </p:spPr>
        <p:txBody>
          <a:bodyPr wrap="square" rtlCol="0">
            <a:spAutoFit/>
          </a:bodyPr>
          <a:lstStyle/>
          <a:p>
            <a:pPr algn="ctr"/>
            <a:r>
              <a:rPr lang="en-US" sz="1400" b="1" dirty="0">
                <a:solidFill>
                  <a:schemeClr val="bg1"/>
                </a:solidFill>
              </a:rPr>
              <a:t>BMC2.org</a:t>
            </a:r>
          </a:p>
        </p:txBody>
      </p:sp>
    </p:spTree>
    <p:extLst>
      <p:ext uri="{BB962C8B-B14F-4D97-AF65-F5344CB8AC3E}">
        <p14:creationId xmlns:p14="http://schemas.microsoft.com/office/powerpoint/2010/main" val="2823333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7FCBB-0062-C64E-9113-5B214F0CB476}"/>
              </a:ext>
            </a:extLst>
          </p:cNvPr>
          <p:cNvSpPr>
            <a:spLocks noGrp="1"/>
          </p:cNvSpPr>
          <p:nvPr>
            <p:ph type="title" hasCustomPrompt="1"/>
          </p:nvPr>
        </p:nvSpPr>
        <p:spPr/>
        <p:txBody>
          <a:bodyPr/>
          <a:lstStyle>
            <a:lvl1pPr>
              <a:defRPr b="1">
                <a:solidFill>
                  <a:srgbClr val="00274C"/>
                </a:solidFill>
                <a:latin typeface="Arial Nova" panose="020B0504020202020204" pitchFamily="34" charset="0"/>
              </a:defRPr>
            </a:lvl1pPr>
          </a:lstStyle>
          <a:p>
            <a:r>
              <a:rPr lang="en-US" dirty="0"/>
              <a:t>Slide Title</a:t>
            </a:r>
          </a:p>
        </p:txBody>
      </p:sp>
      <p:sp>
        <p:nvSpPr>
          <p:cNvPr id="3" name="Content Placeholder 2">
            <a:extLst>
              <a:ext uri="{FF2B5EF4-FFF2-40B4-BE49-F238E27FC236}">
                <a16:creationId xmlns:a16="http://schemas.microsoft.com/office/drawing/2014/main" id="{CE795A86-D2EE-854A-A9F9-21BEA9D0024D}"/>
              </a:ext>
            </a:extLst>
          </p:cNvPr>
          <p:cNvSpPr>
            <a:spLocks noGrp="1"/>
          </p:cNvSpPr>
          <p:nvPr>
            <p:ph idx="1" hasCustomPrompt="1"/>
          </p:nvPr>
        </p:nvSpPr>
        <p:spPr/>
        <p:txBody>
          <a:bodyPr/>
          <a:lstStyle>
            <a:lvl1pPr marL="457200" indent="-457200">
              <a:buFont typeface="Arial" panose="020B0604020202020204" pitchFamily="34" charset="0"/>
              <a:buChar char="•"/>
              <a:defRPr sz="3000">
                <a:solidFill>
                  <a:srgbClr val="00274C"/>
                </a:solidFill>
                <a:latin typeface="Arial Nova" panose="020B0504020202020204" pitchFamily="34" charset="0"/>
              </a:defRPr>
            </a:lvl1pPr>
            <a:lvl2pPr marL="746125" indent="-288925">
              <a:tabLst/>
              <a:defRPr>
                <a:solidFill>
                  <a:srgbClr val="00274C"/>
                </a:solidFill>
                <a:latin typeface="Arial Nova" panose="020B0504020202020204" pitchFamily="34" charset="0"/>
              </a:defRPr>
            </a:lvl2pPr>
            <a:lvl3pPr>
              <a:defRPr>
                <a:solidFill>
                  <a:srgbClr val="00274C"/>
                </a:solidFill>
                <a:latin typeface="Arial Nova" panose="020B0504020202020204" pitchFamily="34" charset="0"/>
              </a:defRPr>
            </a:lvl3pPr>
            <a:lvl4pPr marL="577850" indent="-233363">
              <a:buSzPct val="80000"/>
              <a:buFont typeface="Courier New" panose="02070309020205020404" pitchFamily="49" charset="0"/>
              <a:buChar char="o"/>
              <a:tabLst/>
              <a:defRPr sz="2400"/>
            </a:lvl4pPr>
            <a:lvl5pPr marL="1539875" indent="-228600">
              <a:defRPr>
                <a:solidFill>
                  <a:srgbClr val="00274C"/>
                </a:solidFill>
                <a:latin typeface="Arial Nova" panose="020B0504020202020204" pitchFamily="34" charset="0"/>
              </a:defRPr>
            </a:lvl5pPr>
          </a:lstStyle>
          <a:p>
            <a:pPr lvl="0"/>
            <a:r>
              <a:rPr lang="en-US" dirty="0"/>
              <a:t>First Level</a:t>
            </a:r>
          </a:p>
          <a:p>
            <a:pPr lvl="1"/>
            <a:r>
              <a:rPr lang="en-US" dirty="0"/>
              <a:t>Second Level</a:t>
            </a:r>
          </a:p>
          <a:p>
            <a:pPr lvl="2"/>
            <a:r>
              <a:rPr lang="en-US" dirty="0"/>
              <a:t>Third level</a:t>
            </a:r>
          </a:p>
          <a:p>
            <a:pPr lvl="4"/>
            <a:r>
              <a:rPr lang="en-US" dirty="0"/>
              <a:t>Fourth level</a:t>
            </a:r>
          </a:p>
        </p:txBody>
      </p:sp>
      <p:sp>
        <p:nvSpPr>
          <p:cNvPr id="7" name="Rectangle 6">
            <a:extLst>
              <a:ext uri="{FF2B5EF4-FFF2-40B4-BE49-F238E27FC236}">
                <a16:creationId xmlns:a16="http://schemas.microsoft.com/office/drawing/2014/main" id="{54F59FDB-B506-E84E-944B-C6F2A119E26D}"/>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FFCD94-865A-E04A-9238-EB7DE3001AC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1E63CA81-F9B3-7A4E-909C-9442E651DB09}"/>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37F86576-08AF-5F40-8AB3-2DC06013548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988959" y="6145744"/>
            <a:ext cx="2455333" cy="235644"/>
          </a:xfrm>
          <a:prstGeom prst="rect">
            <a:avLst/>
          </a:prstGeom>
        </p:spPr>
      </p:pic>
    </p:spTree>
    <p:extLst>
      <p:ext uri="{BB962C8B-B14F-4D97-AF65-F5344CB8AC3E}">
        <p14:creationId xmlns:p14="http://schemas.microsoft.com/office/powerpoint/2010/main" val="377915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274C"/>
                </a:solidFill>
                <a:latin typeface="Arial Nova" panose="020B0504020202020204" pitchFamily="34" charset="0"/>
              </a:defRPr>
            </a:lvl1pPr>
          </a:lstStyle>
          <a:p>
            <a:r>
              <a:rPr lang="en-US"/>
              <a:t>Click to edit Master title style</a:t>
            </a:r>
            <a:endParaRPr lang="en-US" dirty="0"/>
          </a:p>
        </p:txBody>
      </p:sp>
      <p:sp>
        <p:nvSpPr>
          <p:cNvPr id="8" name="Content Placeholder 7"/>
          <p:cNvSpPr>
            <a:spLocks noGrp="1"/>
          </p:cNvSpPr>
          <p:nvPr>
            <p:ph sz="quarter" idx="11"/>
          </p:nvPr>
        </p:nvSpPr>
        <p:spPr>
          <a:xfrm>
            <a:off x="6408648" y="2080341"/>
            <a:ext cx="4474700" cy="3897312"/>
          </a:xfrm>
        </p:spPr>
        <p:txBody>
          <a:bodyPr/>
          <a:lstStyle>
            <a:lvl1pPr marL="0" indent="0">
              <a:buNone/>
              <a:defRPr>
                <a:solidFill>
                  <a:srgbClr val="00274C"/>
                </a:solidFill>
                <a:latin typeface="Arial Nova" panose="020B0504020202020204" pitchFamily="34" charset="0"/>
              </a:defRPr>
            </a:lvl1pPr>
          </a:lstStyle>
          <a:p>
            <a:pPr lvl="0"/>
            <a:r>
              <a:rPr lang="en-US"/>
              <a:t>Click to edit Master text styles</a:t>
            </a:r>
          </a:p>
        </p:txBody>
      </p:sp>
      <p:sp>
        <p:nvSpPr>
          <p:cNvPr id="5" name="Rectangle 4">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988959" y="6145744"/>
            <a:ext cx="2455333" cy="235644"/>
          </a:xfrm>
          <a:prstGeom prst="rect">
            <a:avLst/>
          </a:prstGeom>
        </p:spPr>
      </p:pic>
      <p:sp>
        <p:nvSpPr>
          <p:cNvPr id="4" name="Content Placeholder 3"/>
          <p:cNvSpPr>
            <a:spLocks noGrp="1"/>
          </p:cNvSpPr>
          <p:nvPr>
            <p:ph sz="quarter" idx="12"/>
          </p:nvPr>
        </p:nvSpPr>
        <p:spPr>
          <a:xfrm>
            <a:off x="873736" y="2029835"/>
            <a:ext cx="4403942" cy="3897312"/>
          </a:xfrm>
        </p:spPr>
        <p:txBody>
          <a:bodyPr/>
          <a:lstStyle>
            <a:lvl1pPr>
              <a:defRPr>
                <a:solidFill>
                  <a:srgbClr val="00274C"/>
                </a:solidFill>
                <a:latin typeface="Arial Nova" panose="020B0504020202020204" pitchFamily="34" charset="0"/>
              </a:defRPr>
            </a:lvl1pPr>
            <a:lvl2pPr>
              <a:defRPr>
                <a:solidFill>
                  <a:srgbClr val="00274C"/>
                </a:solidFill>
                <a:latin typeface="Arial Nova" panose="020B0504020202020204" pitchFamily="34" charset="0"/>
              </a:defRPr>
            </a:lvl2pPr>
            <a:lvl3pPr>
              <a:defRPr>
                <a:solidFill>
                  <a:srgbClr val="00274C"/>
                </a:solidFill>
                <a:latin typeface="Arial Nova" panose="020B0504020202020204" pitchFamily="34" charset="0"/>
              </a:defRPr>
            </a:lvl3pPr>
            <a:lvl4pPr>
              <a:defRPr>
                <a:solidFill>
                  <a:srgbClr val="00274C"/>
                </a:solidFill>
                <a:latin typeface="Arial Nova" panose="020B0504020202020204" pitchFamily="34" charset="0"/>
              </a:defRPr>
            </a:lvl4pPr>
            <a:lvl5pPr>
              <a:defRPr>
                <a:solidFill>
                  <a:srgbClr val="00274C"/>
                </a:solidFill>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1891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D947-3316-BA4C-95A1-0857AA3BB907}"/>
              </a:ext>
            </a:extLst>
          </p:cNvPr>
          <p:cNvSpPr>
            <a:spLocks noGrp="1"/>
          </p:cNvSpPr>
          <p:nvPr>
            <p:ph type="title" hasCustomPrompt="1"/>
          </p:nvPr>
        </p:nvSpPr>
        <p:spPr>
          <a:xfrm>
            <a:off x="0" y="2692400"/>
            <a:ext cx="12192000" cy="1036955"/>
          </a:xfrm>
        </p:spPr>
        <p:txBody>
          <a:bodyPr anchor="b"/>
          <a:lstStyle>
            <a:lvl1pPr algn="ctr">
              <a:defRPr sz="6000" b="1">
                <a:solidFill>
                  <a:srgbClr val="00274C"/>
                </a:solidFill>
                <a:latin typeface="Arial Nova" panose="020B0504020202020204" pitchFamily="34" charset="0"/>
              </a:defRPr>
            </a:lvl1pPr>
          </a:lstStyle>
          <a:p>
            <a:r>
              <a:rPr lang="en-US" dirty="0"/>
              <a:t>Divider Slide</a:t>
            </a:r>
          </a:p>
        </p:txBody>
      </p:sp>
      <p:sp>
        <p:nvSpPr>
          <p:cNvPr id="7" name="Rectangle 6">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988959" y="6145744"/>
            <a:ext cx="2455333" cy="235644"/>
          </a:xfrm>
          <a:prstGeom prst="rect">
            <a:avLst/>
          </a:prstGeom>
        </p:spPr>
      </p:pic>
      <p:pic>
        <p:nvPicPr>
          <p:cNvPr id="11" name="Picture 10">
            <a:extLst>
              <a:ext uri="{FF2B5EF4-FFF2-40B4-BE49-F238E27FC236}">
                <a16:creationId xmlns:a16="http://schemas.microsoft.com/office/drawing/2014/main" id="{AF3B2791-7B90-004B-8F5A-31458E8D492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95650" y="3992880"/>
            <a:ext cx="5600700" cy="63500"/>
          </a:xfrm>
          <a:prstGeom prst="rect">
            <a:avLst/>
          </a:prstGeom>
        </p:spPr>
      </p:pic>
      <p:sp>
        <p:nvSpPr>
          <p:cNvPr id="4" name="Text Placeholder 3"/>
          <p:cNvSpPr>
            <a:spLocks noGrp="1"/>
          </p:cNvSpPr>
          <p:nvPr>
            <p:ph type="body" sz="quarter" idx="10"/>
          </p:nvPr>
        </p:nvSpPr>
        <p:spPr>
          <a:xfrm>
            <a:off x="2862263" y="4254500"/>
            <a:ext cx="6477000" cy="1171575"/>
          </a:xfrm>
        </p:spPr>
        <p:txBody>
          <a:bodyPr>
            <a:normAutofit/>
          </a:bodyPr>
          <a:lstStyle>
            <a:lvl1pPr marL="0" indent="0" algn="ctr">
              <a:buNone/>
              <a:defRPr sz="2800">
                <a:solidFill>
                  <a:srgbClr val="00274C"/>
                </a:solidFill>
                <a:latin typeface="Arial Nova" panose="020B05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15074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Divider Slide">
    <p:spTree>
      <p:nvGrpSpPr>
        <p:cNvPr id="1" name=""/>
        <p:cNvGrpSpPr/>
        <p:nvPr/>
      </p:nvGrpSpPr>
      <p:grpSpPr>
        <a:xfrm>
          <a:off x="0" y="0"/>
          <a:ext cx="0" cy="0"/>
          <a:chOff x="0" y="0"/>
          <a:chExt cx="0" cy="0"/>
        </a:xfrm>
      </p:grpSpPr>
      <p:pic>
        <p:nvPicPr>
          <p:cNvPr id="5" name="Picture 4" descr="A picture containing person, indoor, hospital room, ceiling&#10;&#10;Description automatically generated">
            <a:extLst>
              <a:ext uri="{FF2B5EF4-FFF2-40B4-BE49-F238E27FC236}">
                <a16:creationId xmlns:a16="http://schemas.microsoft.com/office/drawing/2014/main" id="{784936AE-37FA-B903-6338-F162B4B649FE}"/>
              </a:ext>
            </a:extLst>
          </p:cNvPr>
          <p:cNvPicPr>
            <a:picLocks noChangeAspect="1"/>
          </p:cNvPicPr>
          <p:nvPr/>
        </p:nvPicPr>
        <p:blipFill>
          <a:blip r:embed="rId2" cstate="email">
            <a:alphaModFix amt="35000"/>
            <a:extLst>
              <a:ext uri="{28A0092B-C50C-407E-A947-70E740481C1C}">
                <a14:useLocalDpi xmlns:a14="http://schemas.microsoft.com/office/drawing/2010/main" val="0"/>
              </a:ext>
            </a:extLst>
          </a:blip>
          <a:stretch>
            <a:fillRect/>
          </a:stretch>
        </p:blipFill>
        <p:spPr>
          <a:xfrm>
            <a:off x="0" y="-12548"/>
            <a:ext cx="12192000" cy="8137856"/>
          </a:xfrm>
          <a:prstGeom prst="rect">
            <a:avLst/>
          </a:prstGeom>
        </p:spPr>
      </p:pic>
      <p:sp>
        <p:nvSpPr>
          <p:cNvPr id="2" name="Title 1">
            <a:extLst>
              <a:ext uri="{FF2B5EF4-FFF2-40B4-BE49-F238E27FC236}">
                <a16:creationId xmlns:a16="http://schemas.microsoft.com/office/drawing/2014/main" id="{4D37D947-3316-BA4C-95A1-0857AA3BB907}"/>
              </a:ext>
            </a:extLst>
          </p:cNvPr>
          <p:cNvSpPr>
            <a:spLocks noGrp="1"/>
          </p:cNvSpPr>
          <p:nvPr>
            <p:ph type="title" hasCustomPrompt="1"/>
          </p:nvPr>
        </p:nvSpPr>
        <p:spPr>
          <a:xfrm>
            <a:off x="0" y="2692400"/>
            <a:ext cx="12192000" cy="1036955"/>
          </a:xfrm>
        </p:spPr>
        <p:txBody>
          <a:bodyPr anchor="b"/>
          <a:lstStyle>
            <a:lvl1pPr algn="ctr">
              <a:defRPr sz="6000" b="1">
                <a:solidFill>
                  <a:srgbClr val="00274C"/>
                </a:solidFill>
                <a:latin typeface="Arial Nova" panose="020B0504020202020204" pitchFamily="34" charset="0"/>
              </a:defRPr>
            </a:lvl1pPr>
          </a:lstStyle>
          <a:p>
            <a:r>
              <a:rPr lang="en-US" dirty="0"/>
              <a:t>Divider Slide</a:t>
            </a:r>
          </a:p>
        </p:txBody>
      </p:sp>
      <p:sp>
        <p:nvSpPr>
          <p:cNvPr id="7" name="Rectangle 6">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988959" y="6145744"/>
            <a:ext cx="2455333" cy="235644"/>
          </a:xfrm>
          <a:prstGeom prst="rect">
            <a:avLst/>
          </a:prstGeom>
        </p:spPr>
      </p:pic>
      <p:pic>
        <p:nvPicPr>
          <p:cNvPr id="11" name="Picture 10">
            <a:extLst>
              <a:ext uri="{FF2B5EF4-FFF2-40B4-BE49-F238E27FC236}">
                <a16:creationId xmlns:a16="http://schemas.microsoft.com/office/drawing/2014/main" id="{AF3B2791-7B90-004B-8F5A-31458E8D492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95650" y="3992880"/>
            <a:ext cx="5600700" cy="63500"/>
          </a:xfrm>
          <a:prstGeom prst="rect">
            <a:avLst/>
          </a:prstGeom>
        </p:spPr>
      </p:pic>
      <p:sp>
        <p:nvSpPr>
          <p:cNvPr id="4" name="Text Placeholder 3"/>
          <p:cNvSpPr>
            <a:spLocks noGrp="1"/>
          </p:cNvSpPr>
          <p:nvPr>
            <p:ph type="body" sz="quarter" idx="10"/>
          </p:nvPr>
        </p:nvSpPr>
        <p:spPr>
          <a:xfrm>
            <a:off x="2862263" y="4254500"/>
            <a:ext cx="6477000" cy="1171575"/>
          </a:xfrm>
        </p:spPr>
        <p:txBody>
          <a:bodyPr>
            <a:normAutofit/>
          </a:bodyPr>
          <a:lstStyle>
            <a:lvl1pPr marL="0" indent="0" algn="ctr">
              <a:buNone/>
              <a:defRPr sz="2800">
                <a:solidFill>
                  <a:srgbClr val="00274C"/>
                </a:solidFill>
                <a:latin typeface="Arial Nova" panose="020B05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375776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Divider Slide">
    <p:spTree>
      <p:nvGrpSpPr>
        <p:cNvPr id="1" name=""/>
        <p:cNvGrpSpPr/>
        <p:nvPr/>
      </p:nvGrpSpPr>
      <p:grpSpPr>
        <a:xfrm>
          <a:off x="0" y="0"/>
          <a:ext cx="0" cy="0"/>
          <a:chOff x="0" y="0"/>
          <a:chExt cx="0" cy="0"/>
        </a:xfrm>
      </p:grpSpPr>
      <p:pic>
        <p:nvPicPr>
          <p:cNvPr id="6" name="Picture 5" descr="A screenshot of a computer&#10;&#10;Description automatically generated with low confidence">
            <a:extLst>
              <a:ext uri="{FF2B5EF4-FFF2-40B4-BE49-F238E27FC236}">
                <a16:creationId xmlns:a16="http://schemas.microsoft.com/office/drawing/2014/main" id="{C0A6CBC3-6212-7EA5-6A9C-FC52847F5B85}"/>
              </a:ext>
            </a:extLst>
          </p:cNvPr>
          <p:cNvPicPr>
            <a:picLocks noChangeAspect="1"/>
          </p:cNvPicPr>
          <p:nvPr/>
        </p:nvPicPr>
        <p:blipFill>
          <a:blip r:embed="rId2" cstate="email">
            <a:alphaModFix amt="35000"/>
            <a:extLst>
              <a:ext uri="{28A0092B-C50C-407E-A947-70E740481C1C}">
                <a14:useLocalDpi xmlns:a14="http://schemas.microsoft.com/office/drawing/2010/main" val="0"/>
              </a:ext>
            </a:extLst>
          </a:blip>
          <a:stretch>
            <a:fillRect/>
          </a:stretch>
        </p:blipFill>
        <p:spPr>
          <a:xfrm>
            <a:off x="1" y="-290715"/>
            <a:ext cx="12192000" cy="7572433"/>
          </a:xfrm>
          <a:prstGeom prst="rect">
            <a:avLst/>
          </a:prstGeom>
        </p:spPr>
      </p:pic>
      <p:sp>
        <p:nvSpPr>
          <p:cNvPr id="2" name="Title 1">
            <a:extLst>
              <a:ext uri="{FF2B5EF4-FFF2-40B4-BE49-F238E27FC236}">
                <a16:creationId xmlns:a16="http://schemas.microsoft.com/office/drawing/2014/main" id="{4D37D947-3316-BA4C-95A1-0857AA3BB907}"/>
              </a:ext>
            </a:extLst>
          </p:cNvPr>
          <p:cNvSpPr>
            <a:spLocks noGrp="1"/>
          </p:cNvSpPr>
          <p:nvPr>
            <p:ph type="title" hasCustomPrompt="1"/>
          </p:nvPr>
        </p:nvSpPr>
        <p:spPr>
          <a:xfrm>
            <a:off x="0" y="2692400"/>
            <a:ext cx="12192000" cy="1036955"/>
          </a:xfrm>
        </p:spPr>
        <p:txBody>
          <a:bodyPr anchor="b"/>
          <a:lstStyle>
            <a:lvl1pPr algn="ctr">
              <a:defRPr sz="6000" b="1">
                <a:solidFill>
                  <a:srgbClr val="00274C"/>
                </a:solidFill>
                <a:latin typeface="Arial Nova" panose="020B0504020202020204" pitchFamily="34" charset="0"/>
              </a:defRPr>
            </a:lvl1pPr>
          </a:lstStyle>
          <a:p>
            <a:r>
              <a:rPr lang="en-US" dirty="0"/>
              <a:t>Divider Slide</a:t>
            </a:r>
          </a:p>
        </p:txBody>
      </p:sp>
      <p:sp>
        <p:nvSpPr>
          <p:cNvPr id="7" name="Rectangle 6">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988959" y="6145744"/>
            <a:ext cx="2455333" cy="235644"/>
          </a:xfrm>
          <a:prstGeom prst="rect">
            <a:avLst/>
          </a:prstGeom>
        </p:spPr>
      </p:pic>
      <p:pic>
        <p:nvPicPr>
          <p:cNvPr id="11" name="Picture 10">
            <a:extLst>
              <a:ext uri="{FF2B5EF4-FFF2-40B4-BE49-F238E27FC236}">
                <a16:creationId xmlns:a16="http://schemas.microsoft.com/office/drawing/2014/main" id="{AF3B2791-7B90-004B-8F5A-31458E8D492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95650" y="3992880"/>
            <a:ext cx="5600700" cy="63500"/>
          </a:xfrm>
          <a:prstGeom prst="rect">
            <a:avLst/>
          </a:prstGeom>
        </p:spPr>
      </p:pic>
      <p:sp>
        <p:nvSpPr>
          <p:cNvPr id="4" name="Text Placeholder 3"/>
          <p:cNvSpPr>
            <a:spLocks noGrp="1"/>
          </p:cNvSpPr>
          <p:nvPr>
            <p:ph type="body" sz="quarter" idx="10"/>
          </p:nvPr>
        </p:nvSpPr>
        <p:spPr>
          <a:xfrm>
            <a:off x="2862263" y="4254500"/>
            <a:ext cx="6477000" cy="1171575"/>
          </a:xfrm>
        </p:spPr>
        <p:txBody>
          <a:bodyPr>
            <a:normAutofit/>
          </a:bodyPr>
          <a:lstStyle>
            <a:lvl1pPr marL="0" indent="0" algn="ctr">
              <a:buNone/>
              <a:defRPr sz="2800">
                <a:solidFill>
                  <a:srgbClr val="00274C"/>
                </a:solidFill>
                <a:latin typeface="Arial Nova" panose="020B05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424713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Divider Slide">
    <p:spTree>
      <p:nvGrpSpPr>
        <p:cNvPr id="1" name=""/>
        <p:cNvGrpSpPr/>
        <p:nvPr/>
      </p:nvGrpSpPr>
      <p:grpSpPr>
        <a:xfrm>
          <a:off x="0" y="0"/>
          <a:ext cx="0" cy="0"/>
          <a:chOff x="0" y="0"/>
          <a:chExt cx="0" cy="0"/>
        </a:xfrm>
      </p:grpSpPr>
      <p:pic>
        <p:nvPicPr>
          <p:cNvPr id="5" name="Picture 4" descr="A picture containing person, hand&#10;&#10;Description automatically generated">
            <a:extLst>
              <a:ext uri="{FF2B5EF4-FFF2-40B4-BE49-F238E27FC236}">
                <a16:creationId xmlns:a16="http://schemas.microsoft.com/office/drawing/2014/main" id="{2364BE85-2C9D-B05B-B584-AFADF7A94A45}"/>
              </a:ext>
            </a:extLst>
          </p:cNvPr>
          <p:cNvPicPr>
            <a:picLocks noChangeAspect="1"/>
          </p:cNvPicPr>
          <p:nvPr/>
        </p:nvPicPr>
        <p:blipFill>
          <a:blip r:embed="rId2" cstate="email">
            <a:alphaModFix amt="35000"/>
            <a:extLst>
              <a:ext uri="{28A0092B-C50C-407E-A947-70E740481C1C}">
                <a14:useLocalDpi xmlns:a14="http://schemas.microsoft.com/office/drawing/2010/main" val="0"/>
              </a:ext>
            </a:extLst>
          </a:blip>
          <a:stretch>
            <a:fillRect/>
          </a:stretch>
        </p:blipFill>
        <p:spPr>
          <a:xfrm>
            <a:off x="0" y="-1489088"/>
            <a:ext cx="12277725" cy="8040373"/>
          </a:xfrm>
          <a:prstGeom prst="rect">
            <a:avLst/>
          </a:prstGeom>
        </p:spPr>
      </p:pic>
      <p:sp>
        <p:nvSpPr>
          <p:cNvPr id="2" name="Title 1">
            <a:extLst>
              <a:ext uri="{FF2B5EF4-FFF2-40B4-BE49-F238E27FC236}">
                <a16:creationId xmlns:a16="http://schemas.microsoft.com/office/drawing/2014/main" id="{4D37D947-3316-BA4C-95A1-0857AA3BB907}"/>
              </a:ext>
            </a:extLst>
          </p:cNvPr>
          <p:cNvSpPr>
            <a:spLocks noGrp="1"/>
          </p:cNvSpPr>
          <p:nvPr>
            <p:ph type="title" hasCustomPrompt="1"/>
          </p:nvPr>
        </p:nvSpPr>
        <p:spPr>
          <a:xfrm>
            <a:off x="0" y="2692400"/>
            <a:ext cx="12192000" cy="1036955"/>
          </a:xfrm>
        </p:spPr>
        <p:txBody>
          <a:bodyPr anchor="b"/>
          <a:lstStyle>
            <a:lvl1pPr algn="ctr">
              <a:defRPr sz="6000" b="1">
                <a:solidFill>
                  <a:srgbClr val="00274C"/>
                </a:solidFill>
                <a:latin typeface="Arial Nova" panose="020B0504020202020204" pitchFamily="34" charset="0"/>
              </a:defRPr>
            </a:lvl1pPr>
          </a:lstStyle>
          <a:p>
            <a:r>
              <a:rPr lang="en-US" dirty="0"/>
              <a:t>Divider Slide</a:t>
            </a:r>
          </a:p>
        </p:txBody>
      </p:sp>
      <p:sp>
        <p:nvSpPr>
          <p:cNvPr id="7" name="Rectangle 6">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988959" y="6145744"/>
            <a:ext cx="2455333" cy="235644"/>
          </a:xfrm>
          <a:prstGeom prst="rect">
            <a:avLst/>
          </a:prstGeom>
        </p:spPr>
      </p:pic>
      <p:pic>
        <p:nvPicPr>
          <p:cNvPr id="11" name="Picture 10">
            <a:extLst>
              <a:ext uri="{FF2B5EF4-FFF2-40B4-BE49-F238E27FC236}">
                <a16:creationId xmlns:a16="http://schemas.microsoft.com/office/drawing/2014/main" id="{AF3B2791-7B90-004B-8F5A-31458E8D492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95650" y="3992880"/>
            <a:ext cx="5600700" cy="63500"/>
          </a:xfrm>
          <a:prstGeom prst="rect">
            <a:avLst/>
          </a:prstGeom>
        </p:spPr>
      </p:pic>
      <p:sp>
        <p:nvSpPr>
          <p:cNvPr id="4" name="Text Placeholder 3"/>
          <p:cNvSpPr>
            <a:spLocks noGrp="1"/>
          </p:cNvSpPr>
          <p:nvPr>
            <p:ph type="body" sz="quarter" idx="10"/>
          </p:nvPr>
        </p:nvSpPr>
        <p:spPr>
          <a:xfrm>
            <a:off x="2862263" y="4254500"/>
            <a:ext cx="6477000" cy="1171575"/>
          </a:xfrm>
        </p:spPr>
        <p:txBody>
          <a:bodyPr>
            <a:normAutofit/>
          </a:bodyPr>
          <a:lstStyle>
            <a:lvl1pPr marL="0" indent="0" algn="ctr">
              <a:buNone/>
              <a:defRPr sz="2800">
                <a:solidFill>
                  <a:srgbClr val="00274C"/>
                </a:solidFill>
                <a:latin typeface="Arial Nova" panose="020B05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842904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Divider Slide">
    <p:spTree>
      <p:nvGrpSpPr>
        <p:cNvPr id="1" name=""/>
        <p:cNvGrpSpPr/>
        <p:nvPr/>
      </p:nvGrpSpPr>
      <p:grpSpPr>
        <a:xfrm>
          <a:off x="0" y="0"/>
          <a:ext cx="0" cy="0"/>
          <a:chOff x="0" y="0"/>
          <a:chExt cx="0" cy="0"/>
        </a:xfrm>
      </p:grpSpPr>
      <p:pic>
        <p:nvPicPr>
          <p:cNvPr id="13" name="Picture 12" descr="A picture containing indoor, person, wall, person&#10;&#10;Description automatically generated">
            <a:extLst>
              <a:ext uri="{FF2B5EF4-FFF2-40B4-BE49-F238E27FC236}">
                <a16:creationId xmlns:a16="http://schemas.microsoft.com/office/drawing/2014/main" id="{241189B5-A021-FA70-AE28-FC879EEF9D29}"/>
              </a:ext>
            </a:extLst>
          </p:cNvPr>
          <p:cNvPicPr>
            <a:picLocks noChangeAspect="1"/>
          </p:cNvPicPr>
          <p:nvPr/>
        </p:nvPicPr>
        <p:blipFill>
          <a:blip r:embed="rId2" cstate="email">
            <a:alphaModFix amt="35000"/>
            <a:extLst>
              <a:ext uri="{28A0092B-C50C-407E-A947-70E740481C1C}">
                <a14:useLocalDpi xmlns:a14="http://schemas.microsoft.com/office/drawing/2010/main" val="0"/>
              </a:ext>
            </a:extLst>
          </a:blip>
          <a:stretch>
            <a:fillRect/>
          </a:stretch>
        </p:blipFill>
        <p:spPr>
          <a:xfrm>
            <a:off x="0" y="-771081"/>
            <a:ext cx="12192000" cy="7877133"/>
          </a:xfrm>
          <a:prstGeom prst="rect">
            <a:avLst/>
          </a:prstGeom>
        </p:spPr>
      </p:pic>
      <p:sp>
        <p:nvSpPr>
          <p:cNvPr id="2" name="Title 1">
            <a:extLst>
              <a:ext uri="{FF2B5EF4-FFF2-40B4-BE49-F238E27FC236}">
                <a16:creationId xmlns:a16="http://schemas.microsoft.com/office/drawing/2014/main" id="{4D37D947-3316-BA4C-95A1-0857AA3BB907}"/>
              </a:ext>
            </a:extLst>
          </p:cNvPr>
          <p:cNvSpPr>
            <a:spLocks noGrp="1"/>
          </p:cNvSpPr>
          <p:nvPr>
            <p:ph type="title" hasCustomPrompt="1"/>
          </p:nvPr>
        </p:nvSpPr>
        <p:spPr>
          <a:xfrm>
            <a:off x="0" y="2692400"/>
            <a:ext cx="12192000" cy="1036955"/>
          </a:xfrm>
        </p:spPr>
        <p:txBody>
          <a:bodyPr anchor="b"/>
          <a:lstStyle>
            <a:lvl1pPr algn="ctr">
              <a:defRPr sz="6000" b="1">
                <a:solidFill>
                  <a:srgbClr val="00274C"/>
                </a:solidFill>
                <a:latin typeface="Arial Nova" panose="020B0504020202020204" pitchFamily="34" charset="0"/>
              </a:defRPr>
            </a:lvl1pPr>
          </a:lstStyle>
          <a:p>
            <a:r>
              <a:rPr lang="en-US" dirty="0"/>
              <a:t>Divider Slide</a:t>
            </a:r>
          </a:p>
        </p:txBody>
      </p:sp>
      <p:sp>
        <p:nvSpPr>
          <p:cNvPr id="7" name="Rectangle 6">
            <a:extLst>
              <a:ext uri="{FF2B5EF4-FFF2-40B4-BE49-F238E27FC236}">
                <a16:creationId xmlns:a16="http://schemas.microsoft.com/office/drawing/2014/main" id="{6536B5F5-2122-3149-80D3-6AD054C7299F}"/>
              </a:ext>
            </a:extLst>
          </p:cNvPr>
          <p:cNvSpPr/>
          <p:nvPr/>
        </p:nvSpPr>
        <p:spPr>
          <a:xfrm>
            <a:off x="0" y="6266295"/>
            <a:ext cx="12192000" cy="591705"/>
          </a:xfrm>
          <a:prstGeom prst="rect">
            <a:avLst/>
          </a:prstGeom>
          <a:gradFill flip="none" rotWithShape="1">
            <a:gsLst>
              <a:gs pos="50000">
                <a:srgbClr val="2B398B"/>
              </a:gs>
              <a:gs pos="100000">
                <a:srgbClr val="B720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10;&#10;Description automatically generated">
            <a:extLst>
              <a:ext uri="{FF2B5EF4-FFF2-40B4-BE49-F238E27FC236}">
                <a16:creationId xmlns:a16="http://schemas.microsoft.com/office/drawing/2014/main" id="{95BE6BAD-5937-E74B-AEFD-DC040A07C9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547" y="6383543"/>
            <a:ext cx="1300623" cy="305032"/>
          </a:xfrm>
          <a:prstGeom prst="rect">
            <a:avLst/>
          </a:prstGeom>
        </p:spPr>
      </p:pic>
      <p:sp>
        <p:nvSpPr>
          <p:cNvPr id="9" name="TextBox 8">
            <a:extLst>
              <a:ext uri="{FF2B5EF4-FFF2-40B4-BE49-F238E27FC236}">
                <a16:creationId xmlns:a16="http://schemas.microsoft.com/office/drawing/2014/main" id="{6D194648-D43C-0348-A1ED-6570301E945D}"/>
              </a:ext>
            </a:extLst>
          </p:cNvPr>
          <p:cNvSpPr txBox="1"/>
          <p:nvPr/>
        </p:nvSpPr>
        <p:spPr>
          <a:xfrm>
            <a:off x="9339812" y="6397397"/>
            <a:ext cx="2504901" cy="307777"/>
          </a:xfrm>
          <a:prstGeom prst="rect">
            <a:avLst/>
          </a:prstGeom>
          <a:noFill/>
        </p:spPr>
        <p:txBody>
          <a:bodyPr wrap="square" rtlCol="0">
            <a:spAutoFit/>
          </a:bodyPr>
          <a:lstStyle/>
          <a:p>
            <a:pPr algn="r"/>
            <a:r>
              <a:rPr lang="en-US" sz="1400" b="1" dirty="0">
                <a:solidFill>
                  <a:schemeClr val="bg1"/>
                </a:solidFill>
              </a:rPr>
              <a:t>BMC2.org</a:t>
            </a:r>
          </a:p>
        </p:txBody>
      </p:sp>
      <p:pic>
        <p:nvPicPr>
          <p:cNvPr id="10" name="Picture 9" descr="Background pattern&#10;&#10;Description automatically generated">
            <a:extLst>
              <a:ext uri="{FF2B5EF4-FFF2-40B4-BE49-F238E27FC236}">
                <a16:creationId xmlns:a16="http://schemas.microsoft.com/office/drawing/2014/main" id="{57DF98A3-6A4D-E74D-9C21-F11B5C672EE5}"/>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988959" y="6145744"/>
            <a:ext cx="2455333" cy="235644"/>
          </a:xfrm>
          <a:prstGeom prst="rect">
            <a:avLst/>
          </a:prstGeom>
        </p:spPr>
      </p:pic>
      <p:pic>
        <p:nvPicPr>
          <p:cNvPr id="11" name="Picture 10">
            <a:extLst>
              <a:ext uri="{FF2B5EF4-FFF2-40B4-BE49-F238E27FC236}">
                <a16:creationId xmlns:a16="http://schemas.microsoft.com/office/drawing/2014/main" id="{AF3B2791-7B90-004B-8F5A-31458E8D492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95650" y="3992880"/>
            <a:ext cx="5600700" cy="63500"/>
          </a:xfrm>
          <a:prstGeom prst="rect">
            <a:avLst/>
          </a:prstGeom>
        </p:spPr>
      </p:pic>
      <p:sp>
        <p:nvSpPr>
          <p:cNvPr id="4" name="Text Placeholder 3"/>
          <p:cNvSpPr>
            <a:spLocks noGrp="1"/>
          </p:cNvSpPr>
          <p:nvPr>
            <p:ph type="body" sz="quarter" idx="10"/>
          </p:nvPr>
        </p:nvSpPr>
        <p:spPr>
          <a:xfrm>
            <a:off x="2862263" y="4254500"/>
            <a:ext cx="6477000" cy="1171575"/>
          </a:xfrm>
        </p:spPr>
        <p:txBody>
          <a:bodyPr>
            <a:normAutofit/>
          </a:bodyPr>
          <a:lstStyle>
            <a:lvl1pPr marL="0" indent="0" algn="ctr">
              <a:buNone/>
              <a:defRPr sz="2800"/>
            </a:lvl1pPr>
          </a:lstStyle>
          <a:p>
            <a:pPr lvl="0"/>
            <a:r>
              <a:rPr lang="en-US"/>
              <a:t>Click to edit Master text styles</a:t>
            </a:r>
          </a:p>
        </p:txBody>
      </p:sp>
    </p:spTree>
    <p:extLst>
      <p:ext uri="{BB962C8B-B14F-4D97-AF65-F5344CB8AC3E}">
        <p14:creationId xmlns:p14="http://schemas.microsoft.com/office/powerpoint/2010/main" val="240931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B5AD33-47F0-984F-BAAF-8CD71A503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0602B5-1EFC-FF40-A256-8FD4EB6270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1024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rflecke@med.umich.edu"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2B5CB-FC9D-E04E-993D-D555B547E194}"/>
              </a:ext>
            </a:extLst>
          </p:cNvPr>
          <p:cNvSpPr>
            <a:spLocks noGrp="1"/>
          </p:cNvSpPr>
          <p:nvPr>
            <p:ph type="ctrTitle"/>
          </p:nvPr>
        </p:nvSpPr>
        <p:spPr>
          <a:xfrm>
            <a:off x="4030836" y="804673"/>
            <a:ext cx="7258956" cy="3062477"/>
          </a:xfrm>
        </p:spPr>
        <p:txBody>
          <a:bodyPr>
            <a:normAutofit fontScale="90000"/>
          </a:bodyPr>
          <a:lstStyle/>
          <a:p>
            <a:pPr>
              <a:spcAft>
                <a:spcPts val="2400"/>
              </a:spcAft>
            </a:pPr>
            <a:r>
              <a:rPr lang="en-US" b="1" dirty="0"/>
              <a:t>VS Site Coordinator Responsibilities &amp; Expectations</a:t>
            </a:r>
            <a:br>
              <a:rPr lang="en-US" b="1" dirty="0"/>
            </a:br>
            <a:r>
              <a:rPr lang="en-US" sz="1800" b="1" dirty="0"/>
              <a:t> </a:t>
            </a:r>
            <a:br>
              <a:rPr lang="en-US" dirty="0"/>
            </a:br>
            <a:r>
              <a:rPr lang="en-US" sz="1200" dirty="0"/>
              <a:t> </a:t>
            </a:r>
            <a:endParaRPr lang="en-US" dirty="0"/>
          </a:p>
        </p:txBody>
      </p:sp>
      <p:pic>
        <p:nvPicPr>
          <p:cNvPr id="4" name="Picture 3">
            <a:extLst>
              <a:ext uri="{FF2B5EF4-FFF2-40B4-BE49-F238E27FC236}">
                <a16:creationId xmlns:a16="http://schemas.microsoft.com/office/drawing/2014/main" id="{F55A36A2-A12A-8092-7D89-497A62F4BCA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650662" y="5675303"/>
            <a:ext cx="2310881" cy="960703"/>
          </a:xfrm>
          <a:prstGeom prst="rect">
            <a:avLst/>
          </a:prstGeom>
        </p:spPr>
      </p:pic>
      <p:sp>
        <p:nvSpPr>
          <p:cNvPr id="7" name="Subtitle 2">
            <a:extLst>
              <a:ext uri="{FF2B5EF4-FFF2-40B4-BE49-F238E27FC236}">
                <a16:creationId xmlns:a16="http://schemas.microsoft.com/office/drawing/2014/main" id="{07977BF4-D180-00D1-AFFC-C1E05FC0490C}"/>
              </a:ext>
            </a:extLst>
          </p:cNvPr>
          <p:cNvSpPr>
            <a:spLocks noGrp="1"/>
          </p:cNvSpPr>
          <p:nvPr>
            <p:ph type="subTitle" idx="1"/>
          </p:nvPr>
        </p:nvSpPr>
        <p:spPr>
          <a:xfrm>
            <a:off x="4030836" y="4166881"/>
            <a:ext cx="6382671" cy="1655762"/>
          </a:xfrm>
        </p:spPr>
        <p:txBody>
          <a:bodyPr>
            <a:normAutofit/>
          </a:bodyPr>
          <a:lstStyle/>
          <a:p>
            <a:r>
              <a:rPr lang="en-US" dirty="0"/>
              <a:t>Module II in the VS Site Coordinator Training</a:t>
            </a:r>
          </a:p>
          <a:p>
            <a:endParaRPr lang="en-US" dirty="0"/>
          </a:p>
          <a:p>
            <a:r>
              <a:rPr lang="en-US" sz="2400" dirty="0">
                <a:solidFill>
                  <a:srgbClr val="00274C"/>
                </a:solidFill>
              </a:rPr>
              <a:t>Part One: General Expectations</a:t>
            </a:r>
            <a:endParaRPr lang="en-US" sz="2400" dirty="0"/>
          </a:p>
          <a:p>
            <a:endParaRPr lang="en-US" dirty="0"/>
          </a:p>
        </p:txBody>
      </p:sp>
    </p:spTree>
    <p:extLst>
      <p:ext uri="{BB962C8B-B14F-4D97-AF65-F5344CB8AC3E}">
        <p14:creationId xmlns:p14="http://schemas.microsoft.com/office/powerpoint/2010/main" val="4066046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612DB5-9AC1-D5F7-A920-F69A08C33FFF}"/>
              </a:ext>
            </a:extLst>
          </p:cNvPr>
          <p:cNvSpPr>
            <a:spLocks noGrp="1"/>
          </p:cNvSpPr>
          <p:nvPr>
            <p:ph type="title"/>
          </p:nvPr>
        </p:nvSpPr>
        <p:spPr/>
        <p:txBody>
          <a:bodyPr/>
          <a:lstStyle/>
          <a:p>
            <a:r>
              <a:rPr lang="en-US" dirty="0"/>
              <a:t>Data Abstraction Resources</a:t>
            </a:r>
          </a:p>
        </p:txBody>
      </p:sp>
      <p:sp>
        <p:nvSpPr>
          <p:cNvPr id="7" name="Content Placeholder 6">
            <a:extLst>
              <a:ext uri="{FF2B5EF4-FFF2-40B4-BE49-F238E27FC236}">
                <a16:creationId xmlns:a16="http://schemas.microsoft.com/office/drawing/2014/main" id="{720CF293-F175-6ABF-9F51-B318C264B6C1}"/>
              </a:ext>
            </a:extLst>
          </p:cNvPr>
          <p:cNvSpPr>
            <a:spLocks noGrp="1"/>
          </p:cNvSpPr>
          <p:nvPr>
            <p:ph sz="quarter" idx="12"/>
          </p:nvPr>
        </p:nvSpPr>
        <p:spPr/>
        <p:txBody>
          <a:bodyPr/>
          <a:lstStyle/>
          <a:p>
            <a:pPr marL="0" indent="0">
              <a:buNone/>
            </a:pPr>
            <a:r>
              <a:rPr lang="en-US" sz="3600" b="1" dirty="0"/>
              <a:t>Resources</a:t>
            </a:r>
          </a:p>
          <a:p>
            <a:r>
              <a:rPr lang="en-US" sz="3000" dirty="0"/>
              <a:t>Qualifying Case Criteria Document</a:t>
            </a:r>
          </a:p>
          <a:p>
            <a:r>
              <a:rPr lang="en-US" sz="3000" dirty="0"/>
              <a:t>OAAA &amp; EVAR Worksheets</a:t>
            </a:r>
          </a:p>
          <a:p>
            <a:r>
              <a:rPr lang="en-US" sz="3000" dirty="0">
                <a:solidFill>
                  <a:schemeClr val="accent4"/>
                </a:solidFill>
              </a:rPr>
              <a:t>Data Dictionary</a:t>
            </a:r>
          </a:p>
          <a:p>
            <a:pPr marL="0" indent="0">
              <a:buNone/>
            </a:pPr>
            <a:endParaRPr lang="en-US" dirty="0"/>
          </a:p>
        </p:txBody>
      </p:sp>
      <p:pic>
        <p:nvPicPr>
          <p:cNvPr id="4" name="Picture 3" descr="A picture containing text, screenshot, font, number&#10;&#10;Description automatically generated">
            <a:extLst>
              <a:ext uri="{FF2B5EF4-FFF2-40B4-BE49-F238E27FC236}">
                <a16:creationId xmlns:a16="http://schemas.microsoft.com/office/drawing/2014/main" id="{2B99041A-9E6A-0F63-477F-2C53304B46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680636" y="1337056"/>
            <a:ext cx="4026842" cy="481700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2203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0C5E-F560-7B7E-E862-2904CFCF66E5}"/>
              </a:ext>
            </a:extLst>
          </p:cNvPr>
          <p:cNvSpPr>
            <a:spLocks noGrp="1"/>
          </p:cNvSpPr>
          <p:nvPr>
            <p:ph type="title"/>
          </p:nvPr>
        </p:nvSpPr>
        <p:spPr/>
        <p:txBody>
          <a:bodyPr/>
          <a:lstStyle/>
          <a:p>
            <a:r>
              <a:rPr lang="en-US" dirty="0"/>
              <a:t>Data Abstraction</a:t>
            </a:r>
          </a:p>
        </p:txBody>
      </p:sp>
      <p:sp>
        <p:nvSpPr>
          <p:cNvPr id="3" name="Content Placeholder 2">
            <a:extLst>
              <a:ext uri="{FF2B5EF4-FFF2-40B4-BE49-F238E27FC236}">
                <a16:creationId xmlns:a16="http://schemas.microsoft.com/office/drawing/2014/main" id="{EB03621D-AABA-B531-19D1-389D8D710480}"/>
              </a:ext>
            </a:extLst>
          </p:cNvPr>
          <p:cNvSpPr>
            <a:spLocks noGrp="1"/>
          </p:cNvSpPr>
          <p:nvPr>
            <p:ph idx="1"/>
          </p:nvPr>
        </p:nvSpPr>
        <p:spPr/>
        <p:txBody>
          <a:bodyPr/>
          <a:lstStyle/>
          <a:p>
            <a:pPr marL="0" indent="0">
              <a:buNone/>
            </a:pPr>
            <a:r>
              <a:rPr lang="en-US" sz="3200" u="sng" dirty="0">
                <a:effectLst/>
                <a:latin typeface="Arial" panose="020B0604020202020204" pitchFamily="34" charset="0"/>
                <a:ea typeface="Arial" panose="020B0604020202020204" pitchFamily="34" charset="0"/>
              </a:rPr>
              <a:t>Responsibility</a:t>
            </a:r>
            <a:r>
              <a:rPr lang="en-US" sz="3200" dirty="0">
                <a:effectLst/>
                <a:latin typeface="Arial" panose="020B0604020202020204" pitchFamily="34" charset="0"/>
                <a:ea typeface="Arial" panose="020B0604020202020204" pitchFamily="34" charset="0"/>
              </a:rPr>
              <a:t>: </a:t>
            </a:r>
            <a:r>
              <a:rPr lang="en-US" sz="3200" dirty="0">
                <a:latin typeface="Arial" panose="020B0604020202020204" pitchFamily="34" charset="0"/>
                <a:ea typeface="Arial" panose="020B0604020202020204" pitchFamily="34" charset="0"/>
              </a:rPr>
              <a:t>Oversee site’s data abstraction.</a:t>
            </a:r>
            <a:endParaRPr lang="en-US" sz="3200" dirty="0">
              <a:effectLst/>
              <a:latin typeface="Arial" panose="020B0604020202020204" pitchFamily="34" charset="0"/>
              <a:ea typeface="Arial" panose="020B0604020202020204" pitchFamily="34" charset="0"/>
            </a:endParaRPr>
          </a:p>
          <a:p>
            <a:pPr marL="1485900">
              <a:lnSpc>
                <a:spcPct val="150000"/>
              </a:lnSpc>
              <a:buFont typeface="Wingdings" panose="05000000000000000000" pitchFamily="2" charset="2"/>
              <a:buChar char="Ø"/>
            </a:pPr>
            <a:r>
              <a:rPr lang="en-US" sz="3200" dirty="0">
                <a:latin typeface="Arial" panose="020B0604020202020204" pitchFamily="34" charset="0"/>
                <a:ea typeface="Arial" panose="020B0604020202020204" pitchFamily="34" charset="0"/>
              </a:rPr>
              <a:t>Accuracy</a:t>
            </a:r>
          </a:p>
          <a:p>
            <a:pPr marL="1485900">
              <a:lnSpc>
                <a:spcPct val="150000"/>
              </a:lnSpc>
              <a:buFont typeface="Wingdings" panose="05000000000000000000" pitchFamily="2" charset="2"/>
              <a:buChar char="Ø"/>
            </a:pPr>
            <a:r>
              <a:rPr lang="en-US" sz="3200" dirty="0">
                <a:effectLst/>
                <a:latin typeface="Arial" panose="020B0604020202020204" pitchFamily="34" charset="0"/>
                <a:ea typeface="Arial" panose="020B0604020202020204" pitchFamily="34" charset="0"/>
              </a:rPr>
              <a:t>Consecutive case capture</a:t>
            </a:r>
          </a:p>
          <a:p>
            <a:pPr marL="1485900">
              <a:lnSpc>
                <a:spcPct val="150000"/>
              </a:lnSpc>
              <a:buFont typeface="Wingdings" panose="05000000000000000000" pitchFamily="2" charset="2"/>
              <a:buChar char="Ø"/>
            </a:pPr>
            <a:r>
              <a:rPr lang="en-US" sz="3200" dirty="0">
                <a:latin typeface="Arial" panose="020B0604020202020204" pitchFamily="34" charset="0"/>
                <a:ea typeface="Arial" panose="020B0604020202020204" pitchFamily="34" charset="0"/>
              </a:rPr>
              <a:t>Submitted on time</a:t>
            </a:r>
          </a:p>
          <a:p>
            <a:pPr marL="1485900">
              <a:lnSpc>
                <a:spcPct val="150000"/>
              </a:lnSpc>
              <a:buFont typeface="Wingdings" panose="05000000000000000000" pitchFamily="2" charset="2"/>
              <a:buChar char="Ø"/>
            </a:pPr>
            <a:r>
              <a:rPr lang="en-US" sz="3200" dirty="0">
                <a:effectLst/>
                <a:latin typeface="Arial" panose="020B0604020202020204" pitchFamily="34" charset="0"/>
                <a:ea typeface="Arial" panose="020B0604020202020204" pitchFamily="34" charset="0"/>
              </a:rPr>
              <a:t>30-day &amp; 1- year follow up</a:t>
            </a:r>
          </a:p>
          <a:p>
            <a:pPr marL="0" indent="0">
              <a:buNone/>
            </a:pPr>
            <a:endParaRPr lang="en-US" dirty="0"/>
          </a:p>
        </p:txBody>
      </p:sp>
    </p:spTree>
    <p:extLst>
      <p:ext uri="{BB962C8B-B14F-4D97-AF65-F5344CB8AC3E}">
        <p14:creationId xmlns:p14="http://schemas.microsoft.com/office/powerpoint/2010/main" val="2008395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41B5-1F6C-04F8-8F48-31844FB7B70C}"/>
              </a:ext>
            </a:extLst>
          </p:cNvPr>
          <p:cNvSpPr>
            <a:spLocks noGrp="1"/>
          </p:cNvSpPr>
          <p:nvPr>
            <p:ph type="title"/>
          </p:nvPr>
        </p:nvSpPr>
        <p:spPr/>
        <p:txBody>
          <a:bodyPr/>
          <a:lstStyle/>
          <a:p>
            <a:r>
              <a:rPr lang="en-US" dirty="0"/>
              <a:t>Data Abstraction</a:t>
            </a:r>
          </a:p>
        </p:txBody>
      </p:sp>
      <p:grpSp>
        <p:nvGrpSpPr>
          <p:cNvPr id="11" name="Group 10">
            <a:extLst>
              <a:ext uri="{FF2B5EF4-FFF2-40B4-BE49-F238E27FC236}">
                <a16:creationId xmlns:a16="http://schemas.microsoft.com/office/drawing/2014/main" id="{18F8E21B-3FCB-7AEE-9D45-690A4AFA1DEA}"/>
              </a:ext>
            </a:extLst>
          </p:cNvPr>
          <p:cNvGrpSpPr>
            <a:grpSpLocks noGrp="1" noUngrp="1" noRot="1" noMove="1" noResize="1"/>
          </p:cNvGrpSpPr>
          <p:nvPr/>
        </p:nvGrpSpPr>
        <p:grpSpPr>
          <a:xfrm>
            <a:off x="2171700" y="1424528"/>
            <a:ext cx="7848600" cy="4706014"/>
            <a:chOff x="2171700" y="1424528"/>
            <a:chExt cx="7848600" cy="4706014"/>
          </a:xfrm>
        </p:grpSpPr>
        <p:pic>
          <p:nvPicPr>
            <p:cNvPr id="7" name="Picture 6">
              <a:extLst>
                <a:ext uri="{FF2B5EF4-FFF2-40B4-BE49-F238E27FC236}">
                  <a16:creationId xmlns:a16="http://schemas.microsoft.com/office/drawing/2014/main" id="{01F1DA2B-5B5C-6880-FA5A-5DAD05963647}"/>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val="0"/>
                </a:ext>
              </a:extLst>
            </a:blip>
            <a:srcRect/>
            <a:stretch/>
          </p:blipFill>
          <p:spPr>
            <a:xfrm>
              <a:off x="3911600" y="2190750"/>
              <a:ext cx="6108700" cy="3695061"/>
            </a:xfrm>
            <a:prstGeom prst="rect">
              <a:avLst/>
            </a:prstGeom>
          </p:spPr>
        </p:pic>
        <p:pic>
          <p:nvPicPr>
            <p:cNvPr id="9" name="Picture 8">
              <a:extLst>
                <a:ext uri="{FF2B5EF4-FFF2-40B4-BE49-F238E27FC236}">
                  <a16:creationId xmlns:a16="http://schemas.microsoft.com/office/drawing/2014/main" id="{BE5F9029-3A9F-AB6A-E5BF-1708382CA2B5}"/>
                </a:ext>
              </a:extLst>
            </p:cNvPr>
            <p:cNvPicPr>
              <a:picLocks noGrp="1" noRo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val="0"/>
                </a:ext>
              </a:extLst>
            </a:blip>
            <a:srcRect/>
            <a:stretch/>
          </p:blipFill>
          <p:spPr>
            <a:xfrm>
              <a:off x="2171700" y="2190750"/>
              <a:ext cx="1828800" cy="3939792"/>
            </a:xfrm>
            <a:prstGeom prst="rect">
              <a:avLst/>
            </a:prstGeom>
          </p:spPr>
        </p:pic>
        <p:pic>
          <p:nvPicPr>
            <p:cNvPr id="10" name="Picture 9">
              <a:extLst>
                <a:ext uri="{FF2B5EF4-FFF2-40B4-BE49-F238E27FC236}">
                  <a16:creationId xmlns:a16="http://schemas.microsoft.com/office/drawing/2014/main" id="{348A53D6-89B6-5AD8-FAAB-0B800E0C2CE4}"/>
                </a:ext>
              </a:extLst>
            </p:cNvPr>
            <p:cNvPicPr>
              <a:picLocks noGrp="1" noRo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val="0"/>
                </a:ext>
              </a:extLst>
            </a:blip>
            <a:stretch>
              <a:fillRect/>
            </a:stretch>
          </p:blipFill>
          <p:spPr>
            <a:xfrm>
              <a:off x="2171700" y="1424528"/>
              <a:ext cx="7848600" cy="766222"/>
            </a:xfrm>
            <a:prstGeom prst="rect">
              <a:avLst/>
            </a:prstGeom>
          </p:spPr>
        </p:pic>
      </p:grpSp>
      <p:sp>
        <p:nvSpPr>
          <p:cNvPr id="12" name="Oval 11">
            <a:extLst>
              <a:ext uri="{FF2B5EF4-FFF2-40B4-BE49-F238E27FC236}">
                <a16:creationId xmlns:a16="http://schemas.microsoft.com/office/drawing/2014/main" id="{A13EBD20-744B-5153-C2C0-6F32D1817107}"/>
              </a:ext>
            </a:extLst>
          </p:cNvPr>
          <p:cNvSpPr/>
          <p:nvPr/>
        </p:nvSpPr>
        <p:spPr>
          <a:xfrm>
            <a:off x="6610350" y="1567403"/>
            <a:ext cx="1247775" cy="54714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8BB3EF7-EA73-34C8-9F48-FE38EC432D22}"/>
              </a:ext>
            </a:extLst>
          </p:cNvPr>
          <p:cNvSpPr/>
          <p:nvPr/>
        </p:nvSpPr>
        <p:spPr>
          <a:xfrm>
            <a:off x="5961186" y="2614612"/>
            <a:ext cx="2074985" cy="11430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Left 13">
            <a:extLst>
              <a:ext uri="{FF2B5EF4-FFF2-40B4-BE49-F238E27FC236}">
                <a16:creationId xmlns:a16="http://schemas.microsoft.com/office/drawing/2014/main" id="{4408CBA6-29F4-DD0C-97C4-7575ED463972}"/>
              </a:ext>
            </a:extLst>
          </p:cNvPr>
          <p:cNvSpPr/>
          <p:nvPr/>
        </p:nvSpPr>
        <p:spPr>
          <a:xfrm>
            <a:off x="3371850" y="2419350"/>
            <a:ext cx="352425" cy="2905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4068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338F-D7BA-DA89-8CE3-FF648ECEC0B7}"/>
              </a:ext>
            </a:extLst>
          </p:cNvPr>
          <p:cNvSpPr>
            <a:spLocks noGrp="1"/>
          </p:cNvSpPr>
          <p:nvPr>
            <p:ph type="title"/>
          </p:nvPr>
        </p:nvSpPr>
        <p:spPr/>
        <p:txBody>
          <a:bodyPr/>
          <a:lstStyle/>
          <a:p>
            <a:r>
              <a:rPr lang="en-US" dirty="0"/>
              <a:t>Data Abstraction</a:t>
            </a:r>
          </a:p>
        </p:txBody>
      </p:sp>
      <p:pic>
        <p:nvPicPr>
          <p:cNvPr id="5" name="Picture 4">
            <a:extLst>
              <a:ext uri="{FF2B5EF4-FFF2-40B4-BE49-F238E27FC236}">
                <a16:creationId xmlns:a16="http://schemas.microsoft.com/office/drawing/2014/main" id="{D132CEE2-F8B5-2B94-D56A-16C0E2F5A9E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790700" y="1690688"/>
            <a:ext cx="8610600" cy="4437432"/>
          </a:xfrm>
          <a:prstGeom prst="rect">
            <a:avLst/>
          </a:prstGeom>
        </p:spPr>
      </p:pic>
    </p:spTree>
    <p:extLst>
      <p:ext uri="{BB962C8B-B14F-4D97-AF65-F5344CB8AC3E}">
        <p14:creationId xmlns:p14="http://schemas.microsoft.com/office/powerpoint/2010/main" val="3410533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0C5E-F560-7B7E-E862-2904CFCF66E5}"/>
              </a:ext>
            </a:extLst>
          </p:cNvPr>
          <p:cNvSpPr>
            <a:spLocks noGrp="1"/>
          </p:cNvSpPr>
          <p:nvPr>
            <p:ph type="title"/>
          </p:nvPr>
        </p:nvSpPr>
        <p:spPr/>
        <p:txBody>
          <a:bodyPr/>
          <a:lstStyle/>
          <a:p>
            <a:r>
              <a:rPr lang="en-US" dirty="0"/>
              <a:t>Data Abstraction</a:t>
            </a:r>
          </a:p>
        </p:txBody>
      </p:sp>
      <p:sp>
        <p:nvSpPr>
          <p:cNvPr id="3" name="Content Placeholder 2">
            <a:extLst>
              <a:ext uri="{FF2B5EF4-FFF2-40B4-BE49-F238E27FC236}">
                <a16:creationId xmlns:a16="http://schemas.microsoft.com/office/drawing/2014/main" id="{EB03621D-AABA-B531-19D1-389D8D710480}"/>
              </a:ext>
            </a:extLst>
          </p:cNvPr>
          <p:cNvSpPr>
            <a:spLocks noGrp="1"/>
          </p:cNvSpPr>
          <p:nvPr>
            <p:ph idx="1"/>
          </p:nvPr>
        </p:nvSpPr>
        <p:spPr/>
        <p:txBody>
          <a:bodyPr/>
          <a:lstStyle/>
          <a:p>
            <a:pPr marL="0" indent="0">
              <a:buNone/>
            </a:pPr>
            <a:r>
              <a:rPr lang="en-US" sz="3200" u="sng" dirty="0">
                <a:effectLst/>
                <a:latin typeface="Arial" panose="020B0604020202020204" pitchFamily="34" charset="0"/>
                <a:ea typeface="Arial" panose="020B0604020202020204" pitchFamily="34" charset="0"/>
              </a:rPr>
              <a:t>Responsibility</a:t>
            </a:r>
            <a:r>
              <a:rPr lang="en-US" sz="3200" dirty="0">
                <a:effectLst/>
                <a:latin typeface="Arial" panose="020B0604020202020204" pitchFamily="34" charset="0"/>
                <a:ea typeface="Arial" panose="020B0604020202020204" pitchFamily="34" charset="0"/>
              </a:rPr>
              <a:t>:  </a:t>
            </a:r>
            <a:r>
              <a:rPr lang="en-US" sz="3200" dirty="0">
                <a:latin typeface="Arial" panose="020B0604020202020204" pitchFamily="34" charset="0"/>
                <a:ea typeface="Arial" panose="020B0604020202020204" pitchFamily="34" charset="0"/>
              </a:rPr>
              <a:t>Oversee site’s data abstraction.</a:t>
            </a:r>
          </a:p>
          <a:p>
            <a:pPr marL="1485900">
              <a:lnSpc>
                <a:spcPct val="150000"/>
              </a:lnSpc>
              <a:buFont typeface="Wingdings" panose="05000000000000000000" pitchFamily="2" charset="2"/>
              <a:buChar char="Ø"/>
            </a:pPr>
            <a:r>
              <a:rPr lang="en-US" sz="3200" dirty="0">
                <a:solidFill>
                  <a:schemeClr val="bg2">
                    <a:lumMod val="50000"/>
                  </a:schemeClr>
                </a:solidFill>
                <a:latin typeface="Arial" panose="020B0604020202020204" pitchFamily="34" charset="0"/>
                <a:ea typeface="Arial" panose="020B0604020202020204" pitchFamily="34" charset="0"/>
              </a:rPr>
              <a:t>Accuracy</a:t>
            </a:r>
          </a:p>
          <a:p>
            <a:pPr marL="1485900">
              <a:lnSpc>
                <a:spcPct val="150000"/>
              </a:lnSpc>
              <a:buFont typeface="Wingdings" panose="05000000000000000000" pitchFamily="2" charset="2"/>
              <a:buChar char="Ø"/>
            </a:pPr>
            <a:r>
              <a:rPr lang="en-US" sz="3200" dirty="0">
                <a:effectLst/>
                <a:latin typeface="Arial" panose="020B0604020202020204" pitchFamily="34" charset="0"/>
                <a:ea typeface="Arial" panose="020B0604020202020204" pitchFamily="34" charset="0"/>
              </a:rPr>
              <a:t>Consecutive case capture</a:t>
            </a:r>
          </a:p>
          <a:p>
            <a:pPr marL="1485900">
              <a:lnSpc>
                <a:spcPct val="150000"/>
              </a:lnSpc>
              <a:buFont typeface="Wingdings" panose="05000000000000000000" pitchFamily="2" charset="2"/>
              <a:buChar char="Ø"/>
            </a:pPr>
            <a:r>
              <a:rPr lang="en-US" sz="3200" dirty="0">
                <a:latin typeface="Arial" panose="020B0604020202020204" pitchFamily="34" charset="0"/>
                <a:ea typeface="Arial" panose="020B0604020202020204" pitchFamily="34" charset="0"/>
              </a:rPr>
              <a:t>Submitted on time</a:t>
            </a:r>
          </a:p>
          <a:p>
            <a:pPr marL="1485900">
              <a:lnSpc>
                <a:spcPct val="150000"/>
              </a:lnSpc>
              <a:buFont typeface="Wingdings" panose="05000000000000000000" pitchFamily="2" charset="2"/>
              <a:buChar char="Ø"/>
            </a:pPr>
            <a:r>
              <a:rPr lang="en-US" sz="3200" dirty="0">
                <a:latin typeface="Arial" panose="020B0604020202020204" pitchFamily="34" charset="0"/>
                <a:ea typeface="Arial" panose="020B0604020202020204" pitchFamily="34" charset="0"/>
              </a:rPr>
              <a:t>30-day &amp; 1- year follow up</a:t>
            </a:r>
            <a:endParaRPr lang="en-US" sz="3200" dirty="0">
              <a:effectLst/>
              <a:latin typeface="Arial" panose="020B0604020202020204" pitchFamily="34" charset="0"/>
              <a:ea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236378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4DE8D344-3CE0-8B5A-31B6-5CBF8A295ACB}"/>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val="0"/>
              </a:ext>
            </a:extLst>
          </a:blip>
          <a:srcRect/>
          <a:stretch/>
        </p:blipFill>
        <p:spPr>
          <a:xfrm>
            <a:off x="6303614" y="1528010"/>
            <a:ext cx="4429490" cy="3801979"/>
          </a:xfrm>
          <a:prstGeom prst="rect">
            <a:avLst/>
          </a:prstGeom>
        </p:spPr>
      </p:pic>
      <p:sp>
        <p:nvSpPr>
          <p:cNvPr id="2" name="Title 1">
            <a:extLst>
              <a:ext uri="{FF2B5EF4-FFF2-40B4-BE49-F238E27FC236}">
                <a16:creationId xmlns:a16="http://schemas.microsoft.com/office/drawing/2014/main" id="{4B314CB7-CBA6-498A-49F2-BC5CF310FCA1}"/>
              </a:ext>
            </a:extLst>
          </p:cNvPr>
          <p:cNvSpPr>
            <a:spLocks noGrp="1"/>
          </p:cNvSpPr>
          <p:nvPr>
            <p:ph type="title"/>
          </p:nvPr>
        </p:nvSpPr>
        <p:spPr/>
        <p:txBody>
          <a:bodyPr/>
          <a:lstStyle/>
          <a:p>
            <a:r>
              <a:rPr lang="en-US" dirty="0"/>
              <a:t>Data Abstraction</a:t>
            </a:r>
          </a:p>
        </p:txBody>
      </p:sp>
      <p:sp>
        <p:nvSpPr>
          <p:cNvPr id="3" name="Content Placeholder 2">
            <a:extLst>
              <a:ext uri="{FF2B5EF4-FFF2-40B4-BE49-F238E27FC236}">
                <a16:creationId xmlns:a16="http://schemas.microsoft.com/office/drawing/2014/main" id="{DF7C39C4-C6F0-F9E6-4B30-0B40A8912D8E}"/>
              </a:ext>
            </a:extLst>
          </p:cNvPr>
          <p:cNvSpPr>
            <a:spLocks noGrp="1"/>
          </p:cNvSpPr>
          <p:nvPr>
            <p:ph idx="1"/>
          </p:nvPr>
        </p:nvSpPr>
        <p:spPr>
          <a:xfrm>
            <a:off x="838200" y="1825625"/>
            <a:ext cx="4664242" cy="4351338"/>
          </a:xfrm>
        </p:spPr>
        <p:txBody>
          <a:bodyPr>
            <a:normAutofit/>
          </a:bodyPr>
          <a:lstStyle/>
          <a:p>
            <a:pPr marL="0" indent="0">
              <a:buNone/>
            </a:pPr>
            <a:r>
              <a:rPr lang="en-US" sz="3200" b="1" dirty="0"/>
              <a:t>Requirement – </a:t>
            </a:r>
          </a:p>
        </p:txBody>
      </p:sp>
      <p:sp>
        <p:nvSpPr>
          <p:cNvPr id="9" name="Oval 8">
            <a:extLst>
              <a:ext uri="{FF2B5EF4-FFF2-40B4-BE49-F238E27FC236}">
                <a16:creationId xmlns:a16="http://schemas.microsoft.com/office/drawing/2014/main" id="{80B60A2E-BE00-D9C2-56E8-791E2F1DAEBC}"/>
              </a:ext>
            </a:extLst>
          </p:cNvPr>
          <p:cNvSpPr/>
          <p:nvPr/>
        </p:nvSpPr>
        <p:spPr>
          <a:xfrm>
            <a:off x="9886784" y="4565107"/>
            <a:ext cx="641684" cy="58612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E4AE3EC-079C-D085-C531-B9C55F8E2501}"/>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47700" y="2353197"/>
            <a:ext cx="4381500" cy="914400"/>
          </a:xfrm>
          <a:prstGeom prst="rect">
            <a:avLst/>
          </a:prstGeom>
        </p:spPr>
      </p:pic>
    </p:spTree>
    <p:extLst>
      <p:ext uri="{BB962C8B-B14F-4D97-AF65-F5344CB8AC3E}">
        <p14:creationId xmlns:p14="http://schemas.microsoft.com/office/powerpoint/2010/main" val="3818331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0C5E-F560-7B7E-E862-2904CFCF66E5}"/>
              </a:ext>
            </a:extLst>
          </p:cNvPr>
          <p:cNvSpPr>
            <a:spLocks noGrp="1"/>
          </p:cNvSpPr>
          <p:nvPr>
            <p:ph type="title"/>
          </p:nvPr>
        </p:nvSpPr>
        <p:spPr/>
        <p:txBody>
          <a:bodyPr/>
          <a:lstStyle/>
          <a:p>
            <a:r>
              <a:rPr lang="en-US" dirty="0"/>
              <a:t>Data Abstraction</a:t>
            </a:r>
          </a:p>
        </p:txBody>
      </p:sp>
      <p:sp>
        <p:nvSpPr>
          <p:cNvPr id="3" name="Content Placeholder 2">
            <a:extLst>
              <a:ext uri="{FF2B5EF4-FFF2-40B4-BE49-F238E27FC236}">
                <a16:creationId xmlns:a16="http://schemas.microsoft.com/office/drawing/2014/main" id="{EB03621D-AABA-B531-19D1-389D8D710480}"/>
              </a:ext>
            </a:extLst>
          </p:cNvPr>
          <p:cNvSpPr>
            <a:spLocks noGrp="1"/>
          </p:cNvSpPr>
          <p:nvPr>
            <p:ph idx="1"/>
          </p:nvPr>
        </p:nvSpPr>
        <p:spPr/>
        <p:txBody>
          <a:bodyPr/>
          <a:lstStyle/>
          <a:p>
            <a:pPr marL="0" indent="0">
              <a:buNone/>
            </a:pPr>
            <a:r>
              <a:rPr lang="en-US" sz="3200" u="sng" dirty="0">
                <a:effectLst/>
                <a:latin typeface="Arial" panose="020B0604020202020204" pitchFamily="34" charset="0"/>
                <a:ea typeface="Arial" panose="020B0604020202020204" pitchFamily="34" charset="0"/>
              </a:rPr>
              <a:t>Responsibility</a:t>
            </a:r>
            <a:r>
              <a:rPr lang="en-US" sz="3200" dirty="0">
                <a:effectLst/>
                <a:latin typeface="Arial" panose="020B0604020202020204" pitchFamily="34" charset="0"/>
                <a:ea typeface="Arial" panose="020B0604020202020204" pitchFamily="34" charset="0"/>
              </a:rPr>
              <a:t>:  Oversee site’s data abstraction.</a:t>
            </a:r>
          </a:p>
          <a:p>
            <a:pPr marL="1485900">
              <a:lnSpc>
                <a:spcPct val="150000"/>
              </a:lnSpc>
              <a:buFont typeface="Wingdings" panose="05000000000000000000" pitchFamily="2" charset="2"/>
              <a:buChar char="Ø"/>
            </a:pPr>
            <a:r>
              <a:rPr lang="en-US" sz="3200" dirty="0">
                <a:solidFill>
                  <a:schemeClr val="bg2">
                    <a:lumMod val="50000"/>
                  </a:schemeClr>
                </a:solidFill>
                <a:latin typeface="Arial" panose="020B0604020202020204" pitchFamily="34" charset="0"/>
                <a:ea typeface="Arial" panose="020B0604020202020204" pitchFamily="34" charset="0"/>
              </a:rPr>
              <a:t>Accuracy</a:t>
            </a:r>
          </a:p>
          <a:p>
            <a:pPr marL="1485900">
              <a:lnSpc>
                <a:spcPct val="150000"/>
              </a:lnSpc>
              <a:buFont typeface="Wingdings" panose="05000000000000000000" pitchFamily="2" charset="2"/>
              <a:buChar char="Ø"/>
            </a:pPr>
            <a:r>
              <a:rPr lang="en-US" sz="3200" dirty="0">
                <a:solidFill>
                  <a:schemeClr val="bg2">
                    <a:lumMod val="50000"/>
                  </a:schemeClr>
                </a:solidFill>
                <a:effectLst/>
                <a:latin typeface="Arial" panose="020B0604020202020204" pitchFamily="34" charset="0"/>
                <a:ea typeface="Arial" panose="020B0604020202020204" pitchFamily="34" charset="0"/>
              </a:rPr>
              <a:t>Consecutive case capture</a:t>
            </a:r>
          </a:p>
          <a:p>
            <a:pPr marL="1485900">
              <a:lnSpc>
                <a:spcPct val="150000"/>
              </a:lnSpc>
              <a:buFont typeface="Wingdings" panose="05000000000000000000" pitchFamily="2" charset="2"/>
              <a:buChar char="Ø"/>
            </a:pPr>
            <a:r>
              <a:rPr lang="en-US" sz="3200" dirty="0">
                <a:solidFill>
                  <a:schemeClr val="tx2"/>
                </a:solidFill>
                <a:latin typeface="Arial" panose="020B0604020202020204" pitchFamily="34" charset="0"/>
                <a:ea typeface="Arial" panose="020B0604020202020204" pitchFamily="34" charset="0"/>
              </a:rPr>
              <a:t>Submitted on time</a:t>
            </a:r>
          </a:p>
          <a:p>
            <a:pPr marL="1485900">
              <a:lnSpc>
                <a:spcPct val="150000"/>
              </a:lnSpc>
              <a:buFont typeface="Wingdings" panose="05000000000000000000" pitchFamily="2" charset="2"/>
              <a:buChar char="Ø"/>
            </a:pPr>
            <a:r>
              <a:rPr lang="en-US" sz="3200" dirty="0">
                <a:latin typeface="Arial" panose="020B0604020202020204" pitchFamily="34" charset="0"/>
                <a:ea typeface="Arial" panose="020B0604020202020204" pitchFamily="34" charset="0"/>
              </a:rPr>
              <a:t>30-day &amp; 1- year follow up</a:t>
            </a:r>
            <a:endParaRPr lang="en-US" sz="3200" dirty="0">
              <a:solidFill>
                <a:schemeClr val="tx2"/>
              </a:solidFill>
              <a:effectLst/>
              <a:latin typeface="Arial" panose="020B0604020202020204" pitchFamily="34" charset="0"/>
              <a:ea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297938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4CB7-CBA6-498A-49F2-BC5CF310FCA1}"/>
              </a:ext>
            </a:extLst>
          </p:cNvPr>
          <p:cNvSpPr>
            <a:spLocks noGrp="1"/>
          </p:cNvSpPr>
          <p:nvPr>
            <p:ph type="title"/>
          </p:nvPr>
        </p:nvSpPr>
        <p:spPr/>
        <p:txBody>
          <a:bodyPr/>
          <a:lstStyle/>
          <a:p>
            <a:r>
              <a:rPr lang="en-US" dirty="0"/>
              <a:t>Data Abstraction</a:t>
            </a:r>
          </a:p>
        </p:txBody>
      </p:sp>
      <p:grpSp>
        <p:nvGrpSpPr>
          <p:cNvPr id="17" name="Group 16">
            <a:extLst>
              <a:ext uri="{FF2B5EF4-FFF2-40B4-BE49-F238E27FC236}">
                <a16:creationId xmlns:a16="http://schemas.microsoft.com/office/drawing/2014/main" id="{72671108-77C3-CC16-16CE-B40D4E3039D1}"/>
              </a:ext>
            </a:extLst>
          </p:cNvPr>
          <p:cNvGrpSpPr>
            <a:grpSpLocks noGrp="1" noUngrp="1" noRot="1" noMove="1" noResize="1"/>
          </p:cNvGrpSpPr>
          <p:nvPr/>
        </p:nvGrpSpPr>
        <p:grpSpPr>
          <a:xfrm>
            <a:off x="2171700" y="1424528"/>
            <a:ext cx="7848600" cy="4706014"/>
            <a:chOff x="2171700" y="1443578"/>
            <a:chExt cx="7848600" cy="4706014"/>
          </a:xfrm>
        </p:grpSpPr>
        <p:pic>
          <p:nvPicPr>
            <p:cNvPr id="9" name="Picture 8">
              <a:extLst>
                <a:ext uri="{FF2B5EF4-FFF2-40B4-BE49-F238E27FC236}">
                  <a16:creationId xmlns:a16="http://schemas.microsoft.com/office/drawing/2014/main" id="{30302CB6-5F42-54B1-9451-CAF312645E8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val="0"/>
                </a:ext>
              </a:extLst>
            </a:blip>
            <a:srcRect/>
            <a:stretch/>
          </p:blipFill>
          <p:spPr>
            <a:xfrm>
              <a:off x="2171700" y="2209800"/>
              <a:ext cx="7848600" cy="3939792"/>
            </a:xfrm>
            <a:prstGeom prst="rect">
              <a:avLst/>
            </a:prstGeom>
          </p:spPr>
        </p:pic>
        <p:pic>
          <p:nvPicPr>
            <p:cNvPr id="13" name="Picture 12">
              <a:extLst>
                <a:ext uri="{FF2B5EF4-FFF2-40B4-BE49-F238E27FC236}">
                  <a16:creationId xmlns:a16="http://schemas.microsoft.com/office/drawing/2014/main" id="{4C46A479-3A76-9F31-870B-7D3E82462FE4}"/>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val="0"/>
                </a:ext>
              </a:extLst>
            </a:blip>
            <a:stretch>
              <a:fillRect/>
            </a:stretch>
          </p:blipFill>
          <p:spPr>
            <a:xfrm>
              <a:off x="2171700" y="1443578"/>
              <a:ext cx="7848600" cy="766222"/>
            </a:xfrm>
            <a:prstGeom prst="rect">
              <a:avLst/>
            </a:prstGeom>
          </p:spPr>
        </p:pic>
      </p:grpSp>
      <p:sp>
        <p:nvSpPr>
          <p:cNvPr id="15" name="Oval 14">
            <a:extLst>
              <a:ext uri="{FF2B5EF4-FFF2-40B4-BE49-F238E27FC236}">
                <a16:creationId xmlns:a16="http://schemas.microsoft.com/office/drawing/2014/main" id="{C4F93F07-441C-6EF1-E5D7-B27D7384E64D}"/>
              </a:ext>
            </a:extLst>
          </p:cNvPr>
          <p:cNvSpPr/>
          <p:nvPr/>
        </p:nvSpPr>
        <p:spPr>
          <a:xfrm>
            <a:off x="6610350" y="1567403"/>
            <a:ext cx="1247775" cy="54714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D466EB6-DFD5-7B23-27F4-E5CF38107D14}"/>
              </a:ext>
            </a:extLst>
          </p:cNvPr>
          <p:cNvSpPr/>
          <p:nvPr/>
        </p:nvSpPr>
        <p:spPr>
          <a:xfrm>
            <a:off x="4152900" y="3667125"/>
            <a:ext cx="1914525" cy="104775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Left 18">
            <a:extLst>
              <a:ext uri="{FF2B5EF4-FFF2-40B4-BE49-F238E27FC236}">
                <a16:creationId xmlns:a16="http://schemas.microsoft.com/office/drawing/2014/main" id="{BB9ED433-FA57-5925-F5B7-1BBFF86131B2}"/>
              </a:ext>
            </a:extLst>
          </p:cNvPr>
          <p:cNvSpPr/>
          <p:nvPr/>
        </p:nvSpPr>
        <p:spPr>
          <a:xfrm>
            <a:off x="3371850" y="2419350"/>
            <a:ext cx="352425" cy="2905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2552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4D33-8B75-C6B7-FFDF-D5852A9268CA}"/>
              </a:ext>
            </a:extLst>
          </p:cNvPr>
          <p:cNvSpPr>
            <a:spLocks noGrp="1"/>
          </p:cNvSpPr>
          <p:nvPr>
            <p:ph type="title"/>
          </p:nvPr>
        </p:nvSpPr>
        <p:spPr/>
        <p:txBody>
          <a:bodyPr/>
          <a:lstStyle/>
          <a:p>
            <a:r>
              <a:rPr lang="en-US" dirty="0"/>
              <a:t>Data Abstraction</a:t>
            </a:r>
          </a:p>
        </p:txBody>
      </p:sp>
      <p:pic>
        <p:nvPicPr>
          <p:cNvPr id="5" name="Picture 4">
            <a:extLst>
              <a:ext uri="{FF2B5EF4-FFF2-40B4-BE49-F238E27FC236}">
                <a16:creationId xmlns:a16="http://schemas.microsoft.com/office/drawing/2014/main" id="{BB379643-228F-2092-112A-FA69DF6D2E1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07562" y="1292946"/>
            <a:ext cx="8976874" cy="4592283"/>
          </a:xfrm>
          <a:prstGeom prst="rect">
            <a:avLst/>
          </a:prstGeom>
          <a:ln w="3175" cap="sq">
            <a:solidFill>
              <a:schemeClr val="tx2"/>
            </a:solidFill>
            <a:prstDash val="solid"/>
            <a:miter lim="800000"/>
          </a:ln>
          <a:effectLst>
            <a:outerShdw blurRad="50800" dist="38100" dir="2700000" algn="tl" rotWithShape="0">
              <a:srgbClr val="000000">
                <a:alpha val="43000"/>
              </a:srgbClr>
            </a:outerShdw>
          </a:effectLst>
        </p:spPr>
      </p:pic>
      <p:sp>
        <p:nvSpPr>
          <p:cNvPr id="3" name="Left Brace 2">
            <a:extLst>
              <a:ext uri="{FF2B5EF4-FFF2-40B4-BE49-F238E27FC236}">
                <a16:creationId xmlns:a16="http://schemas.microsoft.com/office/drawing/2014/main" id="{1F1932C0-8DC4-9903-EE23-D2C3852B35E9}"/>
              </a:ext>
            </a:extLst>
          </p:cNvPr>
          <p:cNvSpPr/>
          <p:nvPr/>
        </p:nvSpPr>
        <p:spPr>
          <a:xfrm>
            <a:off x="1605010" y="1934220"/>
            <a:ext cx="670124" cy="3707476"/>
          </a:xfrm>
          <a:prstGeom prst="leftBrace">
            <a:avLst>
              <a:gd name="adj1" fmla="val 8333"/>
              <a:gd name="adj2" fmla="val 4872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097337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C645-4530-C18F-7B2B-682DB3BEC7D1}"/>
              </a:ext>
            </a:extLst>
          </p:cNvPr>
          <p:cNvSpPr>
            <a:spLocks noGrp="1"/>
          </p:cNvSpPr>
          <p:nvPr>
            <p:ph type="title"/>
          </p:nvPr>
        </p:nvSpPr>
        <p:spPr/>
        <p:txBody>
          <a:bodyPr/>
          <a:lstStyle/>
          <a:p>
            <a:r>
              <a:rPr lang="en-US" dirty="0"/>
              <a:t>Report Distribution</a:t>
            </a:r>
          </a:p>
        </p:txBody>
      </p:sp>
    </p:spTree>
    <p:extLst>
      <p:ext uri="{BB962C8B-B14F-4D97-AF65-F5344CB8AC3E}">
        <p14:creationId xmlns:p14="http://schemas.microsoft.com/office/powerpoint/2010/main" val="1140971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AB6F7-322B-BD9D-B865-50E89779665E}"/>
              </a:ext>
            </a:extLst>
          </p:cNvPr>
          <p:cNvSpPr>
            <a:spLocks noGrp="1"/>
          </p:cNvSpPr>
          <p:nvPr>
            <p:ph type="title"/>
          </p:nvPr>
        </p:nvSpPr>
        <p:spPr/>
        <p:txBody>
          <a:bodyPr>
            <a:normAutofit/>
          </a:bodyPr>
          <a:lstStyle/>
          <a:p>
            <a:pPr marL="0" marR="0">
              <a:lnSpc>
                <a:spcPct val="107000"/>
              </a:lnSpc>
              <a:spcBef>
                <a:spcPts val="0"/>
              </a:spcBef>
              <a:spcAft>
                <a:spcPts val="800"/>
              </a:spcAft>
            </a:pPr>
            <a:r>
              <a:rPr lang="en-US" sz="4400" dirty="0">
                <a:effectLst/>
                <a:ea typeface="Calibri" panose="020F0502020204030204" pitchFamily="34" charset="0"/>
              </a:rPr>
              <a:t>Key Partnerships and Their </a:t>
            </a:r>
            <a:r>
              <a:rPr lang="en-US" sz="4400" dirty="0">
                <a:ea typeface="Calibri" panose="020F0502020204030204" pitchFamily="34" charset="0"/>
              </a:rPr>
              <a:t>R</a:t>
            </a:r>
            <a:r>
              <a:rPr lang="en-US" sz="4400" dirty="0">
                <a:effectLst/>
                <a:ea typeface="Calibri" panose="020F0502020204030204" pitchFamily="34" charset="0"/>
              </a:rPr>
              <a:t>oles</a:t>
            </a:r>
            <a:endParaRPr lang="en-US" sz="4400" dirty="0"/>
          </a:p>
        </p:txBody>
      </p:sp>
      <p:sp>
        <p:nvSpPr>
          <p:cNvPr id="5" name="TextBox 4">
            <a:extLst>
              <a:ext uri="{FF2B5EF4-FFF2-40B4-BE49-F238E27FC236}">
                <a16:creationId xmlns:a16="http://schemas.microsoft.com/office/drawing/2014/main" id="{AF106EDD-0145-6900-66AE-E5FB61299ADD}"/>
              </a:ext>
            </a:extLst>
          </p:cNvPr>
          <p:cNvSpPr txBox="1"/>
          <p:nvPr/>
        </p:nvSpPr>
        <p:spPr>
          <a:xfrm>
            <a:off x="6381180" y="1474847"/>
            <a:ext cx="1943041" cy="646331"/>
          </a:xfrm>
          <a:prstGeom prst="rect">
            <a:avLst/>
          </a:prstGeom>
          <a:noFill/>
        </p:spPr>
        <p:txBody>
          <a:bodyPr wrap="square" rtlCol="0">
            <a:spAutoFit/>
          </a:bodyPr>
          <a:lstStyle/>
          <a:p>
            <a:r>
              <a:rPr lang="en-US" sz="1800" b="1" dirty="0">
                <a:solidFill>
                  <a:srgbClr val="00274C"/>
                </a:solidFill>
                <a:latin typeface="Arial Nova" panose="020B0504020202020204" pitchFamily="34" charset="0"/>
                <a:cs typeface="+mj-cs"/>
              </a:rPr>
              <a:t>Site Coordinators</a:t>
            </a:r>
          </a:p>
        </p:txBody>
      </p:sp>
      <p:sp>
        <p:nvSpPr>
          <p:cNvPr id="13" name="TextBox 12">
            <a:extLst>
              <a:ext uri="{FF2B5EF4-FFF2-40B4-BE49-F238E27FC236}">
                <a16:creationId xmlns:a16="http://schemas.microsoft.com/office/drawing/2014/main" id="{9CF2C7D7-04FE-EBE6-FB7A-77BBB82F429F}"/>
              </a:ext>
            </a:extLst>
          </p:cNvPr>
          <p:cNvSpPr txBox="1"/>
          <p:nvPr/>
        </p:nvSpPr>
        <p:spPr>
          <a:xfrm>
            <a:off x="6389293" y="2079735"/>
            <a:ext cx="1943041" cy="1384995"/>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rgbClr val="00274C"/>
                </a:solidFill>
                <a:latin typeface="Arial Nova" panose="020B0504020202020204" pitchFamily="34" charset="0"/>
                <a:cs typeface="+mj-cs"/>
              </a:rPr>
              <a:t>Oversee data abstraction</a:t>
            </a:r>
          </a:p>
          <a:p>
            <a:pPr marL="285750" indent="-285750">
              <a:buFont typeface="Arial" panose="020B0604020202020204" pitchFamily="34" charset="0"/>
              <a:buChar char="•"/>
            </a:pPr>
            <a:r>
              <a:rPr lang="en-US" sz="1200" dirty="0">
                <a:solidFill>
                  <a:srgbClr val="00274C"/>
                </a:solidFill>
                <a:latin typeface="Arial Nova" panose="020B0504020202020204" pitchFamily="34" charset="0"/>
                <a:cs typeface="+mj-cs"/>
              </a:rPr>
              <a:t>Responsible for data submission, report distribution, quality improvement efforts</a:t>
            </a:r>
          </a:p>
          <a:p>
            <a:pPr marL="285750" indent="-285750">
              <a:buFont typeface="Arial" panose="020B0604020202020204" pitchFamily="34" charset="0"/>
              <a:buChar char="•"/>
            </a:pPr>
            <a:r>
              <a:rPr lang="en-US" sz="1200" dirty="0">
                <a:solidFill>
                  <a:srgbClr val="00274C"/>
                </a:solidFill>
                <a:latin typeface="Arial Nova" panose="020B0504020202020204" pitchFamily="34" charset="0"/>
              </a:rPr>
              <a:t>Coordinate VS efforts</a:t>
            </a:r>
          </a:p>
        </p:txBody>
      </p:sp>
      <p:sp>
        <p:nvSpPr>
          <p:cNvPr id="3" name="TextBox 2">
            <a:extLst>
              <a:ext uri="{FF2B5EF4-FFF2-40B4-BE49-F238E27FC236}">
                <a16:creationId xmlns:a16="http://schemas.microsoft.com/office/drawing/2014/main" id="{EBD1E1A3-A235-7CE4-90DC-7C5A9BA16EE9}"/>
              </a:ext>
            </a:extLst>
          </p:cNvPr>
          <p:cNvSpPr txBox="1"/>
          <p:nvPr/>
        </p:nvSpPr>
        <p:spPr>
          <a:xfrm>
            <a:off x="3805866" y="1473155"/>
            <a:ext cx="2119640" cy="369332"/>
          </a:xfrm>
          <a:prstGeom prst="rect">
            <a:avLst/>
          </a:prstGeom>
          <a:noFill/>
        </p:spPr>
        <p:txBody>
          <a:bodyPr wrap="square" rtlCol="0">
            <a:spAutoFit/>
          </a:bodyPr>
          <a:lstStyle/>
          <a:p>
            <a:r>
              <a:rPr lang="en-US" sz="1800" b="1" dirty="0">
                <a:solidFill>
                  <a:srgbClr val="00274C"/>
                </a:solidFill>
                <a:latin typeface="Arial Nova" panose="020B0504020202020204" pitchFamily="34" charset="0"/>
                <a:cs typeface="+mj-cs"/>
              </a:rPr>
              <a:t>Physician Champions</a:t>
            </a:r>
            <a:endParaRPr lang="en-US" dirty="0"/>
          </a:p>
        </p:txBody>
      </p:sp>
      <p:sp>
        <p:nvSpPr>
          <p:cNvPr id="11" name="TextBox 10">
            <a:extLst>
              <a:ext uri="{FF2B5EF4-FFF2-40B4-BE49-F238E27FC236}">
                <a16:creationId xmlns:a16="http://schemas.microsoft.com/office/drawing/2014/main" id="{DF535762-F4D6-95F7-CF28-16294925C6F3}"/>
              </a:ext>
            </a:extLst>
          </p:cNvPr>
          <p:cNvSpPr txBox="1"/>
          <p:nvPr/>
        </p:nvSpPr>
        <p:spPr>
          <a:xfrm>
            <a:off x="3742673" y="2082273"/>
            <a:ext cx="2350385" cy="1200329"/>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rgbClr val="00274C"/>
                </a:solidFill>
                <a:latin typeface="Arial Nova" panose="020B0504020202020204" pitchFamily="34" charset="0"/>
                <a:cs typeface="+mj-cs"/>
              </a:rPr>
              <a:t>Oversee site’s VS registry matters</a:t>
            </a:r>
          </a:p>
          <a:p>
            <a:pPr marL="285750" indent="-285750">
              <a:buFont typeface="Arial" panose="020B0604020202020204" pitchFamily="34" charset="0"/>
              <a:buChar char="•"/>
            </a:pPr>
            <a:r>
              <a:rPr lang="en-US" sz="1200" dirty="0">
                <a:solidFill>
                  <a:srgbClr val="00274C"/>
                </a:solidFill>
                <a:latin typeface="Arial Nova" panose="020B0504020202020204" pitchFamily="34" charset="0"/>
                <a:cs typeface="+mj-cs"/>
              </a:rPr>
              <a:t>Review all reports</a:t>
            </a:r>
          </a:p>
          <a:p>
            <a:pPr marL="285750" indent="-285750">
              <a:buFont typeface="Arial" panose="020B0604020202020204" pitchFamily="34" charset="0"/>
              <a:buChar char="•"/>
            </a:pPr>
            <a:r>
              <a:rPr lang="en-US" sz="1200" dirty="0">
                <a:solidFill>
                  <a:srgbClr val="00274C"/>
                </a:solidFill>
                <a:latin typeface="Arial Nova" panose="020B0504020202020204" pitchFamily="34" charset="0"/>
                <a:cs typeface="+mj-cs"/>
              </a:rPr>
              <a:t>Attend VS events</a:t>
            </a:r>
          </a:p>
          <a:p>
            <a:pPr marL="285750" indent="-285750">
              <a:buFont typeface="Arial" panose="020B0604020202020204" pitchFamily="34" charset="0"/>
              <a:buChar char="•"/>
            </a:pPr>
            <a:r>
              <a:rPr lang="en-US" sz="1200" dirty="0">
                <a:solidFill>
                  <a:srgbClr val="00274C"/>
                </a:solidFill>
                <a:latin typeface="Arial Nova" panose="020B0504020202020204" pitchFamily="34" charset="0"/>
                <a:cs typeface="+mj-cs"/>
              </a:rPr>
              <a:t>Provide clinical guidance to site’s VS team</a:t>
            </a:r>
          </a:p>
        </p:txBody>
      </p:sp>
      <p:sp>
        <p:nvSpPr>
          <p:cNvPr id="7" name="TextBox 6">
            <a:extLst>
              <a:ext uri="{FF2B5EF4-FFF2-40B4-BE49-F238E27FC236}">
                <a16:creationId xmlns:a16="http://schemas.microsoft.com/office/drawing/2014/main" id="{DFD7E2A6-981D-72A0-71D4-7D7D4C82556C}"/>
              </a:ext>
            </a:extLst>
          </p:cNvPr>
          <p:cNvSpPr txBox="1"/>
          <p:nvPr/>
        </p:nvSpPr>
        <p:spPr>
          <a:xfrm>
            <a:off x="3742673" y="4038442"/>
            <a:ext cx="2353326" cy="369332"/>
          </a:xfrm>
          <a:prstGeom prst="rect">
            <a:avLst/>
          </a:prstGeom>
          <a:noFill/>
        </p:spPr>
        <p:txBody>
          <a:bodyPr wrap="square" rtlCol="0">
            <a:spAutoFit/>
          </a:bodyPr>
          <a:lstStyle/>
          <a:p>
            <a:r>
              <a:rPr lang="en-US" sz="1800" b="1" dirty="0">
                <a:solidFill>
                  <a:srgbClr val="00274C"/>
                </a:solidFill>
                <a:latin typeface="Arial Nova" panose="020B0504020202020204" pitchFamily="34" charset="0"/>
                <a:cs typeface="+mj-cs"/>
              </a:rPr>
              <a:t>Data abstractors</a:t>
            </a:r>
            <a:endParaRPr lang="en-US" dirty="0"/>
          </a:p>
        </p:txBody>
      </p:sp>
      <p:sp>
        <p:nvSpPr>
          <p:cNvPr id="14" name="TextBox 13">
            <a:extLst>
              <a:ext uri="{FF2B5EF4-FFF2-40B4-BE49-F238E27FC236}">
                <a16:creationId xmlns:a16="http://schemas.microsoft.com/office/drawing/2014/main" id="{E3888C94-B63F-BFD9-C310-CC253249804E}"/>
              </a:ext>
            </a:extLst>
          </p:cNvPr>
          <p:cNvSpPr txBox="1"/>
          <p:nvPr/>
        </p:nvSpPr>
        <p:spPr>
          <a:xfrm>
            <a:off x="3735540" y="4368089"/>
            <a:ext cx="2322620" cy="1015663"/>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rgbClr val="00274C"/>
                </a:solidFill>
                <a:latin typeface="Arial Nova" panose="020B0504020202020204" pitchFamily="34" charset="0"/>
                <a:cs typeface="+mj-cs"/>
              </a:rPr>
              <a:t>Review medical record</a:t>
            </a:r>
          </a:p>
          <a:p>
            <a:pPr marL="285750" indent="-285750">
              <a:buFont typeface="Arial" panose="020B0604020202020204" pitchFamily="34" charset="0"/>
              <a:buChar char="•"/>
            </a:pPr>
            <a:r>
              <a:rPr lang="en-US" sz="1200" dirty="0">
                <a:solidFill>
                  <a:srgbClr val="00274C"/>
                </a:solidFill>
                <a:latin typeface="Arial Nova" panose="020B0504020202020204" pitchFamily="34" charset="0"/>
                <a:cs typeface="+mj-cs"/>
              </a:rPr>
              <a:t>Responsible for accurate interpretation of definitions and data entry into VS registry</a:t>
            </a:r>
          </a:p>
        </p:txBody>
      </p:sp>
      <p:sp>
        <p:nvSpPr>
          <p:cNvPr id="9" name="TextBox 8">
            <a:extLst>
              <a:ext uri="{FF2B5EF4-FFF2-40B4-BE49-F238E27FC236}">
                <a16:creationId xmlns:a16="http://schemas.microsoft.com/office/drawing/2014/main" id="{82473450-DC7A-092E-8E50-D81A0F3C57AD}"/>
              </a:ext>
            </a:extLst>
          </p:cNvPr>
          <p:cNvSpPr txBox="1"/>
          <p:nvPr/>
        </p:nvSpPr>
        <p:spPr>
          <a:xfrm>
            <a:off x="6370731" y="4066699"/>
            <a:ext cx="1980166" cy="646331"/>
          </a:xfrm>
          <a:prstGeom prst="rect">
            <a:avLst/>
          </a:prstGeom>
          <a:noFill/>
        </p:spPr>
        <p:txBody>
          <a:bodyPr wrap="square">
            <a:spAutoFit/>
          </a:bodyPr>
          <a:lstStyle/>
          <a:p>
            <a:r>
              <a:rPr lang="en-US" b="1" dirty="0">
                <a:solidFill>
                  <a:srgbClr val="00274C"/>
                </a:solidFill>
                <a:latin typeface="Arial Nova" panose="020B0504020202020204" pitchFamily="34" charset="0"/>
              </a:rPr>
              <a:t>Participating Physicians</a:t>
            </a:r>
          </a:p>
        </p:txBody>
      </p:sp>
      <p:sp>
        <p:nvSpPr>
          <p:cNvPr id="15" name="TextBox 14">
            <a:extLst>
              <a:ext uri="{FF2B5EF4-FFF2-40B4-BE49-F238E27FC236}">
                <a16:creationId xmlns:a16="http://schemas.microsoft.com/office/drawing/2014/main" id="{B9A09753-AE05-370E-B4EF-85094EAED565}"/>
              </a:ext>
            </a:extLst>
          </p:cNvPr>
          <p:cNvSpPr txBox="1"/>
          <p:nvPr/>
        </p:nvSpPr>
        <p:spPr>
          <a:xfrm>
            <a:off x="6376869" y="4672700"/>
            <a:ext cx="1974027" cy="646331"/>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rgbClr val="00274C"/>
                </a:solidFill>
                <a:latin typeface="Arial Nova" panose="020B0504020202020204" pitchFamily="34" charset="0"/>
                <a:cs typeface="+mj-cs"/>
              </a:rPr>
              <a:t>Participate but not responsible for VS registry matters</a:t>
            </a:r>
          </a:p>
        </p:txBody>
      </p:sp>
      <p:pic>
        <p:nvPicPr>
          <p:cNvPr id="18" name="Picture 17">
            <a:extLst>
              <a:ext uri="{FF2B5EF4-FFF2-40B4-BE49-F238E27FC236}">
                <a16:creationId xmlns:a16="http://schemas.microsoft.com/office/drawing/2014/main" id="{270EB8B3-D61A-D191-4B4F-3853701D7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995" y="1252946"/>
            <a:ext cx="3410426" cy="2095792"/>
          </a:xfrm>
          <a:prstGeom prst="rect">
            <a:avLst/>
          </a:prstGeom>
        </p:spPr>
      </p:pic>
      <p:pic>
        <p:nvPicPr>
          <p:cNvPr id="21" name="Picture 20" descr="A few women in scrubs looking at a tablet&#10;&#10;Description automatically generated">
            <a:extLst>
              <a:ext uri="{FF2B5EF4-FFF2-40B4-BE49-F238E27FC236}">
                <a16:creationId xmlns:a16="http://schemas.microsoft.com/office/drawing/2014/main" id="{D36F1A26-3A9A-7B96-F4B9-BCE9D031FB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6500" y="1271382"/>
            <a:ext cx="3419952" cy="2095792"/>
          </a:xfrm>
          <a:prstGeom prst="rect">
            <a:avLst/>
          </a:prstGeom>
        </p:spPr>
      </p:pic>
      <p:pic>
        <p:nvPicPr>
          <p:cNvPr id="24" name="Picture 23" descr="A person in blue scrubs typing on a keyboard&#10;&#10;Description automatically generated">
            <a:extLst>
              <a:ext uri="{FF2B5EF4-FFF2-40B4-BE49-F238E27FC236}">
                <a16:creationId xmlns:a16="http://schemas.microsoft.com/office/drawing/2014/main" id="{D0BB0C1A-84E9-C360-F72C-3DEA2C7797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523" y="3464730"/>
            <a:ext cx="3410426" cy="2086266"/>
          </a:xfrm>
          <a:prstGeom prst="rect">
            <a:avLst/>
          </a:prstGeom>
        </p:spPr>
      </p:pic>
      <p:pic>
        <p:nvPicPr>
          <p:cNvPr id="26" name="Picture 25" descr="A doctor looking at x-ray&#10;&#10;Description automatically generated">
            <a:extLst>
              <a:ext uri="{FF2B5EF4-FFF2-40B4-BE49-F238E27FC236}">
                <a16:creationId xmlns:a16="http://schemas.microsoft.com/office/drawing/2014/main" id="{B2E5A155-D783-41B8-79EA-4D25AB170D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11737" y="3490826"/>
            <a:ext cx="3429479" cy="2095792"/>
          </a:xfrm>
          <a:prstGeom prst="rect">
            <a:avLst/>
          </a:prstGeom>
        </p:spPr>
      </p:pic>
    </p:spTree>
    <p:extLst>
      <p:ext uri="{BB962C8B-B14F-4D97-AF65-F5344CB8AC3E}">
        <p14:creationId xmlns:p14="http://schemas.microsoft.com/office/powerpoint/2010/main" val="4280362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9D060-046E-385D-D1E6-C19BDB118F49}"/>
              </a:ext>
            </a:extLst>
          </p:cNvPr>
          <p:cNvSpPr>
            <a:spLocks noGrp="1"/>
          </p:cNvSpPr>
          <p:nvPr>
            <p:ph type="title"/>
          </p:nvPr>
        </p:nvSpPr>
        <p:spPr/>
        <p:txBody>
          <a:bodyPr/>
          <a:lstStyle/>
          <a:p>
            <a:r>
              <a:rPr lang="en-US" dirty="0"/>
              <a:t>Meetings and Trainings</a:t>
            </a:r>
          </a:p>
        </p:txBody>
      </p:sp>
      <p:sp>
        <p:nvSpPr>
          <p:cNvPr id="6" name="Content Placeholder 5">
            <a:extLst>
              <a:ext uri="{FF2B5EF4-FFF2-40B4-BE49-F238E27FC236}">
                <a16:creationId xmlns:a16="http://schemas.microsoft.com/office/drawing/2014/main" id="{932D89EE-44D5-571C-07A7-23DBD4C738D9}"/>
              </a:ext>
            </a:extLst>
          </p:cNvPr>
          <p:cNvSpPr>
            <a:spLocks noGrp="1"/>
          </p:cNvSpPr>
          <p:nvPr>
            <p:ph sz="quarter" idx="12"/>
          </p:nvPr>
        </p:nvSpPr>
        <p:spPr>
          <a:xfrm>
            <a:off x="873736" y="2029835"/>
            <a:ext cx="4752364" cy="3897312"/>
          </a:xfrm>
        </p:spPr>
        <p:txBody>
          <a:bodyPr/>
          <a:lstStyle/>
          <a:p>
            <a:pPr marL="0" indent="0">
              <a:buNone/>
            </a:pPr>
            <a:r>
              <a:rPr lang="en-US" sz="3200" b="1" dirty="0"/>
              <a:t>Overview</a:t>
            </a:r>
            <a:r>
              <a:rPr lang="en-US" sz="2800" b="1" dirty="0"/>
              <a:t> – </a:t>
            </a:r>
          </a:p>
          <a:p>
            <a:r>
              <a:rPr lang="en-US" sz="2800" dirty="0"/>
              <a:t>One Annual Coordinator Meeting</a:t>
            </a:r>
          </a:p>
          <a:p>
            <a:r>
              <a:rPr lang="en-US" sz="2800" dirty="0"/>
              <a:t>One Collaborative Meeting (Coordinators &amp; Physicians)</a:t>
            </a:r>
          </a:p>
          <a:p>
            <a:r>
              <a:rPr lang="en-US" sz="2800" dirty="0"/>
              <a:t>Monthly Coordinator check-in phone call</a:t>
            </a:r>
          </a:p>
          <a:p>
            <a:endParaRPr lang="en-US" dirty="0"/>
          </a:p>
        </p:txBody>
      </p:sp>
      <p:pic>
        <p:nvPicPr>
          <p:cNvPr id="4" name="Picture 3">
            <a:extLst>
              <a:ext uri="{FF2B5EF4-FFF2-40B4-BE49-F238E27FC236}">
                <a16:creationId xmlns:a16="http://schemas.microsoft.com/office/drawing/2014/main" id="{3A4132F7-7106-B7FA-142E-ED531FA9F59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509985" y="2029835"/>
            <a:ext cx="6262828" cy="3443515"/>
          </a:xfrm>
          <a:prstGeom prst="rect">
            <a:avLst/>
          </a:prstGeom>
        </p:spPr>
      </p:pic>
    </p:spTree>
    <p:extLst>
      <p:ext uri="{BB962C8B-B14F-4D97-AF65-F5344CB8AC3E}">
        <p14:creationId xmlns:p14="http://schemas.microsoft.com/office/powerpoint/2010/main" val="33186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013300-1704-32E8-ED87-9B5642AB6CD7}"/>
              </a:ext>
            </a:extLst>
          </p:cNvPr>
          <p:cNvSpPr txBox="1">
            <a:spLocks/>
          </p:cNvSpPr>
          <p:nvPr/>
        </p:nvSpPr>
        <p:spPr>
          <a:xfrm>
            <a:off x="4030836" y="1035357"/>
            <a:ext cx="7029449" cy="2757710"/>
          </a:xfrm>
          <a:prstGeom prst="rect">
            <a:avLst/>
          </a:prstGeom>
          <a:solidFill>
            <a:schemeClr val="bg1"/>
          </a:solidFill>
          <a:ln>
            <a:solidFill>
              <a:schemeClr val="bg1"/>
            </a:solidFill>
          </a:ln>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6000" kern="1200">
                <a:solidFill>
                  <a:srgbClr val="00274C"/>
                </a:solidFill>
                <a:latin typeface="Arial Nova" panose="020B0504020202020204" pitchFamily="34" charset="0"/>
                <a:ea typeface="+mj-ea"/>
                <a:cs typeface="Urdu Typesetting" panose="020B0604020202020204" pitchFamily="66" charset="-78"/>
              </a:defRPr>
            </a:lvl1pPr>
          </a:lstStyle>
          <a:p>
            <a:pPr>
              <a:spcAft>
                <a:spcPts val="2400"/>
              </a:spcAft>
            </a:pPr>
            <a:r>
              <a:rPr lang="en-US" b="1" dirty="0"/>
              <a:t>VS Site Coordinator Responsibilities &amp; Expectations</a:t>
            </a:r>
            <a:endParaRPr lang="en-US" dirty="0"/>
          </a:p>
        </p:txBody>
      </p:sp>
      <p:pic>
        <p:nvPicPr>
          <p:cNvPr id="2" name="Picture 1">
            <a:extLst>
              <a:ext uri="{FF2B5EF4-FFF2-40B4-BE49-F238E27FC236}">
                <a16:creationId xmlns:a16="http://schemas.microsoft.com/office/drawing/2014/main" id="{694701AA-6468-E794-C039-15DEC93EAC7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650662" y="5675303"/>
            <a:ext cx="2310881" cy="960703"/>
          </a:xfrm>
          <a:prstGeom prst="rect">
            <a:avLst/>
          </a:prstGeom>
        </p:spPr>
      </p:pic>
      <p:sp>
        <p:nvSpPr>
          <p:cNvPr id="5" name="Subtitle 2">
            <a:extLst>
              <a:ext uri="{FF2B5EF4-FFF2-40B4-BE49-F238E27FC236}">
                <a16:creationId xmlns:a16="http://schemas.microsoft.com/office/drawing/2014/main" id="{9B543DD9-90C9-3A22-1AFA-F81A11516A39}"/>
              </a:ext>
            </a:extLst>
          </p:cNvPr>
          <p:cNvSpPr>
            <a:spLocks noGrp="1"/>
          </p:cNvSpPr>
          <p:nvPr>
            <p:ph type="subTitle" idx="1"/>
          </p:nvPr>
        </p:nvSpPr>
        <p:spPr>
          <a:xfrm>
            <a:off x="4030836" y="4166881"/>
            <a:ext cx="6095999" cy="1655762"/>
          </a:xfrm>
        </p:spPr>
        <p:txBody>
          <a:bodyPr>
            <a:normAutofit lnSpcReduction="10000"/>
          </a:bodyPr>
          <a:lstStyle/>
          <a:p>
            <a:r>
              <a:rPr lang="en-US" dirty="0"/>
              <a:t>Module II in the VS Site Coordinator Training</a:t>
            </a:r>
          </a:p>
          <a:p>
            <a:endParaRPr lang="en-US" dirty="0"/>
          </a:p>
          <a:p>
            <a:r>
              <a:rPr lang="en-US" sz="2400" dirty="0">
                <a:solidFill>
                  <a:srgbClr val="00274C"/>
                </a:solidFill>
              </a:rPr>
              <a:t>Part Two: Coordinating BMC2 VS QI Efforts</a:t>
            </a:r>
            <a:endParaRPr lang="en-US" sz="2400" dirty="0"/>
          </a:p>
          <a:p>
            <a:endParaRPr lang="en-US" dirty="0"/>
          </a:p>
        </p:txBody>
      </p:sp>
    </p:spTree>
    <p:extLst>
      <p:ext uri="{BB962C8B-B14F-4D97-AF65-F5344CB8AC3E}">
        <p14:creationId xmlns:p14="http://schemas.microsoft.com/office/powerpoint/2010/main" val="383897028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EAE4-C191-F244-F7FB-6966F0403A20}"/>
              </a:ext>
            </a:extLst>
          </p:cNvPr>
          <p:cNvSpPr>
            <a:spLocks noGrp="1"/>
          </p:cNvSpPr>
          <p:nvPr>
            <p:ph type="title"/>
          </p:nvPr>
        </p:nvSpPr>
        <p:spPr/>
        <p:txBody>
          <a:bodyPr/>
          <a:lstStyle/>
          <a:p>
            <a:r>
              <a:rPr lang="en-US" dirty="0"/>
              <a:t>Performance Index Management</a:t>
            </a:r>
          </a:p>
        </p:txBody>
      </p:sp>
      <p:sp>
        <p:nvSpPr>
          <p:cNvPr id="3" name="Content Placeholder 2">
            <a:extLst>
              <a:ext uri="{FF2B5EF4-FFF2-40B4-BE49-F238E27FC236}">
                <a16:creationId xmlns:a16="http://schemas.microsoft.com/office/drawing/2014/main" id="{DACB9BEE-62B8-C2E0-4430-2ACCF919BBED}"/>
              </a:ext>
            </a:extLst>
          </p:cNvPr>
          <p:cNvSpPr>
            <a:spLocks noGrp="1"/>
          </p:cNvSpPr>
          <p:nvPr>
            <p:ph idx="1"/>
          </p:nvPr>
        </p:nvSpPr>
        <p:spPr/>
        <p:txBody>
          <a:bodyPr>
            <a:normAutofit/>
          </a:bodyPr>
          <a:lstStyle/>
          <a:p>
            <a:pPr marL="0" indent="0">
              <a:buNone/>
            </a:pPr>
            <a:r>
              <a:rPr lang="en-US" sz="3200" b="1" dirty="0">
                <a:effectLst/>
                <a:ea typeface="Arial" panose="020B0604020202020204" pitchFamily="34" charset="0"/>
              </a:rPr>
              <a:t>Responsibility</a:t>
            </a:r>
            <a:r>
              <a:rPr lang="en-US" sz="3200" b="1" dirty="0">
                <a:ea typeface="Arial" panose="020B0604020202020204" pitchFamily="34" charset="0"/>
              </a:rPr>
              <a:t> –</a:t>
            </a:r>
            <a:r>
              <a:rPr lang="en-US" sz="3200" dirty="0">
                <a:ea typeface="Arial" panose="020B0604020202020204" pitchFamily="34" charset="0"/>
              </a:rPr>
              <a:t> </a:t>
            </a:r>
            <a:r>
              <a:rPr lang="en-US" sz="3200" dirty="0">
                <a:effectLst/>
                <a:ea typeface="Arial" panose="020B0604020202020204" pitchFamily="34" charset="0"/>
              </a:rPr>
              <a:t> </a:t>
            </a:r>
          </a:p>
          <a:p>
            <a:pPr marL="0" indent="0">
              <a:buNone/>
            </a:pPr>
            <a:r>
              <a:rPr lang="en-US" sz="2800" dirty="0">
                <a:effectLst/>
                <a:ea typeface="Arial" panose="020B0604020202020204" pitchFamily="34" charset="0"/>
              </a:rPr>
              <a:t>Coordination of e</a:t>
            </a:r>
            <a:r>
              <a:rPr lang="en-US" sz="2800" dirty="0">
                <a:ea typeface="Arial" panose="020B0604020202020204" pitchFamily="34" charset="0"/>
              </a:rPr>
              <a:t>fforts related to the annual </a:t>
            </a:r>
            <a:r>
              <a:rPr lang="en-US" sz="2800" dirty="0">
                <a:effectLst/>
                <a:ea typeface="Arial" panose="020B0604020202020204" pitchFamily="34" charset="0"/>
              </a:rPr>
              <a:t>Performance Index</a:t>
            </a:r>
          </a:p>
          <a:p>
            <a:pPr marL="0" indent="0">
              <a:buNone/>
            </a:pPr>
            <a:endParaRPr lang="en-US" sz="2800" dirty="0">
              <a:effectLst/>
              <a:ea typeface="Arial" panose="020B0604020202020204" pitchFamily="34" charset="0"/>
            </a:endParaRPr>
          </a:p>
          <a:p>
            <a:pPr algn="ctr">
              <a:buFont typeface="Wingdings" panose="05000000000000000000" pitchFamily="2" charset="2"/>
              <a:buChar char="Ø"/>
            </a:pPr>
            <a:r>
              <a:rPr lang="en-US" sz="2800" dirty="0">
                <a:ea typeface="Arial" panose="020B0604020202020204" pitchFamily="34" charset="0"/>
              </a:rPr>
              <a:t>Annual P4P Scorecard</a:t>
            </a:r>
          </a:p>
          <a:p>
            <a:pPr algn="ctr">
              <a:buFont typeface="Wingdings" panose="05000000000000000000" pitchFamily="2" charset="2"/>
              <a:buChar char="Ø"/>
            </a:pPr>
            <a:endParaRPr lang="en-US" sz="1200" dirty="0">
              <a:ea typeface="Arial" panose="020B0604020202020204" pitchFamily="34" charset="0"/>
            </a:endParaRPr>
          </a:p>
          <a:p>
            <a:pPr algn="ctr">
              <a:buFont typeface="Wingdings" panose="05000000000000000000" pitchFamily="2" charset="2"/>
              <a:buChar char="Ø"/>
            </a:pPr>
            <a:r>
              <a:rPr lang="en-US" sz="2800" dirty="0">
                <a:effectLst/>
                <a:ea typeface="Arial" panose="020B0604020202020204" pitchFamily="34" charset="0"/>
              </a:rPr>
              <a:t>P4P Supporting Documentation</a:t>
            </a:r>
          </a:p>
          <a:p>
            <a:pPr algn="ctr">
              <a:buFont typeface="Wingdings" panose="05000000000000000000" pitchFamily="2" charset="2"/>
              <a:buChar char="Ø"/>
            </a:pPr>
            <a:endParaRPr lang="en-US" sz="1200" dirty="0">
              <a:effectLst/>
              <a:ea typeface="Arial" panose="020B0604020202020204" pitchFamily="34" charset="0"/>
            </a:endParaRPr>
          </a:p>
          <a:p>
            <a:pPr algn="ctr">
              <a:buFont typeface="Wingdings" panose="05000000000000000000" pitchFamily="2" charset="2"/>
              <a:buChar char="Ø"/>
            </a:pPr>
            <a:r>
              <a:rPr lang="en-US" sz="2800" dirty="0"/>
              <a:t>Data Use/Quality Improvement</a:t>
            </a:r>
          </a:p>
          <a:p>
            <a:pPr marL="0" indent="0">
              <a:buNone/>
            </a:pPr>
            <a:endParaRPr lang="en-US" sz="32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64753211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FE6C36-0F20-0469-8B66-6419FA59B99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58129" y="1413081"/>
            <a:ext cx="3660745" cy="4775145"/>
          </a:xfrm>
          <a:prstGeom prst="rect">
            <a:avLst/>
          </a:prstGeom>
        </p:spPr>
      </p:pic>
      <p:sp>
        <p:nvSpPr>
          <p:cNvPr id="2" name="Title 1">
            <a:extLst>
              <a:ext uri="{FF2B5EF4-FFF2-40B4-BE49-F238E27FC236}">
                <a16:creationId xmlns:a16="http://schemas.microsoft.com/office/drawing/2014/main" id="{74E4E317-B569-DB7E-C5DC-2EAF9C180478}"/>
              </a:ext>
            </a:extLst>
          </p:cNvPr>
          <p:cNvSpPr>
            <a:spLocks noGrp="1"/>
          </p:cNvSpPr>
          <p:nvPr>
            <p:ph type="title"/>
          </p:nvPr>
        </p:nvSpPr>
        <p:spPr/>
        <p:txBody>
          <a:bodyPr/>
          <a:lstStyle/>
          <a:p>
            <a:r>
              <a:rPr lang="en-US" dirty="0"/>
              <a:t>Annual P4P Scorecard</a:t>
            </a:r>
          </a:p>
        </p:txBody>
      </p:sp>
      <p:sp>
        <p:nvSpPr>
          <p:cNvPr id="5" name="Content Placeholder 4">
            <a:extLst>
              <a:ext uri="{FF2B5EF4-FFF2-40B4-BE49-F238E27FC236}">
                <a16:creationId xmlns:a16="http://schemas.microsoft.com/office/drawing/2014/main" id="{A2F9B0CD-283D-8402-4057-1B4473FB112C}"/>
              </a:ext>
            </a:extLst>
          </p:cNvPr>
          <p:cNvSpPr>
            <a:spLocks noGrp="1"/>
          </p:cNvSpPr>
          <p:nvPr>
            <p:ph sz="quarter" idx="12"/>
          </p:nvPr>
        </p:nvSpPr>
        <p:spPr>
          <a:xfrm>
            <a:off x="838200" y="1690688"/>
            <a:ext cx="5280321" cy="4219932"/>
          </a:xfrm>
        </p:spPr>
        <p:txBody>
          <a:bodyPr>
            <a:normAutofit fontScale="92500" lnSpcReduction="20000"/>
          </a:bodyPr>
          <a:lstStyle/>
          <a:p>
            <a:pPr algn="ctr">
              <a:buFont typeface="Wingdings" panose="05000000000000000000" pitchFamily="2" charset="2"/>
              <a:buChar char="Ø"/>
            </a:pPr>
            <a:r>
              <a:rPr lang="en-US" sz="3200" dirty="0"/>
              <a:t>Updated annually</a:t>
            </a:r>
          </a:p>
          <a:p>
            <a:pPr marL="0" indent="0" algn="ctr">
              <a:buNone/>
            </a:pPr>
            <a:endParaRPr lang="en-US" sz="3200" dirty="0"/>
          </a:p>
          <a:p>
            <a:pPr algn="ctr">
              <a:buFont typeface="Wingdings" panose="05000000000000000000" pitchFamily="2" charset="2"/>
              <a:buChar char="Ø"/>
            </a:pPr>
            <a:r>
              <a:rPr lang="en-US" sz="3200" dirty="0"/>
              <a:t>Performance determines P4P payment</a:t>
            </a:r>
          </a:p>
          <a:p>
            <a:pPr marL="0" indent="0" algn="ctr">
              <a:buNone/>
            </a:pPr>
            <a:endParaRPr lang="en-US" sz="3200" dirty="0"/>
          </a:p>
          <a:p>
            <a:pPr algn="ctr">
              <a:buFont typeface="Wingdings" panose="05000000000000000000" pitchFamily="2" charset="2"/>
              <a:buChar char="Ø"/>
            </a:pPr>
            <a:r>
              <a:rPr lang="en-US" sz="3200" dirty="0"/>
              <a:t>Recognizes achievements and improvements</a:t>
            </a:r>
          </a:p>
          <a:p>
            <a:pPr algn="ctr">
              <a:buFont typeface="Wingdings" panose="05000000000000000000" pitchFamily="2" charset="2"/>
              <a:buChar char="Ø"/>
            </a:pPr>
            <a:endParaRPr lang="en-US" sz="3200" dirty="0"/>
          </a:p>
          <a:p>
            <a:pPr algn="ctr">
              <a:buFont typeface="Wingdings" panose="05000000000000000000" pitchFamily="2" charset="2"/>
              <a:buChar char="Ø"/>
            </a:pPr>
            <a:r>
              <a:rPr lang="en-US" sz="3200" dirty="0"/>
              <a:t>Both participation and Performance goals</a:t>
            </a:r>
          </a:p>
        </p:txBody>
      </p:sp>
      <p:sp>
        <p:nvSpPr>
          <p:cNvPr id="9" name="Rectangle 8">
            <a:extLst>
              <a:ext uri="{FF2B5EF4-FFF2-40B4-BE49-F238E27FC236}">
                <a16:creationId xmlns:a16="http://schemas.microsoft.com/office/drawing/2014/main" id="{CB8CE757-D3BE-6A2F-4578-F23D4FBCF7B9}"/>
              </a:ext>
            </a:extLst>
          </p:cNvPr>
          <p:cNvSpPr/>
          <p:nvPr/>
        </p:nvSpPr>
        <p:spPr>
          <a:xfrm>
            <a:off x="7458128" y="1413081"/>
            <a:ext cx="3660746" cy="2201989"/>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FF37257-A67D-32AC-47AB-F24D1B6FD23D}"/>
              </a:ext>
            </a:extLst>
          </p:cNvPr>
          <p:cNvSpPr/>
          <p:nvPr/>
        </p:nvSpPr>
        <p:spPr>
          <a:xfrm>
            <a:off x="7458129" y="3615070"/>
            <a:ext cx="3660745" cy="257315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0751900"/>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3BE828-E93A-054C-E8B8-C0C7853F516A}"/>
              </a:ext>
            </a:extLst>
          </p:cNvPr>
          <p:cNvSpPr>
            <a:spLocks noGrp="1"/>
          </p:cNvSpPr>
          <p:nvPr>
            <p:ph type="title"/>
          </p:nvPr>
        </p:nvSpPr>
        <p:spPr/>
        <p:txBody>
          <a:bodyPr/>
          <a:lstStyle/>
          <a:p>
            <a:r>
              <a:rPr lang="en-US" dirty="0"/>
              <a:t>Annual P4P Scorecard</a:t>
            </a:r>
          </a:p>
        </p:txBody>
      </p:sp>
      <p:grpSp>
        <p:nvGrpSpPr>
          <p:cNvPr id="11" name="Group 10">
            <a:extLst>
              <a:ext uri="{FF2B5EF4-FFF2-40B4-BE49-F238E27FC236}">
                <a16:creationId xmlns:a16="http://schemas.microsoft.com/office/drawing/2014/main" id="{EF9D4895-CBEB-D9A7-A381-D4102666D210}"/>
              </a:ext>
            </a:extLst>
          </p:cNvPr>
          <p:cNvGrpSpPr/>
          <p:nvPr/>
        </p:nvGrpSpPr>
        <p:grpSpPr>
          <a:xfrm>
            <a:off x="1893699" y="1338459"/>
            <a:ext cx="8404601" cy="4815320"/>
            <a:chOff x="442478" y="1536579"/>
            <a:chExt cx="8549122" cy="4898122"/>
          </a:xfrm>
        </p:grpSpPr>
        <p:pic>
          <p:nvPicPr>
            <p:cNvPr id="8" name="Picture 7">
              <a:extLst>
                <a:ext uri="{FF2B5EF4-FFF2-40B4-BE49-F238E27FC236}">
                  <a16:creationId xmlns:a16="http://schemas.microsoft.com/office/drawing/2014/main" id="{AF3DC155-3FE2-88E1-2902-C9EE82D37AF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5693" y="2295699"/>
              <a:ext cx="7024604" cy="4139002"/>
            </a:xfrm>
            <a:prstGeom prst="rect">
              <a:avLst/>
            </a:prstGeom>
          </p:spPr>
        </p:pic>
        <p:pic>
          <p:nvPicPr>
            <p:cNvPr id="10" name="Picture 9">
              <a:extLst>
                <a:ext uri="{FF2B5EF4-FFF2-40B4-BE49-F238E27FC236}">
                  <a16:creationId xmlns:a16="http://schemas.microsoft.com/office/drawing/2014/main" id="{B3E0924C-4729-40C3-CA60-046B8A993CA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2478" y="1536579"/>
              <a:ext cx="8549122" cy="759119"/>
            </a:xfrm>
            <a:prstGeom prst="rect">
              <a:avLst/>
            </a:prstGeom>
          </p:spPr>
        </p:pic>
      </p:grpSp>
      <p:sp>
        <p:nvSpPr>
          <p:cNvPr id="13" name="Oval 12">
            <a:extLst>
              <a:ext uri="{FF2B5EF4-FFF2-40B4-BE49-F238E27FC236}">
                <a16:creationId xmlns:a16="http://schemas.microsoft.com/office/drawing/2014/main" id="{A7420AA1-C2BF-70C7-47C5-9C60DD12150D}"/>
              </a:ext>
            </a:extLst>
          </p:cNvPr>
          <p:cNvSpPr/>
          <p:nvPr/>
        </p:nvSpPr>
        <p:spPr>
          <a:xfrm>
            <a:off x="5379720" y="1528728"/>
            <a:ext cx="1508760" cy="56652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Left 13">
            <a:extLst>
              <a:ext uri="{FF2B5EF4-FFF2-40B4-BE49-F238E27FC236}">
                <a16:creationId xmlns:a16="http://schemas.microsoft.com/office/drawing/2014/main" id="{ACC1B2BE-6BB3-F77A-0E89-FB0DFC042472}"/>
              </a:ext>
            </a:extLst>
          </p:cNvPr>
          <p:cNvSpPr/>
          <p:nvPr/>
        </p:nvSpPr>
        <p:spPr>
          <a:xfrm>
            <a:off x="3347514" y="2542102"/>
            <a:ext cx="401526" cy="3940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934359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EAE4-C191-F244-F7FB-6966F0403A20}"/>
              </a:ext>
            </a:extLst>
          </p:cNvPr>
          <p:cNvSpPr>
            <a:spLocks noGrp="1"/>
          </p:cNvSpPr>
          <p:nvPr>
            <p:ph type="title"/>
          </p:nvPr>
        </p:nvSpPr>
        <p:spPr/>
        <p:txBody>
          <a:bodyPr/>
          <a:lstStyle/>
          <a:p>
            <a:r>
              <a:rPr lang="en-US" dirty="0"/>
              <a:t>Performance Index Management</a:t>
            </a:r>
          </a:p>
        </p:txBody>
      </p:sp>
      <p:sp>
        <p:nvSpPr>
          <p:cNvPr id="3" name="Content Placeholder 2">
            <a:extLst>
              <a:ext uri="{FF2B5EF4-FFF2-40B4-BE49-F238E27FC236}">
                <a16:creationId xmlns:a16="http://schemas.microsoft.com/office/drawing/2014/main" id="{DACB9BEE-62B8-C2E0-4430-2ACCF919BBED}"/>
              </a:ext>
            </a:extLst>
          </p:cNvPr>
          <p:cNvSpPr>
            <a:spLocks noGrp="1"/>
          </p:cNvSpPr>
          <p:nvPr>
            <p:ph idx="1"/>
          </p:nvPr>
        </p:nvSpPr>
        <p:spPr/>
        <p:txBody>
          <a:bodyPr>
            <a:normAutofit/>
          </a:bodyPr>
          <a:lstStyle/>
          <a:p>
            <a:pPr marL="0" indent="0">
              <a:buNone/>
            </a:pPr>
            <a:r>
              <a:rPr lang="en-US" sz="3200" b="1" dirty="0">
                <a:effectLst/>
                <a:ea typeface="Arial" panose="020B0604020202020204" pitchFamily="34" charset="0"/>
              </a:rPr>
              <a:t>Responsibility</a:t>
            </a:r>
            <a:r>
              <a:rPr lang="en-US" sz="3200" b="1" dirty="0">
                <a:ea typeface="Arial" panose="020B0604020202020204" pitchFamily="34" charset="0"/>
              </a:rPr>
              <a:t> –</a:t>
            </a:r>
            <a:r>
              <a:rPr lang="en-US" sz="3200" dirty="0">
                <a:ea typeface="Arial" panose="020B0604020202020204" pitchFamily="34" charset="0"/>
              </a:rPr>
              <a:t> </a:t>
            </a:r>
            <a:r>
              <a:rPr lang="en-US" sz="3200" dirty="0">
                <a:effectLst/>
                <a:ea typeface="Arial" panose="020B0604020202020204" pitchFamily="34" charset="0"/>
              </a:rPr>
              <a:t> </a:t>
            </a:r>
          </a:p>
          <a:p>
            <a:pPr marL="0" indent="0">
              <a:buNone/>
            </a:pPr>
            <a:r>
              <a:rPr lang="en-US" sz="2800" dirty="0">
                <a:effectLst/>
                <a:ea typeface="Arial" panose="020B0604020202020204" pitchFamily="34" charset="0"/>
              </a:rPr>
              <a:t>Coordination of e</a:t>
            </a:r>
            <a:r>
              <a:rPr lang="en-US" sz="2800" dirty="0">
                <a:ea typeface="Arial" panose="020B0604020202020204" pitchFamily="34" charset="0"/>
              </a:rPr>
              <a:t>fforts related to the annual </a:t>
            </a:r>
            <a:r>
              <a:rPr lang="en-US" sz="2800" dirty="0">
                <a:effectLst/>
                <a:ea typeface="Arial" panose="020B0604020202020204" pitchFamily="34" charset="0"/>
              </a:rPr>
              <a:t>Performance Index</a:t>
            </a:r>
          </a:p>
          <a:p>
            <a:pPr marL="0" indent="0">
              <a:buNone/>
            </a:pPr>
            <a:endParaRPr lang="en-US" sz="2800" dirty="0">
              <a:effectLst/>
              <a:ea typeface="Arial" panose="020B0604020202020204" pitchFamily="34" charset="0"/>
            </a:endParaRPr>
          </a:p>
          <a:p>
            <a:pPr algn="ctr">
              <a:buFont typeface="Wingdings" panose="05000000000000000000" pitchFamily="2" charset="2"/>
              <a:buChar char="Ø"/>
            </a:pPr>
            <a:r>
              <a:rPr lang="en-US" sz="2800" dirty="0">
                <a:solidFill>
                  <a:schemeClr val="bg2">
                    <a:lumMod val="50000"/>
                  </a:schemeClr>
                </a:solidFill>
                <a:ea typeface="Arial" panose="020B0604020202020204" pitchFamily="34" charset="0"/>
              </a:rPr>
              <a:t>Annual P4P Scorecard</a:t>
            </a:r>
          </a:p>
          <a:p>
            <a:pPr algn="ctr">
              <a:buFont typeface="Wingdings" panose="05000000000000000000" pitchFamily="2" charset="2"/>
              <a:buChar char="Ø"/>
            </a:pPr>
            <a:endParaRPr lang="en-US" sz="1200" dirty="0">
              <a:ea typeface="Arial" panose="020B0604020202020204" pitchFamily="34" charset="0"/>
            </a:endParaRPr>
          </a:p>
          <a:p>
            <a:pPr algn="ctr">
              <a:buFont typeface="Wingdings" panose="05000000000000000000" pitchFamily="2" charset="2"/>
              <a:buChar char="Ø"/>
            </a:pPr>
            <a:r>
              <a:rPr lang="en-US" sz="2800" dirty="0">
                <a:effectLst/>
                <a:ea typeface="Arial" panose="020B0604020202020204" pitchFamily="34" charset="0"/>
              </a:rPr>
              <a:t>P4P Supporting </a:t>
            </a:r>
            <a:r>
              <a:rPr lang="en-US" sz="2800" dirty="0">
                <a:ea typeface="Arial" panose="020B0604020202020204" pitchFamily="34" charset="0"/>
              </a:rPr>
              <a:t>D</a:t>
            </a:r>
            <a:r>
              <a:rPr lang="en-US" sz="2800" dirty="0">
                <a:effectLst/>
                <a:ea typeface="Arial" panose="020B0604020202020204" pitchFamily="34" charset="0"/>
              </a:rPr>
              <a:t>ocumentation</a:t>
            </a:r>
          </a:p>
          <a:p>
            <a:pPr algn="ctr">
              <a:buFont typeface="Wingdings" panose="05000000000000000000" pitchFamily="2" charset="2"/>
              <a:buChar char="Ø"/>
            </a:pPr>
            <a:endParaRPr lang="en-US" sz="1200" dirty="0">
              <a:effectLst/>
              <a:ea typeface="Arial" panose="020B0604020202020204" pitchFamily="34" charset="0"/>
            </a:endParaRPr>
          </a:p>
          <a:p>
            <a:pPr algn="ctr">
              <a:buFont typeface="Wingdings" panose="05000000000000000000" pitchFamily="2" charset="2"/>
              <a:buChar char="Ø"/>
            </a:pPr>
            <a:r>
              <a:rPr lang="en-US" dirty="0"/>
              <a:t>Data Use/Quality Improvement</a:t>
            </a:r>
            <a:endParaRPr lang="en-US" sz="32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385061017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9634F-FA20-42BF-5BEB-09AE5F312DE1}"/>
              </a:ext>
            </a:extLst>
          </p:cNvPr>
          <p:cNvSpPr>
            <a:spLocks noGrp="1"/>
          </p:cNvSpPr>
          <p:nvPr>
            <p:ph type="title"/>
          </p:nvPr>
        </p:nvSpPr>
        <p:spPr/>
        <p:txBody>
          <a:bodyPr/>
          <a:lstStyle/>
          <a:p>
            <a:r>
              <a:rPr lang="en-US" sz="4400" dirty="0">
                <a:effectLst/>
                <a:latin typeface="Arial" panose="020B0604020202020204" pitchFamily="34" charset="0"/>
                <a:ea typeface="Arial" panose="020B0604020202020204" pitchFamily="34" charset="0"/>
              </a:rPr>
              <a:t>P4P Supporting </a:t>
            </a:r>
            <a:r>
              <a:rPr lang="en-US" dirty="0">
                <a:latin typeface="Arial" panose="020B0604020202020204" pitchFamily="34" charset="0"/>
                <a:ea typeface="Arial" panose="020B0604020202020204" pitchFamily="34" charset="0"/>
              </a:rPr>
              <a:t>D</a:t>
            </a:r>
            <a:r>
              <a:rPr lang="en-US" sz="4400" dirty="0">
                <a:effectLst/>
                <a:latin typeface="Arial" panose="020B0604020202020204" pitchFamily="34" charset="0"/>
                <a:ea typeface="Arial" panose="020B0604020202020204" pitchFamily="34" charset="0"/>
              </a:rPr>
              <a:t>ocumentation</a:t>
            </a:r>
            <a:endParaRPr lang="en-US" dirty="0"/>
          </a:p>
        </p:txBody>
      </p:sp>
      <p:sp>
        <p:nvSpPr>
          <p:cNvPr id="5" name="Content Placeholder 4">
            <a:extLst>
              <a:ext uri="{FF2B5EF4-FFF2-40B4-BE49-F238E27FC236}">
                <a16:creationId xmlns:a16="http://schemas.microsoft.com/office/drawing/2014/main" id="{54732E93-7BC8-AC4D-596C-9DBE16684410}"/>
              </a:ext>
            </a:extLst>
          </p:cNvPr>
          <p:cNvSpPr>
            <a:spLocks noGrp="1"/>
          </p:cNvSpPr>
          <p:nvPr>
            <p:ph sz="quarter" idx="12"/>
          </p:nvPr>
        </p:nvSpPr>
        <p:spPr>
          <a:xfrm>
            <a:off x="873736" y="2029835"/>
            <a:ext cx="5512550" cy="3897312"/>
          </a:xfrm>
        </p:spPr>
        <p:txBody>
          <a:bodyPr/>
          <a:lstStyle/>
          <a:p>
            <a:pPr algn="ctr">
              <a:buFont typeface="Wingdings" panose="05000000000000000000" pitchFamily="2" charset="2"/>
              <a:buChar char="Ø"/>
            </a:pPr>
            <a:r>
              <a:rPr lang="en-US" dirty="0"/>
              <a:t>Explanation of each P4P measure</a:t>
            </a:r>
          </a:p>
          <a:p>
            <a:pPr algn="ctr">
              <a:buFont typeface="Wingdings" panose="05000000000000000000" pitchFamily="2" charset="2"/>
              <a:buChar char="Ø"/>
            </a:pPr>
            <a:endParaRPr lang="en-US" dirty="0"/>
          </a:p>
          <a:p>
            <a:pPr algn="ctr">
              <a:buFont typeface="Wingdings" panose="05000000000000000000" pitchFamily="2" charset="2"/>
              <a:buChar char="Ø"/>
            </a:pPr>
            <a:r>
              <a:rPr lang="en-US" dirty="0"/>
              <a:t>Meeting dates, requirements, and instructions</a:t>
            </a:r>
          </a:p>
          <a:p>
            <a:pPr algn="ctr">
              <a:buFont typeface="Wingdings" panose="05000000000000000000" pitchFamily="2" charset="2"/>
              <a:buChar char="Ø"/>
            </a:pPr>
            <a:endParaRPr lang="en-US" dirty="0"/>
          </a:p>
          <a:p>
            <a:pPr algn="ctr">
              <a:buFont typeface="Wingdings" panose="05000000000000000000" pitchFamily="2" charset="2"/>
              <a:buChar char="Ø"/>
            </a:pPr>
            <a:r>
              <a:rPr lang="en-US" dirty="0"/>
              <a:t>Numerator and denominator and exclusion criteria</a:t>
            </a:r>
          </a:p>
        </p:txBody>
      </p:sp>
      <p:pic>
        <p:nvPicPr>
          <p:cNvPr id="7" name="Picture 6">
            <a:extLst>
              <a:ext uri="{FF2B5EF4-FFF2-40B4-BE49-F238E27FC236}">
                <a16:creationId xmlns:a16="http://schemas.microsoft.com/office/drawing/2014/main" id="{4F120351-C54C-15F6-1878-17BBAB0350B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84571" y="1239753"/>
            <a:ext cx="3673306" cy="4726202"/>
          </a:xfrm>
          <a:prstGeom prst="rect">
            <a:avLst/>
          </a:prstGeom>
        </p:spPr>
      </p:pic>
    </p:spTree>
    <p:extLst>
      <p:ext uri="{BB962C8B-B14F-4D97-AF65-F5344CB8AC3E}">
        <p14:creationId xmlns:p14="http://schemas.microsoft.com/office/powerpoint/2010/main" val="158434607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3BE828-E93A-054C-E8B8-C0C7853F516A}"/>
              </a:ext>
            </a:extLst>
          </p:cNvPr>
          <p:cNvSpPr>
            <a:spLocks noGrp="1"/>
          </p:cNvSpPr>
          <p:nvPr>
            <p:ph type="title"/>
          </p:nvPr>
        </p:nvSpPr>
        <p:spPr/>
        <p:txBody>
          <a:bodyPr/>
          <a:lstStyle/>
          <a:p>
            <a:r>
              <a:rPr lang="en-US" dirty="0"/>
              <a:t>Annual P4P Scorecard</a:t>
            </a:r>
          </a:p>
        </p:txBody>
      </p:sp>
      <p:grpSp>
        <p:nvGrpSpPr>
          <p:cNvPr id="11" name="Group 10">
            <a:extLst>
              <a:ext uri="{FF2B5EF4-FFF2-40B4-BE49-F238E27FC236}">
                <a16:creationId xmlns:a16="http://schemas.microsoft.com/office/drawing/2014/main" id="{EF9D4895-CBEB-D9A7-A381-D4102666D210}"/>
              </a:ext>
            </a:extLst>
          </p:cNvPr>
          <p:cNvGrpSpPr/>
          <p:nvPr/>
        </p:nvGrpSpPr>
        <p:grpSpPr>
          <a:xfrm>
            <a:off x="1893699" y="1338459"/>
            <a:ext cx="8404601" cy="4815320"/>
            <a:chOff x="442478" y="1536579"/>
            <a:chExt cx="8549122" cy="4898122"/>
          </a:xfrm>
        </p:grpSpPr>
        <p:pic>
          <p:nvPicPr>
            <p:cNvPr id="8" name="Picture 7">
              <a:extLst>
                <a:ext uri="{FF2B5EF4-FFF2-40B4-BE49-F238E27FC236}">
                  <a16:creationId xmlns:a16="http://schemas.microsoft.com/office/drawing/2014/main" id="{AF3DC155-3FE2-88E1-2902-C9EE82D37AF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5693" y="2295699"/>
              <a:ext cx="7024604" cy="4139002"/>
            </a:xfrm>
            <a:prstGeom prst="rect">
              <a:avLst/>
            </a:prstGeom>
          </p:spPr>
        </p:pic>
        <p:pic>
          <p:nvPicPr>
            <p:cNvPr id="10" name="Picture 9">
              <a:extLst>
                <a:ext uri="{FF2B5EF4-FFF2-40B4-BE49-F238E27FC236}">
                  <a16:creationId xmlns:a16="http://schemas.microsoft.com/office/drawing/2014/main" id="{B3E0924C-4729-40C3-CA60-046B8A993CA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2478" y="1536579"/>
              <a:ext cx="8549122" cy="759119"/>
            </a:xfrm>
            <a:prstGeom prst="rect">
              <a:avLst/>
            </a:prstGeom>
          </p:spPr>
        </p:pic>
      </p:grpSp>
      <p:sp>
        <p:nvSpPr>
          <p:cNvPr id="13" name="Oval 12">
            <a:extLst>
              <a:ext uri="{FF2B5EF4-FFF2-40B4-BE49-F238E27FC236}">
                <a16:creationId xmlns:a16="http://schemas.microsoft.com/office/drawing/2014/main" id="{A7420AA1-C2BF-70C7-47C5-9C60DD12150D}"/>
              </a:ext>
            </a:extLst>
          </p:cNvPr>
          <p:cNvSpPr/>
          <p:nvPr/>
        </p:nvSpPr>
        <p:spPr>
          <a:xfrm>
            <a:off x="5379720" y="1528728"/>
            <a:ext cx="1508760" cy="56652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Left 13">
            <a:extLst>
              <a:ext uri="{FF2B5EF4-FFF2-40B4-BE49-F238E27FC236}">
                <a16:creationId xmlns:a16="http://schemas.microsoft.com/office/drawing/2014/main" id="{ACC1B2BE-6BB3-F77A-0E89-FB0DFC042472}"/>
              </a:ext>
            </a:extLst>
          </p:cNvPr>
          <p:cNvSpPr/>
          <p:nvPr/>
        </p:nvSpPr>
        <p:spPr>
          <a:xfrm>
            <a:off x="3347514" y="2542102"/>
            <a:ext cx="401526" cy="3940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25038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EAE4-C191-F244-F7FB-6966F0403A20}"/>
              </a:ext>
            </a:extLst>
          </p:cNvPr>
          <p:cNvSpPr>
            <a:spLocks noGrp="1"/>
          </p:cNvSpPr>
          <p:nvPr>
            <p:ph type="title"/>
          </p:nvPr>
        </p:nvSpPr>
        <p:spPr/>
        <p:txBody>
          <a:bodyPr/>
          <a:lstStyle/>
          <a:p>
            <a:r>
              <a:rPr lang="en-US" dirty="0"/>
              <a:t>Performance Index Management</a:t>
            </a:r>
          </a:p>
        </p:txBody>
      </p:sp>
      <p:sp>
        <p:nvSpPr>
          <p:cNvPr id="3" name="Content Placeholder 2">
            <a:extLst>
              <a:ext uri="{FF2B5EF4-FFF2-40B4-BE49-F238E27FC236}">
                <a16:creationId xmlns:a16="http://schemas.microsoft.com/office/drawing/2014/main" id="{DACB9BEE-62B8-C2E0-4430-2ACCF919BBED}"/>
              </a:ext>
            </a:extLst>
          </p:cNvPr>
          <p:cNvSpPr>
            <a:spLocks noGrp="1"/>
          </p:cNvSpPr>
          <p:nvPr>
            <p:ph idx="1"/>
          </p:nvPr>
        </p:nvSpPr>
        <p:spPr/>
        <p:txBody>
          <a:bodyPr>
            <a:normAutofit/>
          </a:bodyPr>
          <a:lstStyle/>
          <a:p>
            <a:pPr marL="0" indent="0">
              <a:buNone/>
            </a:pPr>
            <a:r>
              <a:rPr lang="en-US" sz="3200" b="1" dirty="0">
                <a:effectLst/>
                <a:ea typeface="Arial" panose="020B0604020202020204" pitchFamily="34" charset="0"/>
              </a:rPr>
              <a:t>Responsibility</a:t>
            </a:r>
            <a:r>
              <a:rPr lang="en-US" sz="3200" b="1" dirty="0">
                <a:ea typeface="Arial" panose="020B0604020202020204" pitchFamily="34" charset="0"/>
              </a:rPr>
              <a:t> –</a:t>
            </a:r>
            <a:r>
              <a:rPr lang="en-US" sz="3200" dirty="0">
                <a:ea typeface="Arial" panose="020B0604020202020204" pitchFamily="34" charset="0"/>
              </a:rPr>
              <a:t> </a:t>
            </a:r>
            <a:r>
              <a:rPr lang="en-US" sz="3200" dirty="0">
                <a:effectLst/>
                <a:ea typeface="Arial" panose="020B0604020202020204" pitchFamily="34" charset="0"/>
              </a:rPr>
              <a:t> </a:t>
            </a:r>
          </a:p>
          <a:p>
            <a:pPr marL="0" indent="0">
              <a:buNone/>
            </a:pPr>
            <a:r>
              <a:rPr lang="en-US" sz="2800" dirty="0">
                <a:effectLst/>
                <a:ea typeface="Arial" panose="020B0604020202020204" pitchFamily="34" charset="0"/>
              </a:rPr>
              <a:t>Coordination of e</a:t>
            </a:r>
            <a:r>
              <a:rPr lang="en-US" sz="2800" dirty="0">
                <a:ea typeface="Arial" panose="020B0604020202020204" pitchFamily="34" charset="0"/>
              </a:rPr>
              <a:t>fforts related to the annual </a:t>
            </a:r>
            <a:r>
              <a:rPr lang="en-US" sz="2800" dirty="0">
                <a:effectLst/>
                <a:ea typeface="Arial" panose="020B0604020202020204" pitchFamily="34" charset="0"/>
              </a:rPr>
              <a:t>Performance Index</a:t>
            </a:r>
          </a:p>
          <a:p>
            <a:pPr marL="0" indent="0">
              <a:buNone/>
            </a:pPr>
            <a:endParaRPr lang="en-US" sz="2800" dirty="0">
              <a:effectLst/>
              <a:ea typeface="Arial" panose="020B0604020202020204" pitchFamily="34" charset="0"/>
            </a:endParaRPr>
          </a:p>
          <a:p>
            <a:pPr algn="ctr">
              <a:buFont typeface="Wingdings" panose="05000000000000000000" pitchFamily="2" charset="2"/>
              <a:buChar char="Ø"/>
            </a:pPr>
            <a:r>
              <a:rPr lang="en-US" sz="2800" dirty="0">
                <a:solidFill>
                  <a:schemeClr val="bg2">
                    <a:lumMod val="50000"/>
                  </a:schemeClr>
                </a:solidFill>
                <a:ea typeface="Arial" panose="020B0604020202020204" pitchFamily="34" charset="0"/>
              </a:rPr>
              <a:t>Annual P4P Scorecard</a:t>
            </a:r>
          </a:p>
          <a:p>
            <a:pPr algn="ctr">
              <a:buFont typeface="Wingdings" panose="05000000000000000000" pitchFamily="2" charset="2"/>
              <a:buChar char="Ø"/>
            </a:pPr>
            <a:endParaRPr lang="en-US" sz="1200" dirty="0">
              <a:ea typeface="Arial" panose="020B0604020202020204" pitchFamily="34" charset="0"/>
            </a:endParaRPr>
          </a:p>
          <a:p>
            <a:pPr algn="ctr">
              <a:buFont typeface="Wingdings" panose="05000000000000000000" pitchFamily="2" charset="2"/>
              <a:buChar char="Ø"/>
            </a:pPr>
            <a:r>
              <a:rPr lang="en-US" sz="2800" dirty="0">
                <a:solidFill>
                  <a:schemeClr val="bg2">
                    <a:lumMod val="50000"/>
                  </a:schemeClr>
                </a:solidFill>
                <a:effectLst/>
                <a:ea typeface="Arial" panose="020B0604020202020204" pitchFamily="34" charset="0"/>
              </a:rPr>
              <a:t>P4P Supporting </a:t>
            </a:r>
            <a:r>
              <a:rPr lang="en-US" sz="2800" dirty="0">
                <a:solidFill>
                  <a:schemeClr val="bg2">
                    <a:lumMod val="50000"/>
                  </a:schemeClr>
                </a:solidFill>
                <a:ea typeface="Arial" panose="020B0604020202020204" pitchFamily="34" charset="0"/>
              </a:rPr>
              <a:t>D</a:t>
            </a:r>
            <a:r>
              <a:rPr lang="en-US" sz="2800" dirty="0">
                <a:solidFill>
                  <a:schemeClr val="bg2">
                    <a:lumMod val="50000"/>
                  </a:schemeClr>
                </a:solidFill>
                <a:effectLst/>
                <a:ea typeface="Arial" panose="020B0604020202020204" pitchFamily="34" charset="0"/>
              </a:rPr>
              <a:t>ocumentation</a:t>
            </a:r>
          </a:p>
          <a:p>
            <a:pPr algn="ctr">
              <a:buFont typeface="Wingdings" panose="05000000000000000000" pitchFamily="2" charset="2"/>
              <a:buChar char="Ø"/>
            </a:pPr>
            <a:endParaRPr lang="en-US" sz="1200" dirty="0">
              <a:effectLst/>
              <a:ea typeface="Arial" panose="020B0604020202020204" pitchFamily="34" charset="0"/>
            </a:endParaRPr>
          </a:p>
          <a:p>
            <a:pPr algn="ctr">
              <a:buFont typeface="Wingdings" panose="05000000000000000000" pitchFamily="2" charset="2"/>
              <a:buChar char="Ø"/>
            </a:pPr>
            <a:r>
              <a:rPr lang="en-US" sz="2800" dirty="0"/>
              <a:t>Data Use/</a:t>
            </a:r>
            <a:r>
              <a:rPr lang="en-US" dirty="0"/>
              <a:t>Quality</a:t>
            </a:r>
            <a:r>
              <a:rPr lang="en-US" sz="2800" dirty="0"/>
              <a:t> Improvement</a:t>
            </a:r>
          </a:p>
          <a:p>
            <a:pPr marL="0" indent="0">
              <a:buNone/>
            </a:pPr>
            <a:endParaRPr lang="en-US" sz="32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404221382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corded Sound">
            <a:hlinkClick r:id="" action="ppaction://media"/>
            <a:extLst>
              <a:ext uri="{FF2B5EF4-FFF2-40B4-BE49-F238E27FC236}">
                <a16:creationId xmlns:a16="http://schemas.microsoft.com/office/drawing/2014/main" id="{C17E87C6-6F65-58A1-3FA4-6C06E9C544F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pic>
        <p:nvPicPr>
          <p:cNvPr id="11" name="Picture 10">
            <a:extLst>
              <a:ext uri="{FF2B5EF4-FFF2-40B4-BE49-F238E27FC236}">
                <a16:creationId xmlns:a16="http://schemas.microsoft.com/office/drawing/2014/main" id="{18ACA01A-FB2B-E6BF-4064-1FE66B097E00}"/>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2378802" y="81741"/>
            <a:ext cx="7027995" cy="6211918"/>
          </a:xfrm>
          <a:prstGeom prst="rect">
            <a:avLst/>
          </a:prstGeom>
        </p:spPr>
      </p:pic>
      <p:sp>
        <p:nvSpPr>
          <p:cNvPr id="2" name="Left Brace 1">
            <a:extLst>
              <a:ext uri="{FF2B5EF4-FFF2-40B4-BE49-F238E27FC236}">
                <a16:creationId xmlns:a16="http://schemas.microsoft.com/office/drawing/2014/main" id="{B521A722-40FB-820E-8402-95D9563B73D8}"/>
              </a:ext>
            </a:extLst>
          </p:cNvPr>
          <p:cNvSpPr/>
          <p:nvPr/>
        </p:nvSpPr>
        <p:spPr>
          <a:xfrm>
            <a:off x="2529438" y="4011387"/>
            <a:ext cx="511529" cy="1611086"/>
          </a:xfrm>
          <a:prstGeom prst="leftBrace">
            <a:avLst>
              <a:gd name="adj1" fmla="val 50458"/>
              <a:gd name="adj2" fmla="val 4902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46181468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0EAE4-52EC-67BD-FBD9-F52378789857}"/>
              </a:ext>
            </a:extLst>
          </p:cNvPr>
          <p:cNvSpPr>
            <a:spLocks noGrp="1"/>
          </p:cNvSpPr>
          <p:nvPr>
            <p:ph type="title"/>
          </p:nvPr>
        </p:nvSpPr>
        <p:spPr/>
        <p:txBody>
          <a:bodyPr/>
          <a:lstStyle/>
          <a:p>
            <a:r>
              <a:rPr lang="en-US" dirty="0"/>
              <a:t>Data Abstraction</a:t>
            </a:r>
          </a:p>
        </p:txBody>
      </p:sp>
      <p:pic>
        <p:nvPicPr>
          <p:cNvPr id="5" name="Picture 4">
            <a:extLst>
              <a:ext uri="{FF2B5EF4-FFF2-40B4-BE49-F238E27FC236}">
                <a16:creationId xmlns:a16="http://schemas.microsoft.com/office/drawing/2014/main" id="{62C60886-A9AF-7FFF-A871-AE874F1D152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383703" y="1402443"/>
            <a:ext cx="7424594" cy="457340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AB0CE701-E534-E6B5-4E93-D1261C8BDA3D}"/>
              </a:ext>
            </a:extLst>
          </p:cNvPr>
          <p:cNvSpPr/>
          <p:nvPr/>
        </p:nvSpPr>
        <p:spPr>
          <a:xfrm>
            <a:off x="4025900" y="1942420"/>
            <a:ext cx="2641600" cy="157117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ECBCA27-CE79-1B9A-D53B-631C6CE604CA}"/>
              </a:ext>
            </a:extLst>
          </p:cNvPr>
          <p:cNvSpPr/>
          <p:nvPr/>
        </p:nvSpPr>
        <p:spPr>
          <a:xfrm>
            <a:off x="3873500" y="5111538"/>
            <a:ext cx="2213429" cy="103145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A9F61DF-A0B2-4188-0F58-4C64DE03F1DA}"/>
              </a:ext>
            </a:extLst>
          </p:cNvPr>
          <p:cNvSpPr/>
          <p:nvPr/>
        </p:nvSpPr>
        <p:spPr>
          <a:xfrm>
            <a:off x="7683768" y="5101121"/>
            <a:ext cx="2213429" cy="103145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035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23E038-B6CE-FBFA-FB75-CDA5EE177BD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69901" y="2425668"/>
            <a:ext cx="11252198" cy="1906450"/>
          </a:xfrm>
          <a:prstGeom prst="rect">
            <a:avLst/>
          </a:prstGeom>
        </p:spPr>
      </p:pic>
      <p:sp>
        <p:nvSpPr>
          <p:cNvPr id="2" name="Title 1">
            <a:extLst>
              <a:ext uri="{FF2B5EF4-FFF2-40B4-BE49-F238E27FC236}">
                <a16:creationId xmlns:a16="http://schemas.microsoft.com/office/drawing/2014/main" id="{D4E8AF6F-794B-4787-B18D-14D15179E4DD}"/>
              </a:ext>
            </a:extLst>
          </p:cNvPr>
          <p:cNvSpPr>
            <a:spLocks noGrp="1"/>
          </p:cNvSpPr>
          <p:nvPr>
            <p:ph type="title"/>
          </p:nvPr>
        </p:nvSpPr>
        <p:spPr/>
        <p:txBody>
          <a:bodyPr/>
          <a:lstStyle/>
          <a:p>
            <a:r>
              <a:rPr lang="en-US" dirty="0"/>
              <a:t>Data Use/Quality Improvement</a:t>
            </a:r>
          </a:p>
        </p:txBody>
      </p:sp>
      <p:sp>
        <p:nvSpPr>
          <p:cNvPr id="13" name="Rectangle 12">
            <a:extLst>
              <a:ext uri="{FF2B5EF4-FFF2-40B4-BE49-F238E27FC236}">
                <a16:creationId xmlns:a16="http://schemas.microsoft.com/office/drawing/2014/main" id="{EAFE1D13-F523-1162-D0C0-5CEF7E7DBF73}"/>
              </a:ext>
            </a:extLst>
          </p:cNvPr>
          <p:cNvSpPr/>
          <p:nvPr/>
        </p:nvSpPr>
        <p:spPr>
          <a:xfrm>
            <a:off x="469901" y="2955958"/>
            <a:ext cx="11252196" cy="23207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54542B1-B4B6-6C75-174C-67E9B50CAE8F}"/>
              </a:ext>
            </a:extLst>
          </p:cNvPr>
          <p:cNvSpPr/>
          <p:nvPr/>
        </p:nvSpPr>
        <p:spPr>
          <a:xfrm>
            <a:off x="469899" y="4027514"/>
            <a:ext cx="11252198" cy="26540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7EA045A-5B03-8B7B-2CFC-31AB996AD58D}"/>
              </a:ext>
            </a:extLst>
          </p:cNvPr>
          <p:cNvSpPr/>
          <p:nvPr/>
        </p:nvSpPr>
        <p:spPr>
          <a:xfrm>
            <a:off x="469898" y="2751188"/>
            <a:ext cx="11252196" cy="27961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F5C23B5-3C48-AF13-1A33-5FA5CEF6802B}"/>
              </a:ext>
            </a:extLst>
          </p:cNvPr>
          <p:cNvSpPr/>
          <p:nvPr/>
        </p:nvSpPr>
        <p:spPr>
          <a:xfrm>
            <a:off x="469898" y="3669969"/>
            <a:ext cx="11264901" cy="27961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9664A74-AB8B-E468-CA21-6B4502C313D5}"/>
              </a:ext>
            </a:extLst>
          </p:cNvPr>
          <p:cNvSpPr/>
          <p:nvPr/>
        </p:nvSpPr>
        <p:spPr>
          <a:xfrm>
            <a:off x="5886450" y="2471013"/>
            <a:ext cx="133350" cy="1309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6853B41-63DC-8F22-8653-563556DE5E4D}"/>
              </a:ext>
            </a:extLst>
          </p:cNvPr>
          <p:cNvSpPr/>
          <p:nvPr/>
        </p:nvSpPr>
        <p:spPr>
          <a:xfrm>
            <a:off x="6819900" y="2473379"/>
            <a:ext cx="133350" cy="1309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DEE44AC-0D90-D797-C0FB-6B837A721B02}"/>
              </a:ext>
            </a:extLst>
          </p:cNvPr>
          <p:cNvSpPr/>
          <p:nvPr/>
        </p:nvSpPr>
        <p:spPr>
          <a:xfrm>
            <a:off x="7772400" y="2480538"/>
            <a:ext cx="133350" cy="1309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68BE8BF-D2F8-EE4B-B121-25D5C48EE9DF}"/>
              </a:ext>
            </a:extLst>
          </p:cNvPr>
          <p:cNvSpPr/>
          <p:nvPr/>
        </p:nvSpPr>
        <p:spPr>
          <a:xfrm>
            <a:off x="469898" y="3278796"/>
            <a:ext cx="11264901" cy="27961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4732489-FBAA-299F-A13D-ACEC689DEDFF}"/>
              </a:ext>
            </a:extLst>
          </p:cNvPr>
          <p:cNvSpPr/>
          <p:nvPr/>
        </p:nvSpPr>
        <p:spPr>
          <a:xfrm>
            <a:off x="469897" y="3484278"/>
            <a:ext cx="11264901" cy="24699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272236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AE84F-B5E6-8500-9565-B4BC45736DEB}"/>
              </a:ext>
            </a:extLst>
          </p:cNvPr>
          <p:cNvSpPr>
            <a:spLocks noGrp="1"/>
          </p:cNvSpPr>
          <p:nvPr>
            <p:ph type="title"/>
          </p:nvPr>
        </p:nvSpPr>
        <p:spPr/>
        <p:txBody>
          <a:bodyPr>
            <a:normAutofit/>
          </a:bodyPr>
          <a:lstStyle/>
          <a:p>
            <a:r>
              <a:rPr lang="en-US" dirty="0"/>
              <a:t>Data Use/Quality Improvement</a:t>
            </a:r>
          </a:p>
        </p:txBody>
      </p:sp>
      <p:pic>
        <p:nvPicPr>
          <p:cNvPr id="6" name="Picture 5">
            <a:extLst>
              <a:ext uri="{FF2B5EF4-FFF2-40B4-BE49-F238E27FC236}">
                <a16:creationId xmlns:a16="http://schemas.microsoft.com/office/drawing/2014/main" id="{B45D7B0A-D3B0-02D3-C944-EA86109394F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137646" y="1427892"/>
            <a:ext cx="3916708" cy="4697261"/>
          </a:xfrm>
          <a:prstGeom prst="rect">
            <a:avLst/>
          </a:prstGeom>
        </p:spPr>
      </p:pic>
    </p:spTree>
    <p:extLst>
      <p:ext uri="{BB962C8B-B14F-4D97-AF65-F5344CB8AC3E}">
        <p14:creationId xmlns:p14="http://schemas.microsoft.com/office/powerpoint/2010/main" val="142903365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7B705-E3DC-5E6F-0871-68BC43C1A798}"/>
              </a:ext>
            </a:extLst>
          </p:cNvPr>
          <p:cNvSpPr>
            <a:spLocks noGrp="1"/>
          </p:cNvSpPr>
          <p:nvPr>
            <p:ph type="title"/>
          </p:nvPr>
        </p:nvSpPr>
        <p:spPr/>
        <p:txBody>
          <a:bodyPr/>
          <a:lstStyle/>
          <a:p>
            <a:r>
              <a:rPr lang="en-US" sz="4400" dirty="0"/>
              <a:t>Data Use/Quality Improvement</a:t>
            </a:r>
          </a:p>
        </p:txBody>
      </p:sp>
      <p:pic>
        <p:nvPicPr>
          <p:cNvPr id="4" name="Picture 3" descr="A screenshot of a website">
            <a:extLst>
              <a:ext uri="{FF2B5EF4-FFF2-40B4-BE49-F238E27FC236}">
                <a16:creationId xmlns:a16="http://schemas.microsoft.com/office/drawing/2014/main" id="{85411525-40FF-14CE-E984-086540C2D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993" y="1374963"/>
            <a:ext cx="9412013" cy="4763165"/>
          </a:xfrm>
          <a:prstGeom prst="rect">
            <a:avLst/>
          </a:prstGeom>
        </p:spPr>
      </p:pic>
    </p:spTree>
    <p:extLst>
      <p:ext uri="{BB962C8B-B14F-4D97-AF65-F5344CB8AC3E}">
        <p14:creationId xmlns:p14="http://schemas.microsoft.com/office/powerpoint/2010/main" val="70455860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A1820-B995-FEE7-373D-818D9373FAF3}"/>
              </a:ext>
            </a:extLst>
          </p:cNvPr>
          <p:cNvSpPr>
            <a:spLocks noGrp="1"/>
          </p:cNvSpPr>
          <p:nvPr>
            <p:ph type="title"/>
          </p:nvPr>
        </p:nvSpPr>
        <p:spPr/>
        <p:txBody>
          <a:bodyPr/>
          <a:lstStyle/>
          <a:p>
            <a:r>
              <a:rPr lang="en-US" dirty="0"/>
              <a:t>Site Visits</a:t>
            </a:r>
          </a:p>
        </p:txBody>
      </p:sp>
      <p:sp>
        <p:nvSpPr>
          <p:cNvPr id="3" name="Content Placeholder 2">
            <a:extLst>
              <a:ext uri="{FF2B5EF4-FFF2-40B4-BE49-F238E27FC236}">
                <a16:creationId xmlns:a16="http://schemas.microsoft.com/office/drawing/2014/main" id="{34A83B03-9185-22D2-4AEF-8D4254A825BA}"/>
              </a:ext>
            </a:extLst>
          </p:cNvPr>
          <p:cNvSpPr>
            <a:spLocks noGrp="1"/>
          </p:cNvSpPr>
          <p:nvPr>
            <p:ph idx="1"/>
          </p:nvPr>
        </p:nvSpPr>
        <p:spPr>
          <a:xfrm>
            <a:off x="838200" y="1825625"/>
            <a:ext cx="6181400" cy="4351338"/>
          </a:xfrm>
        </p:spPr>
        <p:txBody>
          <a:bodyPr/>
          <a:lstStyle/>
          <a:p>
            <a:pPr marL="0" indent="0">
              <a:buNone/>
            </a:pPr>
            <a:r>
              <a:rPr lang="en-US" sz="3200" b="1" dirty="0"/>
              <a:t>Overview – </a:t>
            </a:r>
          </a:p>
          <a:p>
            <a:r>
              <a:rPr lang="en-US" dirty="0"/>
              <a:t>Data audit for accuracy and case capture</a:t>
            </a:r>
          </a:p>
          <a:p>
            <a:r>
              <a:rPr lang="en-US" dirty="0"/>
              <a:t>Typically conducted annually</a:t>
            </a:r>
          </a:p>
          <a:p>
            <a:r>
              <a:rPr lang="en-US" dirty="0"/>
              <a:t>QI project review &amp; learning opportunity</a:t>
            </a:r>
          </a:p>
          <a:p>
            <a:endParaRPr lang="en-US" dirty="0"/>
          </a:p>
        </p:txBody>
      </p:sp>
      <p:grpSp>
        <p:nvGrpSpPr>
          <p:cNvPr id="13" name="Group 12">
            <a:extLst>
              <a:ext uri="{FF2B5EF4-FFF2-40B4-BE49-F238E27FC236}">
                <a16:creationId xmlns:a16="http://schemas.microsoft.com/office/drawing/2014/main" id="{DA147671-913B-C010-43A1-24F5B74B0A02}"/>
              </a:ext>
            </a:extLst>
          </p:cNvPr>
          <p:cNvGrpSpPr/>
          <p:nvPr/>
        </p:nvGrpSpPr>
        <p:grpSpPr>
          <a:xfrm>
            <a:off x="7792843" y="1002506"/>
            <a:ext cx="3223013" cy="4852988"/>
            <a:chOff x="8186543" y="1002506"/>
            <a:chExt cx="3223013" cy="4852988"/>
          </a:xfrm>
        </p:grpSpPr>
        <p:sp>
          <p:nvSpPr>
            <p:cNvPr id="7" name="TextBox 6">
              <a:extLst>
                <a:ext uri="{FF2B5EF4-FFF2-40B4-BE49-F238E27FC236}">
                  <a16:creationId xmlns:a16="http://schemas.microsoft.com/office/drawing/2014/main" id="{786531FD-D429-0F99-D5DA-2CBD2D513F2E}"/>
                </a:ext>
              </a:extLst>
            </p:cNvPr>
            <p:cNvSpPr txBox="1"/>
            <p:nvPr/>
          </p:nvSpPr>
          <p:spPr>
            <a:xfrm>
              <a:off x="8186543" y="4193501"/>
              <a:ext cx="3223013" cy="1661993"/>
            </a:xfrm>
            <a:prstGeom prst="rect">
              <a:avLst/>
            </a:prstGeom>
            <a:noFill/>
          </p:spPr>
          <p:txBody>
            <a:bodyPr wrap="square" rtlCol="0">
              <a:spAutoFit/>
            </a:bodyPr>
            <a:lstStyle/>
            <a:p>
              <a:pPr algn="ctr"/>
              <a:r>
                <a:rPr lang="en-US" sz="2400" b="1" dirty="0">
                  <a:solidFill>
                    <a:srgbClr val="00274C"/>
                  </a:solidFill>
                  <a:latin typeface="Arial Nova" panose="020B0504020202020204" pitchFamily="34" charset="0"/>
                </a:rPr>
                <a:t>Rebecca Fleckenstein</a:t>
              </a:r>
            </a:p>
            <a:p>
              <a:pPr algn="ctr"/>
              <a:r>
                <a:rPr lang="en-US" i="0" dirty="0">
                  <a:solidFill>
                    <a:srgbClr val="00274C"/>
                  </a:solidFill>
                  <a:effectLst/>
                  <a:latin typeface="Arial Nova" panose="020B0504020202020204" pitchFamily="34" charset="0"/>
                </a:rPr>
                <a:t>VS Clinical </a:t>
              </a:r>
              <a:r>
                <a:rPr lang="en-US" dirty="0">
                  <a:solidFill>
                    <a:srgbClr val="00274C"/>
                  </a:solidFill>
                  <a:latin typeface="Arial Nova" panose="020B0504020202020204" pitchFamily="34" charset="0"/>
                </a:rPr>
                <a:t>QI Lead </a:t>
              </a:r>
              <a:r>
                <a:rPr lang="en-US" dirty="0">
                  <a:solidFill>
                    <a:srgbClr val="00274C"/>
                  </a:solidFill>
                  <a:latin typeface="Arial Nova" panose="020B0504020202020204" pitchFamily="34" charset="0"/>
                  <a:hlinkClick r:id="rId3"/>
                </a:rPr>
                <a:t>rflecke@med.umich.edu</a:t>
              </a:r>
              <a:endParaRPr lang="en-US" dirty="0">
                <a:solidFill>
                  <a:srgbClr val="00274C"/>
                </a:solidFill>
                <a:latin typeface="Arial Nova" panose="020B0504020202020204" pitchFamily="34" charset="0"/>
              </a:endParaRPr>
            </a:p>
            <a:p>
              <a:pPr algn="ctr"/>
              <a:endParaRPr lang="en-US" dirty="0">
                <a:solidFill>
                  <a:srgbClr val="00274C"/>
                </a:solidFill>
                <a:latin typeface="Arial Nova" panose="020B0504020202020204" pitchFamily="34" charset="0"/>
              </a:endParaRPr>
            </a:p>
          </p:txBody>
        </p:sp>
        <p:pic>
          <p:nvPicPr>
            <p:cNvPr id="12" name="Picture 11" descr="A person wearing glasses and a black shirt&#10;&#10;Description automatically generated with low confidence">
              <a:extLst>
                <a:ext uri="{FF2B5EF4-FFF2-40B4-BE49-F238E27FC236}">
                  <a16:creationId xmlns:a16="http://schemas.microsoft.com/office/drawing/2014/main" id="{7C692E08-27EE-9C55-5E8C-0623AAA8727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31200" y="1002506"/>
              <a:ext cx="2933700" cy="2922875"/>
            </a:xfrm>
            <a:prstGeom prst="rect">
              <a:avLst/>
            </a:prstGeom>
          </p:spPr>
        </p:pic>
      </p:grpSp>
    </p:spTree>
    <p:extLst>
      <p:ext uri="{BB962C8B-B14F-4D97-AF65-F5344CB8AC3E}">
        <p14:creationId xmlns:p14="http://schemas.microsoft.com/office/powerpoint/2010/main" val="59575009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A1820-B995-FEE7-373D-818D9373FAF3}"/>
              </a:ext>
            </a:extLst>
          </p:cNvPr>
          <p:cNvSpPr>
            <a:spLocks noGrp="1"/>
          </p:cNvSpPr>
          <p:nvPr>
            <p:ph type="title"/>
          </p:nvPr>
        </p:nvSpPr>
        <p:spPr/>
        <p:txBody>
          <a:bodyPr/>
          <a:lstStyle/>
          <a:p>
            <a:r>
              <a:rPr lang="en-US" dirty="0"/>
              <a:t>Site Visits</a:t>
            </a:r>
          </a:p>
        </p:txBody>
      </p:sp>
      <p:sp>
        <p:nvSpPr>
          <p:cNvPr id="3" name="Content Placeholder 2">
            <a:extLst>
              <a:ext uri="{FF2B5EF4-FFF2-40B4-BE49-F238E27FC236}">
                <a16:creationId xmlns:a16="http://schemas.microsoft.com/office/drawing/2014/main" id="{34A83B03-9185-22D2-4AEF-8D4254A825BA}"/>
              </a:ext>
            </a:extLst>
          </p:cNvPr>
          <p:cNvSpPr>
            <a:spLocks noGrp="1"/>
          </p:cNvSpPr>
          <p:nvPr>
            <p:ph idx="1"/>
          </p:nvPr>
        </p:nvSpPr>
        <p:spPr>
          <a:xfrm>
            <a:off x="838200" y="1825625"/>
            <a:ext cx="4483100" cy="752147"/>
          </a:xfrm>
        </p:spPr>
        <p:txBody>
          <a:bodyPr/>
          <a:lstStyle/>
          <a:p>
            <a:pPr marL="0" indent="0">
              <a:buNone/>
            </a:pPr>
            <a:r>
              <a:rPr lang="en-US" sz="3200" b="1" dirty="0"/>
              <a:t>Opportunities</a:t>
            </a:r>
            <a:r>
              <a:rPr lang="en-US" b="1" dirty="0"/>
              <a:t> –  </a:t>
            </a:r>
          </a:p>
          <a:p>
            <a:pPr marL="0" indent="0">
              <a:buNone/>
            </a:pPr>
            <a:endParaRPr lang="en-US" dirty="0"/>
          </a:p>
        </p:txBody>
      </p:sp>
      <p:grpSp>
        <p:nvGrpSpPr>
          <p:cNvPr id="18" name="Group 17">
            <a:extLst>
              <a:ext uri="{FF2B5EF4-FFF2-40B4-BE49-F238E27FC236}">
                <a16:creationId xmlns:a16="http://schemas.microsoft.com/office/drawing/2014/main" id="{0F14E7FB-02E1-4BCE-D356-856E2F59691D}"/>
              </a:ext>
            </a:extLst>
          </p:cNvPr>
          <p:cNvGrpSpPr/>
          <p:nvPr/>
        </p:nvGrpSpPr>
        <p:grpSpPr>
          <a:xfrm>
            <a:off x="4676775" y="681037"/>
            <a:ext cx="2838450" cy="2485649"/>
            <a:chOff x="6051551" y="365125"/>
            <a:chExt cx="2838450" cy="2485649"/>
          </a:xfrm>
        </p:grpSpPr>
        <p:sp>
          <p:nvSpPr>
            <p:cNvPr id="8" name="Isosceles Triangle 7">
              <a:extLst>
                <a:ext uri="{FF2B5EF4-FFF2-40B4-BE49-F238E27FC236}">
                  <a16:creationId xmlns:a16="http://schemas.microsoft.com/office/drawing/2014/main" id="{0B5EE0B9-0F4F-2C40-FB86-ACA13E017621}"/>
                </a:ext>
              </a:extLst>
            </p:cNvPr>
            <p:cNvSpPr/>
            <p:nvPr/>
          </p:nvSpPr>
          <p:spPr>
            <a:xfrm flipH="1">
              <a:off x="6051551" y="365125"/>
              <a:ext cx="2838450" cy="248564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FD5CDDCD-11A8-418E-8019-93F89F5F18E8}"/>
                </a:ext>
              </a:extLst>
            </p:cNvPr>
            <p:cNvSpPr txBox="1"/>
            <p:nvPr/>
          </p:nvSpPr>
          <p:spPr>
            <a:xfrm>
              <a:off x="6320633" y="1664392"/>
              <a:ext cx="230028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rPr>
                <a:t>Build Relationships</a:t>
              </a:r>
            </a:p>
          </p:txBody>
        </p:sp>
      </p:grpSp>
      <p:grpSp>
        <p:nvGrpSpPr>
          <p:cNvPr id="15" name="Group 14">
            <a:extLst>
              <a:ext uri="{FF2B5EF4-FFF2-40B4-BE49-F238E27FC236}">
                <a16:creationId xmlns:a16="http://schemas.microsoft.com/office/drawing/2014/main" id="{117118AD-5D87-3EBD-F43C-B05A7EC19A61}"/>
              </a:ext>
            </a:extLst>
          </p:cNvPr>
          <p:cNvGrpSpPr/>
          <p:nvPr/>
        </p:nvGrpSpPr>
        <p:grpSpPr>
          <a:xfrm>
            <a:off x="3101974" y="3278186"/>
            <a:ext cx="2838450" cy="2485649"/>
            <a:chOff x="4476750" y="2962274"/>
            <a:chExt cx="2838450" cy="2485649"/>
          </a:xfrm>
        </p:grpSpPr>
        <p:sp>
          <p:nvSpPr>
            <p:cNvPr id="7" name="Isosceles Triangle 6">
              <a:extLst>
                <a:ext uri="{FF2B5EF4-FFF2-40B4-BE49-F238E27FC236}">
                  <a16:creationId xmlns:a16="http://schemas.microsoft.com/office/drawing/2014/main" id="{6BFBCF7E-B868-EA75-4888-FADB6DAB75D9}"/>
                </a:ext>
              </a:extLst>
            </p:cNvPr>
            <p:cNvSpPr/>
            <p:nvPr/>
          </p:nvSpPr>
          <p:spPr>
            <a:xfrm flipH="1">
              <a:off x="4476750" y="2962274"/>
              <a:ext cx="2838450" cy="248564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F15CC786-F89D-5609-9FCC-0BFECDE49E5E}"/>
                </a:ext>
              </a:extLst>
            </p:cNvPr>
            <p:cNvSpPr txBox="1"/>
            <p:nvPr/>
          </p:nvSpPr>
          <p:spPr>
            <a:xfrm>
              <a:off x="4721225" y="4150646"/>
              <a:ext cx="230028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rPr>
                <a:t>Strategy development</a:t>
              </a:r>
            </a:p>
          </p:txBody>
        </p:sp>
      </p:grpSp>
      <p:grpSp>
        <p:nvGrpSpPr>
          <p:cNvPr id="16" name="Group 15">
            <a:extLst>
              <a:ext uri="{FF2B5EF4-FFF2-40B4-BE49-F238E27FC236}">
                <a16:creationId xmlns:a16="http://schemas.microsoft.com/office/drawing/2014/main" id="{8363707D-A529-4F61-CE53-14A4687D0659}"/>
              </a:ext>
            </a:extLst>
          </p:cNvPr>
          <p:cNvGrpSpPr/>
          <p:nvPr/>
        </p:nvGrpSpPr>
        <p:grpSpPr>
          <a:xfrm>
            <a:off x="4676774" y="3287710"/>
            <a:ext cx="2838450" cy="2485649"/>
            <a:chOff x="6051551" y="2971798"/>
            <a:chExt cx="2838450" cy="2485649"/>
          </a:xfrm>
        </p:grpSpPr>
        <p:sp>
          <p:nvSpPr>
            <p:cNvPr id="9" name="Isosceles Triangle 8">
              <a:extLst>
                <a:ext uri="{FF2B5EF4-FFF2-40B4-BE49-F238E27FC236}">
                  <a16:creationId xmlns:a16="http://schemas.microsoft.com/office/drawing/2014/main" id="{7560E332-441F-08BC-FE9B-08E7803566E1}"/>
                </a:ext>
              </a:extLst>
            </p:cNvPr>
            <p:cNvSpPr/>
            <p:nvPr/>
          </p:nvSpPr>
          <p:spPr>
            <a:xfrm rot="10800000" flipH="1">
              <a:off x="6051551" y="2971798"/>
              <a:ext cx="2838450" cy="248564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3392F806-5C45-34F5-F1D8-9FABA6403C48}"/>
                </a:ext>
              </a:extLst>
            </p:cNvPr>
            <p:cNvSpPr txBox="1"/>
            <p:nvPr/>
          </p:nvSpPr>
          <p:spPr>
            <a:xfrm>
              <a:off x="6320633" y="3398708"/>
              <a:ext cx="230028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74C"/>
                  </a:solidFill>
                  <a:effectLst/>
                  <a:uLnTx/>
                  <a:uFillTx/>
                  <a:latin typeface="Arial" panose="020B0604020202020204"/>
                  <a:ea typeface="+mn-ea"/>
                  <a:cs typeface="+mn-cs"/>
                </a:rPr>
                <a:t>1:1 Site Support</a:t>
              </a:r>
            </a:p>
          </p:txBody>
        </p:sp>
      </p:grpSp>
      <p:grpSp>
        <p:nvGrpSpPr>
          <p:cNvPr id="17" name="Group 16">
            <a:extLst>
              <a:ext uri="{FF2B5EF4-FFF2-40B4-BE49-F238E27FC236}">
                <a16:creationId xmlns:a16="http://schemas.microsoft.com/office/drawing/2014/main" id="{04AD4897-0EF4-B2A3-ED4B-EAEA603C1D92}"/>
              </a:ext>
            </a:extLst>
          </p:cNvPr>
          <p:cNvGrpSpPr/>
          <p:nvPr/>
        </p:nvGrpSpPr>
        <p:grpSpPr>
          <a:xfrm>
            <a:off x="6251574" y="3302793"/>
            <a:ext cx="2838450" cy="2485649"/>
            <a:chOff x="7626350" y="2986881"/>
            <a:chExt cx="2838450" cy="2485649"/>
          </a:xfrm>
        </p:grpSpPr>
        <p:sp>
          <p:nvSpPr>
            <p:cNvPr id="10" name="Isosceles Triangle 9">
              <a:extLst>
                <a:ext uri="{FF2B5EF4-FFF2-40B4-BE49-F238E27FC236}">
                  <a16:creationId xmlns:a16="http://schemas.microsoft.com/office/drawing/2014/main" id="{E4EBA271-D382-9BC3-67E7-16A7CE5D912D}"/>
                </a:ext>
              </a:extLst>
            </p:cNvPr>
            <p:cNvSpPr/>
            <p:nvPr/>
          </p:nvSpPr>
          <p:spPr>
            <a:xfrm flipH="1">
              <a:off x="7626350" y="2986881"/>
              <a:ext cx="2838450" cy="24856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9E28E4B8-1144-C569-43A4-5946BA111123}"/>
                </a:ext>
              </a:extLst>
            </p:cNvPr>
            <p:cNvSpPr txBox="1"/>
            <p:nvPr/>
          </p:nvSpPr>
          <p:spPr>
            <a:xfrm>
              <a:off x="7895432" y="4166224"/>
              <a:ext cx="230028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74C"/>
                  </a:solidFill>
                  <a:effectLst/>
                  <a:uLnTx/>
                  <a:uFillTx/>
                  <a:latin typeface="Arial" panose="020B0604020202020204"/>
                  <a:ea typeface="+mn-ea"/>
                  <a:cs typeface="+mn-cs"/>
                </a:rPr>
                <a:t>Definition review &amp; clarification</a:t>
              </a:r>
            </a:p>
          </p:txBody>
        </p:sp>
      </p:grpSp>
    </p:spTree>
    <p:extLst>
      <p:ext uri="{BB962C8B-B14F-4D97-AF65-F5344CB8AC3E}">
        <p14:creationId xmlns:p14="http://schemas.microsoft.com/office/powerpoint/2010/main" val="49703518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8149AE3-FFE8-659F-161F-A21EEBFE4F95}"/>
              </a:ext>
            </a:extLst>
          </p:cNvPr>
          <p:cNvSpPr>
            <a:spLocks noGrp="1" noRot="1" noMove="1" noResize="1" noEditPoints="1" noAdjustHandles="1" noChangeArrowheads="1" noChangeShapeType="1"/>
          </p:cNvSpPr>
          <p:nvPr/>
        </p:nvSpPr>
        <p:spPr>
          <a:xfrm>
            <a:off x="-133350" y="1758129"/>
            <a:ext cx="12458700" cy="1887067"/>
          </a:xfrm>
          <a:prstGeom prst="rect">
            <a:avLst/>
          </a:prstGeom>
          <a:solidFill>
            <a:schemeClr val="bg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22AE83C-60D9-D7C8-5EB6-6A96F832D368}"/>
              </a:ext>
            </a:extLst>
          </p:cNvPr>
          <p:cNvSpPr/>
          <p:nvPr/>
        </p:nvSpPr>
        <p:spPr>
          <a:xfrm>
            <a:off x="4331975" y="2671035"/>
            <a:ext cx="714883" cy="6595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A723680-6E46-44B6-88D0-16B5686E7878}"/>
              </a:ext>
            </a:extLst>
          </p:cNvPr>
          <p:cNvSpPr/>
          <p:nvPr/>
        </p:nvSpPr>
        <p:spPr>
          <a:xfrm>
            <a:off x="1876490" y="2660135"/>
            <a:ext cx="731292" cy="738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AF2EAD-14A5-50E1-E7A3-A5B2E8E432DD}"/>
              </a:ext>
            </a:extLst>
          </p:cNvPr>
          <p:cNvSpPr>
            <a:spLocks noGrp="1"/>
          </p:cNvSpPr>
          <p:nvPr>
            <p:ph type="title"/>
          </p:nvPr>
        </p:nvSpPr>
        <p:spPr/>
        <p:txBody>
          <a:bodyPr/>
          <a:lstStyle/>
          <a:p>
            <a:r>
              <a:rPr lang="en-US" dirty="0"/>
              <a:t>Site Visits</a:t>
            </a:r>
          </a:p>
        </p:txBody>
      </p:sp>
      <p:grpSp>
        <p:nvGrpSpPr>
          <p:cNvPr id="32" name="Group 31">
            <a:extLst>
              <a:ext uri="{FF2B5EF4-FFF2-40B4-BE49-F238E27FC236}">
                <a16:creationId xmlns:a16="http://schemas.microsoft.com/office/drawing/2014/main" id="{B90FFB01-143F-3B1A-FFAA-C77FBE6057AC}"/>
              </a:ext>
            </a:extLst>
          </p:cNvPr>
          <p:cNvGrpSpPr/>
          <p:nvPr/>
        </p:nvGrpSpPr>
        <p:grpSpPr>
          <a:xfrm>
            <a:off x="144174" y="1815445"/>
            <a:ext cx="1768642" cy="1768642"/>
            <a:chOff x="458252" y="1922044"/>
            <a:chExt cx="1768642" cy="1768642"/>
          </a:xfrm>
        </p:grpSpPr>
        <p:sp>
          <p:nvSpPr>
            <p:cNvPr id="3" name="Oval 2">
              <a:extLst>
                <a:ext uri="{FF2B5EF4-FFF2-40B4-BE49-F238E27FC236}">
                  <a16:creationId xmlns:a16="http://schemas.microsoft.com/office/drawing/2014/main" id="{C8863D6C-7D74-CB82-ADC6-213E916EC99C}"/>
                </a:ext>
              </a:extLst>
            </p:cNvPr>
            <p:cNvSpPr/>
            <p:nvPr/>
          </p:nvSpPr>
          <p:spPr>
            <a:xfrm>
              <a:off x="458252" y="1922044"/>
              <a:ext cx="1768642" cy="176864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CF00CB0-9A0D-02CB-1747-8BBFFF5ABACA}"/>
                </a:ext>
              </a:extLst>
            </p:cNvPr>
            <p:cNvSpPr txBox="1"/>
            <p:nvPr/>
          </p:nvSpPr>
          <p:spPr>
            <a:xfrm>
              <a:off x="684884" y="2429055"/>
              <a:ext cx="1401679" cy="646331"/>
            </a:xfrm>
            <a:prstGeom prst="rect">
              <a:avLst/>
            </a:prstGeom>
            <a:noFill/>
          </p:spPr>
          <p:txBody>
            <a:bodyPr wrap="square" rtlCol="0">
              <a:spAutoFit/>
            </a:bodyPr>
            <a:lstStyle/>
            <a:p>
              <a:pPr algn="ctr"/>
              <a:r>
                <a:rPr lang="en-US" sz="1800" b="1" dirty="0">
                  <a:solidFill>
                    <a:schemeClr val="bg1"/>
                  </a:solidFill>
                  <a:effectLst/>
                  <a:latin typeface="Arial Nova" panose="020B0504020202020204" pitchFamily="34" charset="0"/>
                  <a:ea typeface="Arial" panose="020B0604020202020204" pitchFamily="34" charset="0"/>
                </a:rPr>
                <a:t>Manages Scheduling</a:t>
              </a:r>
              <a:endParaRPr lang="en-US" b="1" dirty="0">
                <a:solidFill>
                  <a:schemeClr val="bg1"/>
                </a:solidFill>
                <a:latin typeface="Arial Nova" panose="020B0504020202020204" pitchFamily="34" charset="0"/>
              </a:endParaRPr>
            </a:p>
          </p:txBody>
        </p:sp>
      </p:grpSp>
      <p:grpSp>
        <p:nvGrpSpPr>
          <p:cNvPr id="33" name="Group 32">
            <a:extLst>
              <a:ext uri="{FF2B5EF4-FFF2-40B4-BE49-F238E27FC236}">
                <a16:creationId xmlns:a16="http://schemas.microsoft.com/office/drawing/2014/main" id="{D754C6AE-250B-A702-9C26-A8A44051D0EB}"/>
              </a:ext>
            </a:extLst>
          </p:cNvPr>
          <p:cNvGrpSpPr/>
          <p:nvPr/>
        </p:nvGrpSpPr>
        <p:grpSpPr>
          <a:xfrm>
            <a:off x="2568319" y="1808051"/>
            <a:ext cx="1768642" cy="1768642"/>
            <a:chOff x="2391944" y="1908937"/>
            <a:chExt cx="1768642" cy="1768642"/>
          </a:xfrm>
        </p:grpSpPr>
        <p:sp>
          <p:nvSpPr>
            <p:cNvPr id="5" name="Oval 4">
              <a:extLst>
                <a:ext uri="{FF2B5EF4-FFF2-40B4-BE49-F238E27FC236}">
                  <a16:creationId xmlns:a16="http://schemas.microsoft.com/office/drawing/2014/main" id="{D0A44E35-961E-FDAA-7EA9-35166D08BBE1}"/>
                </a:ext>
              </a:extLst>
            </p:cNvPr>
            <p:cNvSpPr/>
            <p:nvPr/>
          </p:nvSpPr>
          <p:spPr>
            <a:xfrm>
              <a:off x="2391944" y="1908937"/>
              <a:ext cx="1768642" cy="176864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DAD12AA-A487-637A-9BB0-923193FF2DE8}"/>
                </a:ext>
              </a:extLst>
            </p:cNvPr>
            <p:cNvSpPr txBox="1"/>
            <p:nvPr/>
          </p:nvSpPr>
          <p:spPr>
            <a:xfrm>
              <a:off x="2485799" y="2343140"/>
              <a:ext cx="1585161" cy="923330"/>
            </a:xfrm>
            <a:prstGeom prst="rect">
              <a:avLst/>
            </a:prstGeom>
            <a:noFill/>
          </p:spPr>
          <p:txBody>
            <a:bodyPr wrap="square" rtlCol="0">
              <a:spAutoFit/>
            </a:bodyPr>
            <a:lstStyle/>
            <a:p>
              <a:pPr algn="ctr"/>
              <a:r>
                <a:rPr lang="en-US" sz="1800" b="1" dirty="0">
                  <a:solidFill>
                    <a:schemeClr val="bg1"/>
                  </a:solidFill>
                  <a:effectLst/>
                  <a:latin typeface="Arial Nova" panose="020B0504020202020204" pitchFamily="34" charset="0"/>
                  <a:ea typeface="Arial" panose="020B0604020202020204" pitchFamily="34" charset="0"/>
                </a:rPr>
                <a:t>Coordinates EMR access for reviewer</a:t>
              </a:r>
            </a:p>
          </p:txBody>
        </p:sp>
      </p:grpSp>
      <p:grpSp>
        <p:nvGrpSpPr>
          <p:cNvPr id="34" name="Group 33">
            <a:extLst>
              <a:ext uri="{FF2B5EF4-FFF2-40B4-BE49-F238E27FC236}">
                <a16:creationId xmlns:a16="http://schemas.microsoft.com/office/drawing/2014/main" id="{38B553BD-82BE-80F6-03E6-793246A59B10}"/>
              </a:ext>
            </a:extLst>
          </p:cNvPr>
          <p:cNvGrpSpPr/>
          <p:nvPr/>
        </p:nvGrpSpPr>
        <p:grpSpPr>
          <a:xfrm>
            <a:off x="4992464" y="1815445"/>
            <a:ext cx="1877429" cy="1768642"/>
            <a:chOff x="4857646" y="1922044"/>
            <a:chExt cx="1877429" cy="1768642"/>
          </a:xfrm>
        </p:grpSpPr>
        <p:sp>
          <p:nvSpPr>
            <p:cNvPr id="7" name="Oval 6">
              <a:extLst>
                <a:ext uri="{FF2B5EF4-FFF2-40B4-BE49-F238E27FC236}">
                  <a16:creationId xmlns:a16="http://schemas.microsoft.com/office/drawing/2014/main" id="{A49B88BD-E65F-99C5-C9C6-3722B9FB2963}"/>
                </a:ext>
              </a:extLst>
            </p:cNvPr>
            <p:cNvSpPr/>
            <p:nvPr/>
          </p:nvSpPr>
          <p:spPr>
            <a:xfrm>
              <a:off x="4912040" y="1922044"/>
              <a:ext cx="1768642" cy="176864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676042B-D738-D8D6-71EC-ACF332C2A7F9}"/>
                </a:ext>
              </a:extLst>
            </p:cNvPr>
            <p:cNvSpPr txBox="1"/>
            <p:nvPr/>
          </p:nvSpPr>
          <p:spPr>
            <a:xfrm>
              <a:off x="4857646" y="2290556"/>
              <a:ext cx="1877429" cy="923330"/>
            </a:xfrm>
            <a:prstGeom prst="rect">
              <a:avLst/>
            </a:prstGeom>
            <a:noFill/>
          </p:spPr>
          <p:txBody>
            <a:bodyPr wrap="square" rtlCol="0">
              <a:spAutoFit/>
            </a:bodyPr>
            <a:lstStyle/>
            <a:p>
              <a:pPr algn="ctr"/>
              <a:r>
                <a:rPr lang="en-US" sz="1800" b="1" dirty="0">
                  <a:solidFill>
                    <a:schemeClr val="bg1"/>
                  </a:solidFill>
                  <a:effectLst/>
                  <a:latin typeface="Arial Nova" panose="020B0504020202020204" pitchFamily="34" charset="0"/>
                  <a:ea typeface="Arial" panose="020B0604020202020204" pitchFamily="34" charset="0"/>
                </a:rPr>
                <a:t>BMC2 fully reviews &amp; scores cases</a:t>
              </a:r>
              <a:endParaRPr lang="en-US" b="1" dirty="0">
                <a:solidFill>
                  <a:schemeClr val="bg1"/>
                </a:solidFill>
                <a:latin typeface="Arial Nova" panose="020B0504020202020204" pitchFamily="34" charset="0"/>
              </a:endParaRPr>
            </a:p>
          </p:txBody>
        </p:sp>
      </p:grpSp>
      <p:sp>
        <p:nvSpPr>
          <p:cNvPr id="30" name="TextBox 29">
            <a:extLst>
              <a:ext uri="{FF2B5EF4-FFF2-40B4-BE49-F238E27FC236}">
                <a16:creationId xmlns:a16="http://schemas.microsoft.com/office/drawing/2014/main" id="{E9052A54-CA32-D06D-6FAB-6AAF3E2B9498}"/>
              </a:ext>
            </a:extLst>
          </p:cNvPr>
          <p:cNvSpPr txBox="1"/>
          <p:nvPr/>
        </p:nvSpPr>
        <p:spPr>
          <a:xfrm>
            <a:off x="9226626" y="2369206"/>
            <a:ext cx="2936482" cy="646331"/>
          </a:xfrm>
          <a:prstGeom prst="rect">
            <a:avLst/>
          </a:prstGeom>
          <a:noFill/>
        </p:spPr>
        <p:txBody>
          <a:bodyPr wrap="square" rtlCol="0">
            <a:spAutoFit/>
          </a:bodyPr>
          <a:lstStyle/>
          <a:p>
            <a:pPr algn="ctr"/>
            <a:r>
              <a:rPr lang="en-US" sz="3600" b="1" dirty="0">
                <a:solidFill>
                  <a:schemeClr val="tx2"/>
                </a:solidFill>
                <a:latin typeface="Arial Nova" panose="020B0504020202020204" pitchFamily="34" charset="0"/>
              </a:rPr>
              <a:t>Preparation</a:t>
            </a:r>
          </a:p>
        </p:txBody>
      </p:sp>
      <p:sp>
        <p:nvSpPr>
          <p:cNvPr id="17" name="Rectangle 16">
            <a:extLst>
              <a:ext uri="{FF2B5EF4-FFF2-40B4-BE49-F238E27FC236}">
                <a16:creationId xmlns:a16="http://schemas.microsoft.com/office/drawing/2014/main" id="{EAE31A74-445A-E8F2-CFA5-FCEEFF2E5F9E}"/>
              </a:ext>
            </a:extLst>
          </p:cNvPr>
          <p:cNvSpPr/>
          <p:nvPr/>
        </p:nvSpPr>
        <p:spPr>
          <a:xfrm>
            <a:off x="6815500" y="2676344"/>
            <a:ext cx="705419" cy="6595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0D9DEF97-F807-4023-47CA-D61BA240E672}"/>
              </a:ext>
            </a:extLst>
          </p:cNvPr>
          <p:cNvGrpSpPr/>
          <p:nvPr/>
        </p:nvGrpSpPr>
        <p:grpSpPr>
          <a:xfrm>
            <a:off x="7511774" y="1819638"/>
            <a:ext cx="1768642" cy="1768642"/>
            <a:chOff x="7511774" y="1805124"/>
            <a:chExt cx="1768642" cy="1768642"/>
          </a:xfrm>
        </p:grpSpPr>
        <p:grpSp>
          <p:nvGrpSpPr>
            <p:cNvPr id="45" name="Group 44">
              <a:extLst>
                <a:ext uri="{FF2B5EF4-FFF2-40B4-BE49-F238E27FC236}">
                  <a16:creationId xmlns:a16="http://schemas.microsoft.com/office/drawing/2014/main" id="{69A6CBFD-5441-204D-002C-E190396BA1AA}"/>
                </a:ext>
              </a:extLst>
            </p:cNvPr>
            <p:cNvGrpSpPr/>
            <p:nvPr/>
          </p:nvGrpSpPr>
          <p:grpSpPr>
            <a:xfrm>
              <a:off x="7511774" y="1805124"/>
              <a:ext cx="1768642" cy="1768642"/>
              <a:chOff x="4500959" y="4254787"/>
              <a:chExt cx="1768642" cy="1768642"/>
            </a:xfrm>
          </p:grpSpPr>
          <p:sp>
            <p:nvSpPr>
              <p:cNvPr id="10" name="Oval 9">
                <a:extLst>
                  <a:ext uri="{FF2B5EF4-FFF2-40B4-BE49-F238E27FC236}">
                    <a16:creationId xmlns:a16="http://schemas.microsoft.com/office/drawing/2014/main" id="{649CB2E4-2BA3-44A5-1B84-21D5B1670C52}"/>
                  </a:ext>
                </a:extLst>
              </p:cNvPr>
              <p:cNvSpPr/>
              <p:nvPr/>
            </p:nvSpPr>
            <p:spPr>
              <a:xfrm>
                <a:off x="4500959" y="4254787"/>
                <a:ext cx="1768642" cy="176864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49C3EAD-F609-3829-5DC0-0636A25B279F}"/>
                  </a:ext>
                </a:extLst>
              </p:cNvPr>
              <p:cNvSpPr txBox="1"/>
              <p:nvPr/>
            </p:nvSpPr>
            <p:spPr>
              <a:xfrm>
                <a:off x="4630650" y="4525720"/>
                <a:ext cx="1513166" cy="369332"/>
              </a:xfrm>
              <a:prstGeom prst="rect">
                <a:avLst/>
              </a:prstGeom>
              <a:noFill/>
            </p:spPr>
            <p:txBody>
              <a:bodyPr wrap="square" rtlCol="0">
                <a:spAutoFit/>
              </a:bodyPr>
              <a:lstStyle/>
              <a:p>
                <a:pPr algn="ctr"/>
                <a:endParaRPr lang="en-US" b="1" dirty="0">
                  <a:solidFill>
                    <a:schemeClr val="bg1"/>
                  </a:solidFill>
                  <a:latin typeface="Arial Nova" panose="020B0504020202020204" pitchFamily="34" charset="0"/>
                </a:endParaRPr>
              </a:p>
            </p:txBody>
          </p:sp>
        </p:grpSp>
        <p:sp>
          <p:nvSpPr>
            <p:cNvPr id="9" name="TextBox 8">
              <a:extLst>
                <a:ext uri="{FF2B5EF4-FFF2-40B4-BE49-F238E27FC236}">
                  <a16:creationId xmlns:a16="http://schemas.microsoft.com/office/drawing/2014/main" id="{BA56E29D-DB5F-81FF-A5C1-6DD64922E312}"/>
                </a:ext>
              </a:extLst>
            </p:cNvPr>
            <p:cNvSpPr txBox="1"/>
            <p:nvPr/>
          </p:nvSpPr>
          <p:spPr>
            <a:xfrm>
              <a:off x="7608739" y="2103208"/>
              <a:ext cx="1585161" cy="1200329"/>
            </a:xfrm>
            <a:prstGeom prst="rect">
              <a:avLst/>
            </a:prstGeom>
            <a:noFill/>
          </p:spPr>
          <p:txBody>
            <a:bodyPr wrap="square" rtlCol="0">
              <a:spAutoFit/>
            </a:bodyPr>
            <a:lstStyle/>
            <a:p>
              <a:pPr algn="ctr"/>
              <a:r>
                <a:rPr lang="en-US" sz="1800" b="1" dirty="0">
                  <a:solidFill>
                    <a:schemeClr val="bg1"/>
                  </a:solidFill>
                  <a:effectLst/>
                  <a:latin typeface="Arial Nova" panose="020B0504020202020204" pitchFamily="34" charset="0"/>
                  <a:ea typeface="Arial" panose="020B0604020202020204" pitchFamily="34" charset="0"/>
                </a:rPr>
                <a:t>Review findings &amp; prepare documents</a:t>
              </a:r>
            </a:p>
          </p:txBody>
        </p:sp>
      </p:grpSp>
    </p:spTree>
    <p:extLst>
      <p:ext uri="{BB962C8B-B14F-4D97-AF65-F5344CB8AC3E}">
        <p14:creationId xmlns:p14="http://schemas.microsoft.com/office/powerpoint/2010/main" val="38446538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8455FB9-2AF1-6E70-573A-4933A014F4A9}"/>
              </a:ext>
            </a:extLst>
          </p:cNvPr>
          <p:cNvSpPr>
            <a:spLocks noGrp="1" noRot="1" noMove="1" noResize="1" noEditPoints="1" noAdjustHandles="1" noChangeArrowheads="1" noChangeShapeType="1"/>
          </p:cNvSpPr>
          <p:nvPr/>
        </p:nvSpPr>
        <p:spPr>
          <a:xfrm>
            <a:off x="-133350" y="4112101"/>
            <a:ext cx="12458700" cy="1887067"/>
          </a:xfrm>
          <a:prstGeom prst="rect">
            <a:avLst/>
          </a:prstGeom>
          <a:solidFill>
            <a:schemeClr val="bg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8149AE3-FFE8-659F-161F-A21EEBFE4F95}"/>
              </a:ext>
            </a:extLst>
          </p:cNvPr>
          <p:cNvSpPr>
            <a:spLocks noGrp="1" noRot="1" noMove="1" noResize="1" noEditPoints="1" noAdjustHandles="1" noChangeArrowheads="1" noChangeShapeType="1"/>
          </p:cNvSpPr>
          <p:nvPr/>
        </p:nvSpPr>
        <p:spPr>
          <a:xfrm>
            <a:off x="-133350" y="1758129"/>
            <a:ext cx="12458700" cy="1887067"/>
          </a:xfrm>
          <a:prstGeom prst="rect">
            <a:avLst/>
          </a:prstGeom>
          <a:solidFill>
            <a:schemeClr val="bg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22AE83C-60D9-D7C8-5EB6-6A96F832D368}"/>
              </a:ext>
            </a:extLst>
          </p:cNvPr>
          <p:cNvSpPr/>
          <p:nvPr/>
        </p:nvSpPr>
        <p:spPr>
          <a:xfrm>
            <a:off x="4331975" y="2674033"/>
            <a:ext cx="920647" cy="5996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A723680-6E46-44B6-88D0-16B5686E7878}"/>
              </a:ext>
            </a:extLst>
          </p:cNvPr>
          <p:cNvSpPr/>
          <p:nvPr/>
        </p:nvSpPr>
        <p:spPr>
          <a:xfrm>
            <a:off x="1876489" y="2660135"/>
            <a:ext cx="920647" cy="599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AF2EAD-14A5-50E1-E7A3-A5B2E8E432DD}"/>
              </a:ext>
            </a:extLst>
          </p:cNvPr>
          <p:cNvSpPr>
            <a:spLocks noGrp="1"/>
          </p:cNvSpPr>
          <p:nvPr>
            <p:ph type="title"/>
          </p:nvPr>
        </p:nvSpPr>
        <p:spPr/>
        <p:txBody>
          <a:bodyPr/>
          <a:lstStyle/>
          <a:p>
            <a:r>
              <a:rPr lang="en-US" dirty="0"/>
              <a:t>Site Visits</a:t>
            </a:r>
          </a:p>
        </p:txBody>
      </p:sp>
      <p:grpSp>
        <p:nvGrpSpPr>
          <p:cNvPr id="32" name="Group 31">
            <a:extLst>
              <a:ext uri="{FF2B5EF4-FFF2-40B4-BE49-F238E27FC236}">
                <a16:creationId xmlns:a16="http://schemas.microsoft.com/office/drawing/2014/main" id="{B90FFB01-143F-3B1A-FFAA-C77FBE6057AC}"/>
              </a:ext>
            </a:extLst>
          </p:cNvPr>
          <p:cNvGrpSpPr/>
          <p:nvPr/>
        </p:nvGrpSpPr>
        <p:grpSpPr>
          <a:xfrm>
            <a:off x="144174" y="1829959"/>
            <a:ext cx="1768642" cy="1768642"/>
            <a:chOff x="458252" y="1922044"/>
            <a:chExt cx="1768642" cy="1768642"/>
          </a:xfrm>
        </p:grpSpPr>
        <p:sp>
          <p:nvSpPr>
            <p:cNvPr id="3" name="Oval 2">
              <a:extLst>
                <a:ext uri="{FF2B5EF4-FFF2-40B4-BE49-F238E27FC236}">
                  <a16:creationId xmlns:a16="http://schemas.microsoft.com/office/drawing/2014/main" id="{C8863D6C-7D74-CB82-ADC6-213E916EC99C}"/>
                </a:ext>
              </a:extLst>
            </p:cNvPr>
            <p:cNvSpPr/>
            <p:nvPr/>
          </p:nvSpPr>
          <p:spPr>
            <a:xfrm>
              <a:off x="458252" y="1922044"/>
              <a:ext cx="1768642" cy="176864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CF00CB0-9A0D-02CB-1747-8BBFFF5ABACA}"/>
                </a:ext>
              </a:extLst>
            </p:cNvPr>
            <p:cNvSpPr txBox="1"/>
            <p:nvPr/>
          </p:nvSpPr>
          <p:spPr>
            <a:xfrm>
              <a:off x="639870" y="2429055"/>
              <a:ext cx="1401679" cy="646331"/>
            </a:xfrm>
            <a:prstGeom prst="rect">
              <a:avLst/>
            </a:prstGeom>
            <a:noFill/>
          </p:spPr>
          <p:txBody>
            <a:bodyPr wrap="square" rtlCol="0">
              <a:spAutoFit/>
            </a:bodyPr>
            <a:lstStyle/>
            <a:p>
              <a:pPr algn="ctr"/>
              <a:r>
                <a:rPr lang="en-US" sz="1800" b="1" dirty="0">
                  <a:solidFill>
                    <a:schemeClr val="bg1"/>
                  </a:solidFill>
                  <a:effectLst/>
                  <a:latin typeface="Arial Nova" panose="020B0504020202020204" pitchFamily="34" charset="0"/>
                  <a:ea typeface="Arial" panose="020B0604020202020204" pitchFamily="34" charset="0"/>
                </a:rPr>
                <a:t>Manages Scheduling</a:t>
              </a:r>
              <a:endParaRPr lang="en-US" b="1" dirty="0">
                <a:solidFill>
                  <a:schemeClr val="bg1"/>
                </a:solidFill>
                <a:latin typeface="Arial Nova" panose="020B0504020202020204" pitchFamily="34" charset="0"/>
              </a:endParaRPr>
            </a:p>
          </p:txBody>
        </p:sp>
      </p:grpSp>
      <p:grpSp>
        <p:nvGrpSpPr>
          <p:cNvPr id="33" name="Group 32">
            <a:extLst>
              <a:ext uri="{FF2B5EF4-FFF2-40B4-BE49-F238E27FC236}">
                <a16:creationId xmlns:a16="http://schemas.microsoft.com/office/drawing/2014/main" id="{D754C6AE-250B-A702-9C26-A8A44051D0EB}"/>
              </a:ext>
            </a:extLst>
          </p:cNvPr>
          <p:cNvGrpSpPr/>
          <p:nvPr/>
        </p:nvGrpSpPr>
        <p:grpSpPr>
          <a:xfrm>
            <a:off x="2568319" y="1822565"/>
            <a:ext cx="1768642" cy="1768642"/>
            <a:chOff x="2391944" y="1908937"/>
            <a:chExt cx="1768642" cy="1768642"/>
          </a:xfrm>
        </p:grpSpPr>
        <p:sp>
          <p:nvSpPr>
            <p:cNvPr id="5" name="Oval 4">
              <a:extLst>
                <a:ext uri="{FF2B5EF4-FFF2-40B4-BE49-F238E27FC236}">
                  <a16:creationId xmlns:a16="http://schemas.microsoft.com/office/drawing/2014/main" id="{D0A44E35-961E-FDAA-7EA9-35166D08BBE1}"/>
                </a:ext>
              </a:extLst>
            </p:cNvPr>
            <p:cNvSpPr/>
            <p:nvPr/>
          </p:nvSpPr>
          <p:spPr>
            <a:xfrm>
              <a:off x="2391944" y="1908937"/>
              <a:ext cx="1768642" cy="176864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DAD12AA-A487-637A-9BB0-923193FF2DE8}"/>
                </a:ext>
              </a:extLst>
            </p:cNvPr>
            <p:cNvSpPr txBox="1"/>
            <p:nvPr/>
          </p:nvSpPr>
          <p:spPr>
            <a:xfrm>
              <a:off x="2485799" y="2343140"/>
              <a:ext cx="1585161" cy="923330"/>
            </a:xfrm>
            <a:prstGeom prst="rect">
              <a:avLst/>
            </a:prstGeom>
            <a:noFill/>
          </p:spPr>
          <p:txBody>
            <a:bodyPr wrap="square" rtlCol="0">
              <a:spAutoFit/>
            </a:bodyPr>
            <a:lstStyle/>
            <a:p>
              <a:pPr algn="ctr"/>
              <a:r>
                <a:rPr lang="en-US" sz="1800" b="1" dirty="0">
                  <a:solidFill>
                    <a:schemeClr val="bg1"/>
                  </a:solidFill>
                  <a:effectLst/>
                  <a:latin typeface="Arial Nova" panose="020B0504020202020204" pitchFamily="34" charset="0"/>
                  <a:ea typeface="Arial" panose="020B0604020202020204" pitchFamily="34" charset="0"/>
                </a:rPr>
                <a:t>Coordinates EMR access for reviewer</a:t>
              </a:r>
            </a:p>
          </p:txBody>
        </p:sp>
      </p:grpSp>
      <p:grpSp>
        <p:nvGrpSpPr>
          <p:cNvPr id="34" name="Group 33">
            <a:extLst>
              <a:ext uri="{FF2B5EF4-FFF2-40B4-BE49-F238E27FC236}">
                <a16:creationId xmlns:a16="http://schemas.microsoft.com/office/drawing/2014/main" id="{38B553BD-82BE-80F6-03E6-793246A59B10}"/>
              </a:ext>
            </a:extLst>
          </p:cNvPr>
          <p:cNvGrpSpPr/>
          <p:nvPr/>
        </p:nvGrpSpPr>
        <p:grpSpPr>
          <a:xfrm>
            <a:off x="4992464" y="1829959"/>
            <a:ext cx="1877429" cy="1768642"/>
            <a:chOff x="4857646" y="1922044"/>
            <a:chExt cx="1877429" cy="1768642"/>
          </a:xfrm>
        </p:grpSpPr>
        <p:sp>
          <p:nvSpPr>
            <p:cNvPr id="7" name="Oval 6">
              <a:extLst>
                <a:ext uri="{FF2B5EF4-FFF2-40B4-BE49-F238E27FC236}">
                  <a16:creationId xmlns:a16="http://schemas.microsoft.com/office/drawing/2014/main" id="{A49B88BD-E65F-99C5-C9C6-3722B9FB2963}"/>
                </a:ext>
              </a:extLst>
            </p:cNvPr>
            <p:cNvSpPr/>
            <p:nvPr/>
          </p:nvSpPr>
          <p:spPr>
            <a:xfrm>
              <a:off x="4912040" y="1922044"/>
              <a:ext cx="1768642" cy="176864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676042B-D738-D8D6-71EC-ACF332C2A7F9}"/>
                </a:ext>
              </a:extLst>
            </p:cNvPr>
            <p:cNvSpPr txBox="1"/>
            <p:nvPr/>
          </p:nvSpPr>
          <p:spPr>
            <a:xfrm>
              <a:off x="4857646" y="2290556"/>
              <a:ext cx="1877429" cy="923330"/>
            </a:xfrm>
            <a:prstGeom prst="rect">
              <a:avLst/>
            </a:prstGeom>
            <a:noFill/>
          </p:spPr>
          <p:txBody>
            <a:bodyPr wrap="square" rtlCol="0">
              <a:spAutoFit/>
            </a:bodyPr>
            <a:lstStyle/>
            <a:p>
              <a:pPr algn="ctr"/>
              <a:r>
                <a:rPr lang="en-US" sz="1800" b="1" dirty="0">
                  <a:solidFill>
                    <a:schemeClr val="bg1"/>
                  </a:solidFill>
                  <a:effectLst/>
                  <a:latin typeface="Arial Nova" panose="020B0504020202020204" pitchFamily="34" charset="0"/>
                  <a:ea typeface="Arial" panose="020B0604020202020204" pitchFamily="34" charset="0"/>
                </a:rPr>
                <a:t>BMC2 fully reviews &amp; scores cases</a:t>
              </a:r>
              <a:endParaRPr lang="en-US" b="1" dirty="0">
                <a:solidFill>
                  <a:schemeClr val="bg1"/>
                </a:solidFill>
                <a:latin typeface="Arial Nova" panose="020B0504020202020204" pitchFamily="34" charset="0"/>
              </a:endParaRPr>
            </a:p>
          </p:txBody>
        </p:sp>
      </p:grpSp>
      <p:sp>
        <p:nvSpPr>
          <p:cNvPr id="30" name="TextBox 29">
            <a:extLst>
              <a:ext uri="{FF2B5EF4-FFF2-40B4-BE49-F238E27FC236}">
                <a16:creationId xmlns:a16="http://schemas.microsoft.com/office/drawing/2014/main" id="{E9052A54-CA32-D06D-6FAB-6AAF3E2B9498}"/>
              </a:ext>
            </a:extLst>
          </p:cNvPr>
          <p:cNvSpPr txBox="1"/>
          <p:nvPr/>
        </p:nvSpPr>
        <p:spPr>
          <a:xfrm>
            <a:off x="9233170" y="2336970"/>
            <a:ext cx="2936482" cy="646331"/>
          </a:xfrm>
          <a:prstGeom prst="rect">
            <a:avLst/>
          </a:prstGeom>
          <a:noFill/>
        </p:spPr>
        <p:txBody>
          <a:bodyPr wrap="square" rtlCol="0">
            <a:spAutoFit/>
          </a:bodyPr>
          <a:lstStyle/>
          <a:p>
            <a:pPr algn="ctr"/>
            <a:r>
              <a:rPr lang="en-US" sz="3600" b="1" dirty="0">
                <a:solidFill>
                  <a:schemeClr val="tx2"/>
                </a:solidFill>
                <a:latin typeface="Arial Nova" panose="020B0504020202020204" pitchFamily="34" charset="0"/>
              </a:rPr>
              <a:t>Preparation</a:t>
            </a:r>
          </a:p>
        </p:txBody>
      </p:sp>
      <p:grpSp>
        <p:nvGrpSpPr>
          <p:cNvPr id="45" name="Group 44">
            <a:extLst>
              <a:ext uri="{FF2B5EF4-FFF2-40B4-BE49-F238E27FC236}">
                <a16:creationId xmlns:a16="http://schemas.microsoft.com/office/drawing/2014/main" id="{69A6CBFD-5441-204D-002C-E190396BA1AA}"/>
              </a:ext>
            </a:extLst>
          </p:cNvPr>
          <p:cNvGrpSpPr/>
          <p:nvPr/>
        </p:nvGrpSpPr>
        <p:grpSpPr>
          <a:xfrm>
            <a:off x="7511774" y="1805124"/>
            <a:ext cx="1768642" cy="1768642"/>
            <a:chOff x="4500959" y="4254787"/>
            <a:chExt cx="1768642" cy="1768642"/>
          </a:xfrm>
        </p:grpSpPr>
        <p:sp>
          <p:nvSpPr>
            <p:cNvPr id="10" name="Oval 9">
              <a:extLst>
                <a:ext uri="{FF2B5EF4-FFF2-40B4-BE49-F238E27FC236}">
                  <a16:creationId xmlns:a16="http://schemas.microsoft.com/office/drawing/2014/main" id="{649CB2E4-2BA3-44A5-1B84-21D5B1670C52}"/>
                </a:ext>
              </a:extLst>
            </p:cNvPr>
            <p:cNvSpPr/>
            <p:nvPr/>
          </p:nvSpPr>
          <p:spPr>
            <a:xfrm>
              <a:off x="4500959" y="4254787"/>
              <a:ext cx="1768642" cy="176864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49C3EAD-F609-3829-5DC0-0636A25B279F}"/>
                </a:ext>
              </a:extLst>
            </p:cNvPr>
            <p:cNvSpPr txBox="1"/>
            <p:nvPr/>
          </p:nvSpPr>
          <p:spPr>
            <a:xfrm>
              <a:off x="4630650" y="4525720"/>
              <a:ext cx="1513166" cy="369332"/>
            </a:xfrm>
            <a:prstGeom prst="rect">
              <a:avLst/>
            </a:prstGeom>
            <a:noFill/>
          </p:spPr>
          <p:txBody>
            <a:bodyPr wrap="square" rtlCol="0">
              <a:spAutoFit/>
            </a:bodyPr>
            <a:lstStyle/>
            <a:p>
              <a:pPr algn="ctr"/>
              <a:endParaRPr lang="en-US" b="1" dirty="0">
                <a:solidFill>
                  <a:schemeClr val="bg1"/>
                </a:solidFill>
                <a:latin typeface="Arial Nova" panose="020B0504020202020204" pitchFamily="34" charset="0"/>
              </a:endParaRPr>
            </a:p>
          </p:txBody>
        </p:sp>
      </p:grpSp>
      <p:sp>
        <p:nvSpPr>
          <p:cNvPr id="16" name="Rectangle 15">
            <a:extLst>
              <a:ext uri="{FF2B5EF4-FFF2-40B4-BE49-F238E27FC236}">
                <a16:creationId xmlns:a16="http://schemas.microsoft.com/office/drawing/2014/main" id="{E57A28D2-AB0A-60F1-BEDB-22E6220CCF77}"/>
              </a:ext>
            </a:extLst>
          </p:cNvPr>
          <p:cNvSpPr/>
          <p:nvPr/>
        </p:nvSpPr>
        <p:spPr>
          <a:xfrm rot="5400000">
            <a:off x="8082677" y="3867525"/>
            <a:ext cx="626835" cy="7419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AE31A74-445A-E8F2-CFA5-FCEEFF2E5F9E}"/>
              </a:ext>
            </a:extLst>
          </p:cNvPr>
          <p:cNvSpPr/>
          <p:nvPr/>
        </p:nvSpPr>
        <p:spPr>
          <a:xfrm>
            <a:off x="6815500" y="2674033"/>
            <a:ext cx="705419" cy="5996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B37C582-2B9B-538D-4B11-1F980EAC9739}"/>
              </a:ext>
            </a:extLst>
          </p:cNvPr>
          <p:cNvSpPr/>
          <p:nvPr/>
        </p:nvSpPr>
        <p:spPr>
          <a:xfrm>
            <a:off x="9281076" y="4982492"/>
            <a:ext cx="748750" cy="7886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646D5799-4737-957F-1696-16F3896E8A7D}"/>
              </a:ext>
            </a:extLst>
          </p:cNvPr>
          <p:cNvGrpSpPr/>
          <p:nvPr/>
        </p:nvGrpSpPr>
        <p:grpSpPr>
          <a:xfrm>
            <a:off x="9978951" y="4177042"/>
            <a:ext cx="1768642" cy="1768642"/>
            <a:chOff x="6505084" y="4320702"/>
            <a:chExt cx="1768642" cy="1768642"/>
          </a:xfrm>
        </p:grpSpPr>
        <p:sp>
          <p:nvSpPr>
            <p:cNvPr id="19" name="Oval 18">
              <a:extLst>
                <a:ext uri="{FF2B5EF4-FFF2-40B4-BE49-F238E27FC236}">
                  <a16:creationId xmlns:a16="http://schemas.microsoft.com/office/drawing/2014/main" id="{F8F7E3EA-962C-23A4-D798-56AA66AE38BA}"/>
                </a:ext>
              </a:extLst>
            </p:cNvPr>
            <p:cNvSpPr/>
            <p:nvPr/>
          </p:nvSpPr>
          <p:spPr>
            <a:xfrm>
              <a:off x="6505084" y="4320702"/>
              <a:ext cx="1768642" cy="176864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694FBC62-8A4C-8510-45D7-9352C0FF9090}"/>
                </a:ext>
              </a:extLst>
            </p:cNvPr>
            <p:cNvSpPr txBox="1"/>
            <p:nvPr/>
          </p:nvSpPr>
          <p:spPr>
            <a:xfrm>
              <a:off x="6574797" y="4703921"/>
              <a:ext cx="1680090" cy="923330"/>
            </a:xfrm>
            <a:prstGeom prst="rect">
              <a:avLst/>
            </a:prstGeom>
            <a:noFill/>
          </p:spPr>
          <p:txBody>
            <a:bodyPr wrap="square" rtlCol="0">
              <a:spAutoFit/>
            </a:bodyPr>
            <a:lstStyle/>
            <a:p>
              <a:pPr algn="ctr"/>
              <a:r>
                <a:rPr lang="en-US" sz="1800" b="1" dirty="0">
                  <a:solidFill>
                    <a:schemeClr val="bg1"/>
                  </a:solidFill>
                  <a:effectLst/>
                  <a:latin typeface="Arial Nova" panose="020B0504020202020204" pitchFamily="34" charset="0"/>
                  <a:ea typeface="Arial" panose="020B0604020202020204" pitchFamily="34" charset="0"/>
                </a:rPr>
                <a:t>Coordinators make Tier 1 corrections</a:t>
              </a:r>
            </a:p>
          </p:txBody>
        </p:sp>
      </p:grpSp>
      <p:grpSp>
        <p:nvGrpSpPr>
          <p:cNvPr id="43" name="Group 42">
            <a:extLst>
              <a:ext uri="{FF2B5EF4-FFF2-40B4-BE49-F238E27FC236}">
                <a16:creationId xmlns:a16="http://schemas.microsoft.com/office/drawing/2014/main" id="{21CC4374-3B8A-B585-C75C-2249FD613E6A}"/>
              </a:ext>
            </a:extLst>
          </p:cNvPr>
          <p:cNvGrpSpPr/>
          <p:nvPr/>
        </p:nvGrpSpPr>
        <p:grpSpPr>
          <a:xfrm>
            <a:off x="7493595" y="4160804"/>
            <a:ext cx="1768642" cy="1768642"/>
            <a:chOff x="8922282" y="4267152"/>
            <a:chExt cx="1768642" cy="1768642"/>
          </a:xfrm>
        </p:grpSpPr>
        <p:sp>
          <p:nvSpPr>
            <p:cNvPr id="15" name="Oval 14">
              <a:extLst>
                <a:ext uri="{FF2B5EF4-FFF2-40B4-BE49-F238E27FC236}">
                  <a16:creationId xmlns:a16="http://schemas.microsoft.com/office/drawing/2014/main" id="{4D873D74-A603-E682-4BC7-CD6A1E314612}"/>
                </a:ext>
              </a:extLst>
            </p:cNvPr>
            <p:cNvSpPr/>
            <p:nvPr/>
          </p:nvSpPr>
          <p:spPr>
            <a:xfrm>
              <a:off x="8922282" y="4267152"/>
              <a:ext cx="1768642" cy="176864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297C5E8D-BA3F-1249-22A8-0D8194371C21}"/>
                </a:ext>
              </a:extLst>
            </p:cNvPr>
            <p:cNvSpPr txBox="1"/>
            <p:nvPr/>
          </p:nvSpPr>
          <p:spPr>
            <a:xfrm>
              <a:off x="9063766" y="4673570"/>
              <a:ext cx="1564445" cy="923330"/>
            </a:xfrm>
            <a:prstGeom prst="rect">
              <a:avLst/>
            </a:prstGeom>
            <a:noFill/>
          </p:spPr>
          <p:txBody>
            <a:bodyPr wrap="square" rtlCol="0">
              <a:spAutoFit/>
            </a:bodyPr>
            <a:lstStyle/>
            <a:p>
              <a:pPr algn="ctr"/>
              <a:r>
                <a:rPr lang="en-US" b="1" dirty="0">
                  <a:solidFill>
                    <a:schemeClr val="bg1"/>
                  </a:solidFill>
                  <a:latin typeface="Arial Nova" panose="020B0504020202020204" pitchFamily="34" charset="0"/>
                  <a:ea typeface="Arial" panose="020B0604020202020204" pitchFamily="34" charset="0"/>
                </a:rPr>
                <a:t>BMC2 &amp; Site team meeting</a:t>
              </a:r>
            </a:p>
          </p:txBody>
        </p:sp>
      </p:grpSp>
      <p:sp>
        <p:nvSpPr>
          <p:cNvPr id="22" name="TextBox 21">
            <a:extLst>
              <a:ext uri="{FF2B5EF4-FFF2-40B4-BE49-F238E27FC236}">
                <a16:creationId xmlns:a16="http://schemas.microsoft.com/office/drawing/2014/main" id="{6B586CB0-6CBF-7439-FBDD-A95442958879}"/>
              </a:ext>
            </a:extLst>
          </p:cNvPr>
          <p:cNvSpPr txBox="1"/>
          <p:nvPr/>
        </p:nvSpPr>
        <p:spPr>
          <a:xfrm>
            <a:off x="2548178" y="4721960"/>
            <a:ext cx="2936482" cy="646331"/>
          </a:xfrm>
          <a:prstGeom prst="rect">
            <a:avLst/>
          </a:prstGeom>
          <a:noFill/>
        </p:spPr>
        <p:txBody>
          <a:bodyPr wrap="square" rtlCol="0">
            <a:spAutoFit/>
          </a:bodyPr>
          <a:lstStyle/>
          <a:p>
            <a:pPr algn="ctr"/>
            <a:r>
              <a:rPr lang="en-US" sz="3600" b="1" dirty="0">
                <a:solidFill>
                  <a:schemeClr val="tx2"/>
                </a:solidFill>
                <a:latin typeface="Arial Nova" panose="020B0504020202020204" pitchFamily="34" charset="0"/>
              </a:rPr>
              <a:t>Day of Visit</a:t>
            </a:r>
          </a:p>
        </p:txBody>
      </p:sp>
      <p:sp>
        <p:nvSpPr>
          <p:cNvPr id="9" name="TextBox 8">
            <a:extLst>
              <a:ext uri="{FF2B5EF4-FFF2-40B4-BE49-F238E27FC236}">
                <a16:creationId xmlns:a16="http://schemas.microsoft.com/office/drawing/2014/main" id="{BA56E29D-DB5F-81FF-A5C1-6DD64922E312}"/>
              </a:ext>
            </a:extLst>
          </p:cNvPr>
          <p:cNvSpPr txBox="1"/>
          <p:nvPr/>
        </p:nvSpPr>
        <p:spPr>
          <a:xfrm>
            <a:off x="7608739" y="2103208"/>
            <a:ext cx="1585161" cy="1200329"/>
          </a:xfrm>
          <a:prstGeom prst="rect">
            <a:avLst/>
          </a:prstGeom>
          <a:noFill/>
        </p:spPr>
        <p:txBody>
          <a:bodyPr wrap="square" rtlCol="0">
            <a:spAutoFit/>
          </a:bodyPr>
          <a:lstStyle/>
          <a:p>
            <a:pPr algn="ctr"/>
            <a:r>
              <a:rPr lang="en-US" b="1" dirty="0">
                <a:solidFill>
                  <a:schemeClr val="bg1"/>
                </a:solidFill>
                <a:latin typeface="Arial Nova" panose="020B0504020202020204" pitchFamily="34" charset="0"/>
                <a:ea typeface="Arial" panose="020B0604020202020204" pitchFamily="34" charset="0"/>
              </a:rPr>
              <a:t>Review findings &amp; prepare documents</a:t>
            </a:r>
          </a:p>
        </p:txBody>
      </p:sp>
    </p:spTree>
    <p:extLst>
      <p:ext uri="{BB962C8B-B14F-4D97-AF65-F5344CB8AC3E}">
        <p14:creationId xmlns:p14="http://schemas.microsoft.com/office/powerpoint/2010/main" val="286144039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6E0A-8C4C-8D71-44BF-3D1D54A1AC7E}"/>
              </a:ext>
            </a:extLst>
          </p:cNvPr>
          <p:cNvSpPr>
            <a:spLocks noGrp="1"/>
          </p:cNvSpPr>
          <p:nvPr>
            <p:ph type="title"/>
          </p:nvPr>
        </p:nvSpPr>
        <p:spPr/>
        <p:txBody>
          <a:bodyPr/>
          <a:lstStyle/>
          <a:p>
            <a:r>
              <a:rPr lang="en-US" dirty="0"/>
              <a:t>Peer Review</a:t>
            </a:r>
          </a:p>
        </p:txBody>
      </p:sp>
      <p:sp>
        <p:nvSpPr>
          <p:cNvPr id="9" name="Content Placeholder 8">
            <a:extLst>
              <a:ext uri="{FF2B5EF4-FFF2-40B4-BE49-F238E27FC236}">
                <a16:creationId xmlns:a16="http://schemas.microsoft.com/office/drawing/2014/main" id="{02877414-CA9D-376E-0D28-04C0D9F4B9D1}"/>
              </a:ext>
            </a:extLst>
          </p:cNvPr>
          <p:cNvSpPr>
            <a:spLocks noGrp="1"/>
          </p:cNvSpPr>
          <p:nvPr>
            <p:ph sz="quarter" idx="12"/>
          </p:nvPr>
        </p:nvSpPr>
        <p:spPr>
          <a:xfrm>
            <a:off x="1038701" y="1743075"/>
            <a:ext cx="6240936" cy="4410075"/>
          </a:xfrm>
        </p:spPr>
        <p:txBody>
          <a:bodyPr>
            <a:noAutofit/>
          </a:bodyPr>
          <a:lstStyle/>
          <a:p>
            <a:pPr marL="0" indent="0">
              <a:buNone/>
            </a:pPr>
            <a:r>
              <a:rPr lang="en-US" sz="3200" b="1" dirty="0"/>
              <a:t>Overview –</a:t>
            </a:r>
          </a:p>
          <a:p>
            <a:pPr marL="457200" indent="-457200">
              <a:buFont typeface="Wingdings" panose="05000000000000000000" pitchFamily="2" charset="2"/>
              <a:buChar char="Ø"/>
            </a:pPr>
            <a:r>
              <a:rPr lang="en-US" sz="3200" dirty="0"/>
              <a:t>Review of anonymized, de-identified cases</a:t>
            </a:r>
          </a:p>
          <a:p>
            <a:pPr marL="457200" indent="-457200">
              <a:buFont typeface="Wingdings" panose="05000000000000000000" pitchFamily="2" charset="2"/>
              <a:buChar char="Ø"/>
            </a:pPr>
            <a:r>
              <a:rPr lang="en-US" sz="3200" dirty="0"/>
              <a:t>Provide feedback on </a:t>
            </a:r>
            <a:r>
              <a:rPr lang="en-US" sz="3200" i="1" dirty="0"/>
              <a:t>Appropriateness</a:t>
            </a:r>
            <a:r>
              <a:rPr lang="en-US" sz="3200" dirty="0"/>
              <a:t> of procedure</a:t>
            </a:r>
          </a:p>
          <a:p>
            <a:pPr marL="457200" indent="-457200">
              <a:buFont typeface="Wingdings" panose="05000000000000000000" pitchFamily="2" charset="2"/>
              <a:buChar char="Ø"/>
            </a:pPr>
            <a:r>
              <a:rPr lang="en-US" sz="3200" dirty="0"/>
              <a:t>Different procedure every round</a:t>
            </a:r>
          </a:p>
          <a:p>
            <a:pPr marL="457200" indent="-457200">
              <a:buFont typeface="Wingdings" panose="05000000000000000000" pitchFamily="2" charset="2"/>
              <a:buChar char="Ø"/>
            </a:pPr>
            <a:r>
              <a:rPr lang="en-US" sz="3200" dirty="0"/>
              <a:t>Up to two rounds each year</a:t>
            </a:r>
          </a:p>
          <a:p>
            <a:pPr marL="0" indent="0">
              <a:buNone/>
            </a:pPr>
            <a:endParaRPr lang="en-US" sz="3200" dirty="0"/>
          </a:p>
        </p:txBody>
      </p:sp>
      <p:grpSp>
        <p:nvGrpSpPr>
          <p:cNvPr id="8" name="Group 7">
            <a:extLst>
              <a:ext uri="{FF2B5EF4-FFF2-40B4-BE49-F238E27FC236}">
                <a16:creationId xmlns:a16="http://schemas.microsoft.com/office/drawing/2014/main" id="{B84B6B52-FC1C-19CB-7D82-B6C90A52095C}"/>
              </a:ext>
            </a:extLst>
          </p:cNvPr>
          <p:cNvGrpSpPr/>
          <p:nvPr/>
        </p:nvGrpSpPr>
        <p:grpSpPr>
          <a:xfrm>
            <a:off x="7556097" y="1743075"/>
            <a:ext cx="3343766" cy="3920091"/>
            <a:chOff x="7556097" y="1743075"/>
            <a:chExt cx="3343766" cy="3920091"/>
          </a:xfrm>
        </p:grpSpPr>
        <p:sp>
          <p:nvSpPr>
            <p:cNvPr id="36" name="Oval 35">
              <a:extLst>
                <a:ext uri="{FF2B5EF4-FFF2-40B4-BE49-F238E27FC236}">
                  <a16:creationId xmlns:a16="http://schemas.microsoft.com/office/drawing/2014/main" id="{FFA7B3DE-196A-D7F8-3E63-CD77F52640FF}"/>
                </a:ext>
              </a:extLst>
            </p:cNvPr>
            <p:cNvSpPr/>
            <p:nvPr/>
          </p:nvSpPr>
          <p:spPr>
            <a:xfrm>
              <a:off x="8245091" y="1743075"/>
              <a:ext cx="1946659" cy="1873415"/>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EC37B94A-8BF3-53EC-A2F9-9B3851FF04D9}"/>
                </a:ext>
              </a:extLst>
            </p:cNvPr>
            <p:cNvSpPr/>
            <p:nvPr/>
          </p:nvSpPr>
          <p:spPr>
            <a:xfrm>
              <a:off x="8245091" y="3789751"/>
              <a:ext cx="1946659" cy="1873415"/>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graphical user interface&#10;&#10;Description automatically generated">
              <a:extLst>
                <a:ext uri="{FF2B5EF4-FFF2-40B4-BE49-F238E27FC236}">
                  <a16:creationId xmlns:a16="http://schemas.microsoft.com/office/drawing/2014/main" id="{23212B01-7A56-4AA8-1380-E1EFE794526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436875" y="2151889"/>
              <a:ext cx="1554045" cy="1110576"/>
            </a:xfrm>
            <a:prstGeom prst="rect">
              <a:avLst/>
            </a:prstGeom>
            <a:ln w="3175" cap="sq">
              <a:solidFill>
                <a:schemeClr val="bg2"/>
              </a:solidFill>
              <a:prstDash val="solid"/>
              <a:miter lim="800000"/>
            </a:ln>
            <a:effectLst>
              <a:outerShdw blurRad="50800" dist="38100" dir="2700000" algn="tl" rotWithShape="0">
                <a:srgbClr val="000000">
                  <a:alpha val="43000"/>
                </a:srgbClr>
              </a:outerShdw>
            </a:effectLst>
          </p:spPr>
        </p:pic>
        <p:pic>
          <p:nvPicPr>
            <p:cNvPr id="13" name="Picture 12" descr="Icon&#10;&#10;Description automatically generated">
              <a:extLst>
                <a:ext uri="{FF2B5EF4-FFF2-40B4-BE49-F238E27FC236}">
                  <a16:creationId xmlns:a16="http://schemas.microsoft.com/office/drawing/2014/main" id="{2C03184C-7317-EB1E-D79B-CE00EED4225B}"/>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8533517" y="4287358"/>
              <a:ext cx="1381774" cy="1102237"/>
            </a:xfrm>
            <a:prstGeom prst="rect">
              <a:avLst/>
            </a:prstGeom>
            <a:ln w="3175" cap="sq">
              <a:solidFill>
                <a:schemeClr val="bg2">
                  <a:lumMod val="75000"/>
                </a:schemeClr>
              </a:solidFill>
              <a:prstDash val="solid"/>
              <a:miter lim="800000"/>
            </a:ln>
            <a:effectLst>
              <a:outerShdw blurRad="50800" dist="38100" dir="2700000" algn="tl" rotWithShape="0">
                <a:srgbClr val="000000">
                  <a:alpha val="43000"/>
                </a:srgbClr>
              </a:outerShdw>
            </a:effectLst>
          </p:spPr>
        </p:pic>
        <p:sp>
          <p:nvSpPr>
            <p:cNvPr id="20" name="Arrow: Curved Left 19">
              <a:extLst>
                <a:ext uri="{FF2B5EF4-FFF2-40B4-BE49-F238E27FC236}">
                  <a16:creationId xmlns:a16="http://schemas.microsoft.com/office/drawing/2014/main" id="{DCE4F4B0-D2F3-7AEA-4551-CA449A0DD490}"/>
                </a:ext>
              </a:extLst>
            </p:cNvPr>
            <p:cNvSpPr/>
            <p:nvPr/>
          </p:nvSpPr>
          <p:spPr>
            <a:xfrm>
              <a:off x="10268663" y="2733678"/>
              <a:ext cx="631200" cy="2001831"/>
            </a:xfrm>
            <a:prstGeom prst="curvedLeftArrow">
              <a:avLst>
                <a:gd name="adj1" fmla="val 32456"/>
                <a:gd name="adj2" fmla="val 93591"/>
                <a:gd name="adj3" fmla="val 25000"/>
              </a:avLst>
            </a:prstGeom>
            <a:solidFill>
              <a:schemeClr val="tx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Arrow: Curved Left 20">
              <a:extLst>
                <a:ext uri="{FF2B5EF4-FFF2-40B4-BE49-F238E27FC236}">
                  <a16:creationId xmlns:a16="http://schemas.microsoft.com/office/drawing/2014/main" id="{824C2D33-C180-8AD6-BED4-D5D0B4F67DBD}"/>
                </a:ext>
              </a:extLst>
            </p:cNvPr>
            <p:cNvSpPr/>
            <p:nvPr/>
          </p:nvSpPr>
          <p:spPr>
            <a:xfrm rot="10800000">
              <a:off x="7556097" y="2591912"/>
              <a:ext cx="631200" cy="2001831"/>
            </a:xfrm>
            <a:prstGeom prst="curvedLeftArrow">
              <a:avLst>
                <a:gd name="adj1" fmla="val 32456"/>
                <a:gd name="adj2" fmla="val 93591"/>
                <a:gd name="adj3" fmla="val 25000"/>
              </a:avLst>
            </a:prstGeom>
            <a:solidFill>
              <a:schemeClr val="tx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2809144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E8DC4-8FCE-35A2-3B69-81605728425D}"/>
              </a:ext>
            </a:extLst>
          </p:cNvPr>
          <p:cNvSpPr>
            <a:spLocks noGrp="1"/>
          </p:cNvSpPr>
          <p:nvPr>
            <p:ph type="title"/>
          </p:nvPr>
        </p:nvSpPr>
        <p:spPr/>
        <p:txBody>
          <a:bodyPr/>
          <a:lstStyle/>
          <a:p>
            <a:r>
              <a:rPr lang="en-US" dirty="0"/>
              <a:t>Peer Review</a:t>
            </a:r>
          </a:p>
        </p:txBody>
      </p:sp>
      <p:sp>
        <p:nvSpPr>
          <p:cNvPr id="3" name="Content Placeholder 2">
            <a:extLst>
              <a:ext uri="{FF2B5EF4-FFF2-40B4-BE49-F238E27FC236}">
                <a16:creationId xmlns:a16="http://schemas.microsoft.com/office/drawing/2014/main" id="{720EA00F-5C8B-1999-BCE5-EAA99C7278E9}"/>
              </a:ext>
            </a:extLst>
          </p:cNvPr>
          <p:cNvSpPr>
            <a:spLocks noGrp="1"/>
          </p:cNvSpPr>
          <p:nvPr>
            <p:ph idx="1"/>
          </p:nvPr>
        </p:nvSpPr>
        <p:spPr/>
        <p:txBody>
          <a:bodyPr/>
          <a:lstStyle/>
          <a:p>
            <a:pPr marL="0" indent="0">
              <a:buNone/>
            </a:pPr>
            <a:r>
              <a:rPr lang="en-US" sz="3200" b="1" dirty="0"/>
              <a:t>Process – </a:t>
            </a:r>
          </a:p>
          <a:p>
            <a:endParaRPr lang="en-US" dirty="0"/>
          </a:p>
        </p:txBody>
      </p:sp>
      <p:sp>
        <p:nvSpPr>
          <p:cNvPr id="5" name="Rectangle: Rounded Corners 4">
            <a:extLst>
              <a:ext uri="{FF2B5EF4-FFF2-40B4-BE49-F238E27FC236}">
                <a16:creationId xmlns:a16="http://schemas.microsoft.com/office/drawing/2014/main" id="{E78B18CD-00A7-4F83-5A40-9D9A326910C1}"/>
              </a:ext>
            </a:extLst>
          </p:cNvPr>
          <p:cNvSpPr/>
          <p:nvPr/>
        </p:nvSpPr>
        <p:spPr>
          <a:xfrm>
            <a:off x="4254500" y="1825625"/>
            <a:ext cx="2768600" cy="94297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u="none" strike="noStrike" dirty="0">
                <a:effectLst/>
                <a:latin typeface="Arial Nova" panose="020B0504020202020204" pitchFamily="34" charset="0"/>
                <a:ea typeface="Arial" panose="020B0604020202020204" pitchFamily="34" charset="0"/>
              </a:rPr>
              <a:t>BMC2 randomly selects cases</a:t>
            </a:r>
            <a:endParaRPr lang="en-US" sz="2000" dirty="0">
              <a:latin typeface="Arial Nova" panose="020B0504020202020204" pitchFamily="34" charset="0"/>
            </a:endParaRPr>
          </a:p>
        </p:txBody>
      </p:sp>
      <p:sp>
        <p:nvSpPr>
          <p:cNvPr id="6" name="Rectangle: Rounded Corners 5">
            <a:extLst>
              <a:ext uri="{FF2B5EF4-FFF2-40B4-BE49-F238E27FC236}">
                <a16:creationId xmlns:a16="http://schemas.microsoft.com/office/drawing/2014/main" id="{BD487948-DDC6-F9BA-69F5-37B2068EA2A4}"/>
              </a:ext>
            </a:extLst>
          </p:cNvPr>
          <p:cNvSpPr/>
          <p:nvPr/>
        </p:nvSpPr>
        <p:spPr>
          <a:xfrm>
            <a:off x="6388100" y="3185318"/>
            <a:ext cx="2768600" cy="94297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u="none" strike="noStrike" dirty="0">
                <a:effectLst/>
                <a:latin typeface="Arial Nova" panose="020B0504020202020204" pitchFamily="34" charset="0"/>
                <a:ea typeface="Arial" panose="020B0604020202020204" pitchFamily="34" charset="0"/>
              </a:rPr>
              <a:t>Coordinators upload the data</a:t>
            </a:r>
            <a:endParaRPr lang="en-US" sz="2000" dirty="0">
              <a:latin typeface="Arial Nova" panose="020B0504020202020204" pitchFamily="34" charset="0"/>
            </a:endParaRPr>
          </a:p>
        </p:txBody>
      </p:sp>
      <p:sp>
        <p:nvSpPr>
          <p:cNvPr id="7" name="Rectangle: Rounded Corners 6">
            <a:extLst>
              <a:ext uri="{FF2B5EF4-FFF2-40B4-BE49-F238E27FC236}">
                <a16:creationId xmlns:a16="http://schemas.microsoft.com/office/drawing/2014/main" id="{E9DFB201-A9E3-BE5C-BDAA-BB9B77F484FD}"/>
              </a:ext>
            </a:extLst>
          </p:cNvPr>
          <p:cNvSpPr/>
          <p:nvPr/>
        </p:nvSpPr>
        <p:spPr>
          <a:xfrm>
            <a:off x="6388100" y="4544813"/>
            <a:ext cx="2768600" cy="94297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none" strike="noStrike" dirty="0">
                <a:effectLst/>
                <a:latin typeface="Arial Nova" panose="020B0504020202020204" pitchFamily="34" charset="0"/>
                <a:ea typeface="Arial" panose="020B0604020202020204" pitchFamily="34" charset="0"/>
              </a:rPr>
              <a:t>Physicians get an email link</a:t>
            </a:r>
            <a:endParaRPr lang="en-US" sz="2000" dirty="0">
              <a:latin typeface="Arial Nova" panose="020B0504020202020204" pitchFamily="34" charset="0"/>
            </a:endParaRPr>
          </a:p>
        </p:txBody>
      </p:sp>
      <p:sp>
        <p:nvSpPr>
          <p:cNvPr id="8" name="Rectangle: Rounded Corners 7">
            <a:extLst>
              <a:ext uri="{FF2B5EF4-FFF2-40B4-BE49-F238E27FC236}">
                <a16:creationId xmlns:a16="http://schemas.microsoft.com/office/drawing/2014/main" id="{1E4BE325-A306-CFD8-ED5A-2796B208C2AE}"/>
              </a:ext>
            </a:extLst>
          </p:cNvPr>
          <p:cNvSpPr/>
          <p:nvPr/>
        </p:nvSpPr>
        <p:spPr>
          <a:xfrm>
            <a:off x="2228850" y="4544812"/>
            <a:ext cx="2768600" cy="94297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u="none" strike="noStrike" dirty="0">
                <a:effectLst/>
                <a:latin typeface="Arial Nova" panose="020B0504020202020204" pitchFamily="34" charset="0"/>
                <a:ea typeface="Arial" panose="020B0604020202020204" pitchFamily="34" charset="0"/>
              </a:rPr>
              <a:t>Physicians review and complete survey</a:t>
            </a:r>
            <a:endParaRPr lang="en-US" sz="2000" dirty="0">
              <a:latin typeface="Arial Nova" panose="020B0504020202020204" pitchFamily="34" charset="0"/>
            </a:endParaRPr>
          </a:p>
        </p:txBody>
      </p:sp>
      <p:sp>
        <p:nvSpPr>
          <p:cNvPr id="9" name="Rectangle: Rounded Corners 8">
            <a:extLst>
              <a:ext uri="{FF2B5EF4-FFF2-40B4-BE49-F238E27FC236}">
                <a16:creationId xmlns:a16="http://schemas.microsoft.com/office/drawing/2014/main" id="{D92E5963-BB2B-31D2-E58A-4910BB0D81F4}"/>
              </a:ext>
            </a:extLst>
          </p:cNvPr>
          <p:cNvSpPr/>
          <p:nvPr/>
        </p:nvSpPr>
        <p:spPr>
          <a:xfrm>
            <a:off x="2228850" y="3185319"/>
            <a:ext cx="2768600" cy="94297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u="none" strike="noStrike" dirty="0">
                <a:effectLst/>
                <a:latin typeface="Arial Nova" panose="020B0504020202020204" pitchFamily="34" charset="0"/>
                <a:ea typeface="Arial" panose="020B0604020202020204" pitchFamily="34" charset="0"/>
              </a:rPr>
              <a:t>Hospitals get a report on review</a:t>
            </a:r>
            <a:endParaRPr lang="en-US" sz="2000" dirty="0">
              <a:latin typeface="Arial Nova" panose="020B0504020202020204" pitchFamily="34" charset="0"/>
            </a:endParaRPr>
          </a:p>
        </p:txBody>
      </p:sp>
      <p:cxnSp>
        <p:nvCxnSpPr>
          <p:cNvPr id="12" name="Straight Arrow Connector 11">
            <a:extLst>
              <a:ext uri="{FF2B5EF4-FFF2-40B4-BE49-F238E27FC236}">
                <a16:creationId xmlns:a16="http://schemas.microsoft.com/office/drawing/2014/main" id="{60EB6E6D-A9AC-9ED3-415C-147C3F635280}"/>
              </a:ext>
            </a:extLst>
          </p:cNvPr>
          <p:cNvCxnSpPr>
            <a:cxnSpLocks/>
          </p:cNvCxnSpPr>
          <p:nvPr/>
        </p:nvCxnSpPr>
        <p:spPr>
          <a:xfrm>
            <a:off x="6523672" y="2842217"/>
            <a:ext cx="229553" cy="269484"/>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D4CE00A-63E0-ED60-9EDD-9152D9B6FB07}"/>
              </a:ext>
            </a:extLst>
          </p:cNvPr>
          <p:cNvCxnSpPr>
            <a:cxnSpLocks/>
          </p:cNvCxnSpPr>
          <p:nvPr/>
        </p:nvCxnSpPr>
        <p:spPr>
          <a:xfrm flipV="1">
            <a:off x="4559300" y="2885182"/>
            <a:ext cx="234950" cy="213518"/>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7AE54C-A0D2-494E-5635-499899B4AB89}"/>
              </a:ext>
            </a:extLst>
          </p:cNvPr>
          <p:cNvCxnSpPr>
            <a:cxnSpLocks/>
          </p:cNvCxnSpPr>
          <p:nvPr/>
        </p:nvCxnSpPr>
        <p:spPr>
          <a:xfrm>
            <a:off x="7632700" y="4222252"/>
            <a:ext cx="0" cy="29716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80003C0-48BB-DEF2-98C6-8CA89B33D91D}"/>
              </a:ext>
            </a:extLst>
          </p:cNvPr>
          <p:cNvCxnSpPr>
            <a:cxnSpLocks/>
          </p:cNvCxnSpPr>
          <p:nvPr/>
        </p:nvCxnSpPr>
        <p:spPr>
          <a:xfrm flipV="1">
            <a:off x="3873500" y="4211514"/>
            <a:ext cx="0" cy="293236"/>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4" name="Arc 33">
            <a:extLst>
              <a:ext uri="{FF2B5EF4-FFF2-40B4-BE49-F238E27FC236}">
                <a16:creationId xmlns:a16="http://schemas.microsoft.com/office/drawing/2014/main" id="{CF2B5D38-6B15-8A22-41B6-000C4FE4A43B}"/>
              </a:ext>
            </a:extLst>
          </p:cNvPr>
          <p:cNvSpPr/>
          <p:nvPr/>
        </p:nvSpPr>
        <p:spPr>
          <a:xfrm rot="10800000">
            <a:off x="4853939" y="5561405"/>
            <a:ext cx="1569721" cy="342900"/>
          </a:xfrm>
          <a:prstGeom prst="arc">
            <a:avLst>
              <a:gd name="adj1" fmla="val 11223884"/>
              <a:gd name="adj2" fmla="val 21140064"/>
            </a:avLst>
          </a:prstGeom>
          <a:solidFill>
            <a:schemeClr val="bg1"/>
          </a:solidFill>
          <a:ln w="127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6" name="Straight Arrow Connector 35">
            <a:extLst>
              <a:ext uri="{FF2B5EF4-FFF2-40B4-BE49-F238E27FC236}">
                <a16:creationId xmlns:a16="http://schemas.microsoft.com/office/drawing/2014/main" id="{3456044A-6DCA-4395-476D-C6E297D8F74C}"/>
              </a:ext>
            </a:extLst>
          </p:cNvPr>
          <p:cNvCxnSpPr>
            <a:cxnSpLocks/>
          </p:cNvCxnSpPr>
          <p:nvPr/>
        </p:nvCxnSpPr>
        <p:spPr>
          <a:xfrm flipH="1" flipV="1">
            <a:off x="4895850" y="5796064"/>
            <a:ext cx="83344" cy="29761"/>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94653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8149AE3-FFE8-659F-161F-A21EEBFE4F95}"/>
              </a:ext>
            </a:extLst>
          </p:cNvPr>
          <p:cNvSpPr/>
          <p:nvPr/>
        </p:nvSpPr>
        <p:spPr>
          <a:xfrm>
            <a:off x="-133350" y="1758129"/>
            <a:ext cx="12458700" cy="1887067"/>
          </a:xfrm>
          <a:prstGeom prst="rect">
            <a:avLst/>
          </a:prstGeom>
          <a:solidFill>
            <a:schemeClr val="bg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22AE83C-60D9-D7C8-5EB6-6A96F832D368}"/>
              </a:ext>
            </a:extLst>
          </p:cNvPr>
          <p:cNvSpPr/>
          <p:nvPr/>
        </p:nvSpPr>
        <p:spPr>
          <a:xfrm>
            <a:off x="4848722" y="2648022"/>
            <a:ext cx="574790" cy="7255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A723680-6E46-44B6-88D0-16B5686E7878}"/>
              </a:ext>
            </a:extLst>
          </p:cNvPr>
          <p:cNvSpPr/>
          <p:nvPr/>
        </p:nvSpPr>
        <p:spPr>
          <a:xfrm>
            <a:off x="2578506" y="2654318"/>
            <a:ext cx="471602" cy="6445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AF2EAD-14A5-50E1-E7A3-A5B2E8E432DD}"/>
              </a:ext>
            </a:extLst>
          </p:cNvPr>
          <p:cNvSpPr>
            <a:spLocks noGrp="1"/>
          </p:cNvSpPr>
          <p:nvPr>
            <p:ph type="title"/>
          </p:nvPr>
        </p:nvSpPr>
        <p:spPr/>
        <p:txBody>
          <a:bodyPr/>
          <a:lstStyle/>
          <a:p>
            <a:r>
              <a:rPr lang="en-US" dirty="0"/>
              <a:t>Peer Review</a:t>
            </a:r>
          </a:p>
        </p:txBody>
      </p:sp>
      <p:grpSp>
        <p:nvGrpSpPr>
          <p:cNvPr id="15" name="Group 14">
            <a:extLst>
              <a:ext uri="{FF2B5EF4-FFF2-40B4-BE49-F238E27FC236}">
                <a16:creationId xmlns:a16="http://schemas.microsoft.com/office/drawing/2014/main" id="{46E435FB-C10D-8CAC-11FD-FD1F1A7B1B2B}"/>
              </a:ext>
            </a:extLst>
          </p:cNvPr>
          <p:cNvGrpSpPr/>
          <p:nvPr/>
        </p:nvGrpSpPr>
        <p:grpSpPr>
          <a:xfrm>
            <a:off x="838200" y="1818901"/>
            <a:ext cx="1768642" cy="1768642"/>
            <a:chOff x="838200" y="1818901"/>
            <a:chExt cx="1768642" cy="1768642"/>
          </a:xfrm>
        </p:grpSpPr>
        <p:sp>
          <p:nvSpPr>
            <p:cNvPr id="3" name="Oval 2">
              <a:extLst>
                <a:ext uri="{FF2B5EF4-FFF2-40B4-BE49-F238E27FC236}">
                  <a16:creationId xmlns:a16="http://schemas.microsoft.com/office/drawing/2014/main" id="{C8863D6C-7D74-CB82-ADC6-213E916EC99C}"/>
                </a:ext>
              </a:extLst>
            </p:cNvPr>
            <p:cNvSpPr/>
            <p:nvPr/>
          </p:nvSpPr>
          <p:spPr>
            <a:xfrm>
              <a:off x="838200" y="1818901"/>
              <a:ext cx="1768642" cy="176864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DAD12AA-A487-637A-9BB0-923193FF2DE8}"/>
                </a:ext>
              </a:extLst>
            </p:cNvPr>
            <p:cNvSpPr txBox="1"/>
            <p:nvPr/>
          </p:nvSpPr>
          <p:spPr>
            <a:xfrm>
              <a:off x="967653" y="2252615"/>
              <a:ext cx="1585161" cy="923330"/>
            </a:xfrm>
            <a:prstGeom prst="rect">
              <a:avLst/>
            </a:prstGeom>
            <a:noFill/>
          </p:spPr>
          <p:txBody>
            <a:bodyPr wrap="square" rtlCol="0">
              <a:spAutoFit/>
            </a:bodyPr>
            <a:lstStyle/>
            <a:p>
              <a:pPr algn="ctr"/>
              <a:r>
                <a:rPr lang="en-US" sz="1800" b="1" dirty="0">
                  <a:solidFill>
                    <a:schemeClr val="bg1"/>
                  </a:solidFill>
                  <a:effectLst/>
                  <a:latin typeface="Arial Nova" panose="020B0504020202020204" pitchFamily="34" charset="0"/>
                  <a:ea typeface="Arial" panose="020B0604020202020204" pitchFamily="34" charset="0"/>
                </a:rPr>
                <a:t>Identify physician reviewer</a:t>
              </a:r>
            </a:p>
          </p:txBody>
        </p:sp>
      </p:grpSp>
      <p:sp>
        <p:nvSpPr>
          <p:cNvPr id="30" name="TextBox 29">
            <a:extLst>
              <a:ext uri="{FF2B5EF4-FFF2-40B4-BE49-F238E27FC236}">
                <a16:creationId xmlns:a16="http://schemas.microsoft.com/office/drawing/2014/main" id="{E9052A54-CA32-D06D-6FAB-6AAF3E2B9498}"/>
              </a:ext>
            </a:extLst>
          </p:cNvPr>
          <p:cNvSpPr txBox="1"/>
          <p:nvPr/>
        </p:nvSpPr>
        <p:spPr>
          <a:xfrm>
            <a:off x="8000757" y="2314470"/>
            <a:ext cx="2936482" cy="646331"/>
          </a:xfrm>
          <a:prstGeom prst="rect">
            <a:avLst/>
          </a:prstGeom>
          <a:noFill/>
        </p:spPr>
        <p:txBody>
          <a:bodyPr wrap="square" rtlCol="0">
            <a:spAutoFit/>
          </a:bodyPr>
          <a:lstStyle/>
          <a:p>
            <a:pPr algn="ctr"/>
            <a:r>
              <a:rPr lang="en-US" sz="3600" b="1" dirty="0">
                <a:solidFill>
                  <a:schemeClr val="tx2"/>
                </a:solidFill>
                <a:latin typeface="Arial Nova" panose="020B0504020202020204" pitchFamily="34" charset="0"/>
              </a:rPr>
              <a:t>Site Review</a:t>
            </a:r>
          </a:p>
        </p:txBody>
      </p:sp>
      <p:grpSp>
        <p:nvGrpSpPr>
          <p:cNvPr id="11" name="Group 10">
            <a:extLst>
              <a:ext uri="{FF2B5EF4-FFF2-40B4-BE49-F238E27FC236}">
                <a16:creationId xmlns:a16="http://schemas.microsoft.com/office/drawing/2014/main" id="{F149F50D-57CD-56D2-CE21-4CDF4267E872}"/>
              </a:ext>
            </a:extLst>
          </p:cNvPr>
          <p:cNvGrpSpPr/>
          <p:nvPr/>
        </p:nvGrpSpPr>
        <p:grpSpPr>
          <a:xfrm>
            <a:off x="3065094" y="1809530"/>
            <a:ext cx="1768642" cy="1768642"/>
            <a:chOff x="3065094" y="1809530"/>
            <a:chExt cx="1768642" cy="1768642"/>
          </a:xfrm>
        </p:grpSpPr>
        <p:sp>
          <p:nvSpPr>
            <p:cNvPr id="5" name="Oval 4">
              <a:extLst>
                <a:ext uri="{FF2B5EF4-FFF2-40B4-BE49-F238E27FC236}">
                  <a16:creationId xmlns:a16="http://schemas.microsoft.com/office/drawing/2014/main" id="{D0A44E35-961E-FDAA-7EA9-35166D08BBE1}"/>
                </a:ext>
              </a:extLst>
            </p:cNvPr>
            <p:cNvSpPr/>
            <p:nvPr/>
          </p:nvSpPr>
          <p:spPr>
            <a:xfrm>
              <a:off x="3065094" y="1809530"/>
              <a:ext cx="1768642" cy="176864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5E35D95-D10F-DDFA-2CFF-8B67F673B1C0}"/>
                </a:ext>
              </a:extLst>
            </p:cNvPr>
            <p:cNvSpPr txBox="1"/>
            <p:nvPr/>
          </p:nvSpPr>
          <p:spPr>
            <a:xfrm>
              <a:off x="3114535" y="2099523"/>
              <a:ext cx="1669760" cy="1169551"/>
            </a:xfrm>
            <a:prstGeom prst="rect">
              <a:avLst/>
            </a:prstGeom>
            <a:noFill/>
          </p:spPr>
          <p:txBody>
            <a:bodyPr wrap="square" rtlCol="0">
              <a:spAutoFit/>
            </a:bodyPr>
            <a:lstStyle/>
            <a:p>
              <a:pPr algn="ctr"/>
              <a:r>
                <a:rPr lang="en-US" sz="1750" b="1" dirty="0">
                  <a:solidFill>
                    <a:schemeClr val="bg1"/>
                  </a:solidFill>
                  <a:effectLst/>
                  <a:latin typeface="Arial Nova" panose="020B0504020202020204" pitchFamily="34" charset="0"/>
                  <a:ea typeface="Arial" panose="020B0604020202020204" pitchFamily="34" charset="0"/>
                </a:rPr>
                <a:t>Receive weekly status updates from BMC2</a:t>
              </a:r>
            </a:p>
          </p:txBody>
        </p:sp>
      </p:grpSp>
      <p:grpSp>
        <p:nvGrpSpPr>
          <p:cNvPr id="16" name="Group 15">
            <a:extLst>
              <a:ext uri="{FF2B5EF4-FFF2-40B4-BE49-F238E27FC236}">
                <a16:creationId xmlns:a16="http://schemas.microsoft.com/office/drawing/2014/main" id="{02894293-D023-7CBE-8977-F8EBF52E37E6}"/>
              </a:ext>
            </a:extLst>
          </p:cNvPr>
          <p:cNvGrpSpPr/>
          <p:nvPr/>
        </p:nvGrpSpPr>
        <p:grpSpPr>
          <a:xfrm>
            <a:off x="5291988" y="1818901"/>
            <a:ext cx="1768642" cy="1768642"/>
            <a:chOff x="5291988" y="1818901"/>
            <a:chExt cx="1768642" cy="1768642"/>
          </a:xfrm>
        </p:grpSpPr>
        <p:sp>
          <p:nvSpPr>
            <p:cNvPr id="7" name="Oval 6">
              <a:extLst>
                <a:ext uri="{FF2B5EF4-FFF2-40B4-BE49-F238E27FC236}">
                  <a16:creationId xmlns:a16="http://schemas.microsoft.com/office/drawing/2014/main" id="{A49B88BD-E65F-99C5-C9C6-3722B9FB2963}"/>
                </a:ext>
              </a:extLst>
            </p:cNvPr>
            <p:cNvSpPr/>
            <p:nvPr/>
          </p:nvSpPr>
          <p:spPr>
            <a:xfrm>
              <a:off x="5291988" y="1818901"/>
              <a:ext cx="1768642" cy="176864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03FC4C6-D4EC-7AEC-DCC1-E9A481599C79}"/>
                </a:ext>
              </a:extLst>
            </p:cNvPr>
            <p:cNvSpPr txBox="1"/>
            <p:nvPr/>
          </p:nvSpPr>
          <p:spPr>
            <a:xfrm>
              <a:off x="5341429" y="2015939"/>
              <a:ext cx="1669760" cy="1438855"/>
            </a:xfrm>
            <a:prstGeom prst="rect">
              <a:avLst/>
            </a:prstGeom>
            <a:noFill/>
          </p:spPr>
          <p:txBody>
            <a:bodyPr wrap="square" rtlCol="0">
              <a:spAutoFit/>
            </a:bodyPr>
            <a:lstStyle/>
            <a:p>
              <a:pPr algn="ctr"/>
              <a:r>
                <a:rPr lang="en-US" sz="1750" b="1" dirty="0">
                  <a:solidFill>
                    <a:schemeClr val="bg1"/>
                  </a:solidFill>
                  <a:latin typeface="Arial Nova" panose="020B0504020202020204" pitchFamily="34" charset="0"/>
                  <a:ea typeface="Arial" panose="020B0604020202020204" pitchFamily="34" charset="0"/>
                </a:rPr>
                <a:t>Follow up with reviewing physician as needed</a:t>
              </a:r>
              <a:endParaRPr lang="en-US" sz="1750" b="1" dirty="0">
                <a:solidFill>
                  <a:schemeClr val="bg1"/>
                </a:solidFill>
                <a:effectLst/>
                <a:latin typeface="Arial Nova" panose="020B0504020202020204" pitchFamily="34" charset="0"/>
                <a:ea typeface="Arial" panose="020B0604020202020204" pitchFamily="34" charset="0"/>
              </a:endParaRPr>
            </a:p>
          </p:txBody>
        </p:sp>
      </p:grpSp>
    </p:spTree>
    <p:extLst>
      <p:ext uri="{BB962C8B-B14F-4D97-AF65-F5344CB8AC3E}">
        <p14:creationId xmlns:p14="http://schemas.microsoft.com/office/powerpoint/2010/main" val="249946468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1B3A-3E8D-5EB8-3ED6-82FB2FBF0DBF}"/>
              </a:ext>
            </a:extLst>
          </p:cNvPr>
          <p:cNvSpPr>
            <a:spLocks noGrp="1"/>
          </p:cNvSpPr>
          <p:nvPr>
            <p:ph type="title"/>
          </p:nvPr>
        </p:nvSpPr>
        <p:spPr/>
        <p:txBody>
          <a:bodyPr/>
          <a:lstStyle/>
          <a:p>
            <a:r>
              <a:rPr lang="en-US" dirty="0"/>
              <a:t>Data Abstraction</a:t>
            </a:r>
          </a:p>
        </p:txBody>
      </p:sp>
      <p:sp>
        <p:nvSpPr>
          <p:cNvPr id="9" name="Rectangle 8">
            <a:extLst>
              <a:ext uri="{FF2B5EF4-FFF2-40B4-BE49-F238E27FC236}">
                <a16:creationId xmlns:a16="http://schemas.microsoft.com/office/drawing/2014/main" id="{E814AAF2-B4D0-112E-AC0D-9A2C2F8B4542}"/>
              </a:ext>
            </a:extLst>
          </p:cNvPr>
          <p:cNvSpPr/>
          <p:nvPr/>
        </p:nvSpPr>
        <p:spPr>
          <a:xfrm>
            <a:off x="3929421" y="4617721"/>
            <a:ext cx="956880" cy="160019"/>
          </a:xfrm>
          <a:prstGeom prst="rect">
            <a:avLst/>
          </a:prstGeom>
          <a:solidFill>
            <a:srgbClr val="093357"/>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Diagram&#10;&#10;Description automatically generated">
            <a:extLst>
              <a:ext uri="{FF2B5EF4-FFF2-40B4-BE49-F238E27FC236}">
                <a16:creationId xmlns:a16="http://schemas.microsoft.com/office/drawing/2014/main" id="{84EA253C-B30B-4439-4A80-CA645D3597B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46667" y="1445435"/>
            <a:ext cx="3711431" cy="2318300"/>
          </a:xfrm>
          <a:prstGeom prst="rect">
            <a:avLst/>
          </a:prstGeom>
          <a:ln w="38100" cap="sq">
            <a:solidFill>
              <a:srgbClr val="093357"/>
            </a:solidFill>
            <a:prstDash val="solid"/>
            <a:miter lim="800000"/>
          </a:ln>
          <a:effectLst>
            <a:outerShdw blurRad="50800" dist="38100" dir="2700000" algn="tl" rotWithShape="0">
              <a:srgbClr val="000000">
                <a:alpha val="43000"/>
              </a:srgbClr>
            </a:outerShdw>
          </a:effectLst>
        </p:spPr>
      </p:pic>
      <p:pic>
        <p:nvPicPr>
          <p:cNvPr id="8" name="Picture 7" descr="A picture containing text, clipart&#10;&#10;Description automatically generated">
            <a:extLst>
              <a:ext uri="{FF2B5EF4-FFF2-40B4-BE49-F238E27FC236}">
                <a16:creationId xmlns:a16="http://schemas.microsoft.com/office/drawing/2014/main" id="{FBD4A160-6AB9-713F-A6FB-D279AC6CAB8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74738" y="1593882"/>
            <a:ext cx="1593191" cy="1955280"/>
          </a:xfrm>
          <a:prstGeom prst="rect">
            <a:avLst/>
          </a:prstGeom>
        </p:spPr>
      </p:pic>
      <p:pic>
        <p:nvPicPr>
          <p:cNvPr id="17" name="Picture 16">
            <a:extLst>
              <a:ext uri="{FF2B5EF4-FFF2-40B4-BE49-F238E27FC236}">
                <a16:creationId xmlns:a16="http://schemas.microsoft.com/office/drawing/2014/main" id="{47D55BF9-D477-8AE0-8693-425EF1B881E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886301" y="4398320"/>
            <a:ext cx="2570066" cy="1741866"/>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
        <p:nvSpPr>
          <p:cNvPr id="15" name="Rectangle 14">
            <a:extLst>
              <a:ext uri="{FF2B5EF4-FFF2-40B4-BE49-F238E27FC236}">
                <a16:creationId xmlns:a16="http://schemas.microsoft.com/office/drawing/2014/main" id="{6CEE6032-2E72-C4A7-4364-57FE7A6E8D9E}"/>
              </a:ext>
            </a:extLst>
          </p:cNvPr>
          <p:cNvSpPr/>
          <p:nvPr/>
        </p:nvSpPr>
        <p:spPr>
          <a:xfrm>
            <a:off x="6937375" y="2465685"/>
            <a:ext cx="1165514" cy="163216"/>
          </a:xfrm>
          <a:prstGeom prst="rect">
            <a:avLst/>
          </a:prstGeom>
          <a:solidFill>
            <a:srgbClr val="093357"/>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344CA48-BBAA-E84A-A48A-BEED68E72AAC}"/>
              </a:ext>
            </a:extLst>
          </p:cNvPr>
          <p:cNvSpPr/>
          <p:nvPr/>
        </p:nvSpPr>
        <p:spPr>
          <a:xfrm rot="5400000">
            <a:off x="5755689" y="3860214"/>
            <a:ext cx="839204" cy="155744"/>
          </a:xfrm>
          <a:prstGeom prst="rect">
            <a:avLst/>
          </a:prstGeom>
          <a:solidFill>
            <a:srgbClr val="093357"/>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6E16F02-1070-0181-84BC-FF341A92BD73}"/>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535753" y="3105150"/>
            <a:ext cx="3509580" cy="1955281"/>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247632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8149AE3-FFE8-659F-161F-A21EEBFE4F95}"/>
              </a:ext>
            </a:extLst>
          </p:cNvPr>
          <p:cNvSpPr/>
          <p:nvPr/>
        </p:nvSpPr>
        <p:spPr>
          <a:xfrm>
            <a:off x="-133350" y="1758129"/>
            <a:ext cx="12458700" cy="1887067"/>
          </a:xfrm>
          <a:prstGeom prst="rect">
            <a:avLst/>
          </a:prstGeom>
          <a:solidFill>
            <a:schemeClr val="bg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22AE83C-60D9-D7C8-5EB6-6A96F832D368}"/>
              </a:ext>
            </a:extLst>
          </p:cNvPr>
          <p:cNvSpPr/>
          <p:nvPr/>
        </p:nvSpPr>
        <p:spPr>
          <a:xfrm>
            <a:off x="4848722" y="2648022"/>
            <a:ext cx="574790" cy="7255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A723680-6E46-44B6-88D0-16B5686E7878}"/>
              </a:ext>
            </a:extLst>
          </p:cNvPr>
          <p:cNvSpPr/>
          <p:nvPr/>
        </p:nvSpPr>
        <p:spPr>
          <a:xfrm>
            <a:off x="2578506" y="2654318"/>
            <a:ext cx="471602" cy="6445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AF2EAD-14A5-50E1-E7A3-A5B2E8E432DD}"/>
              </a:ext>
            </a:extLst>
          </p:cNvPr>
          <p:cNvSpPr>
            <a:spLocks noGrp="1"/>
          </p:cNvSpPr>
          <p:nvPr>
            <p:ph type="title"/>
          </p:nvPr>
        </p:nvSpPr>
        <p:spPr/>
        <p:txBody>
          <a:bodyPr/>
          <a:lstStyle/>
          <a:p>
            <a:r>
              <a:rPr lang="en-US" dirty="0"/>
              <a:t>Peer Review</a:t>
            </a:r>
          </a:p>
        </p:txBody>
      </p:sp>
      <p:grpSp>
        <p:nvGrpSpPr>
          <p:cNvPr id="15" name="Group 14">
            <a:extLst>
              <a:ext uri="{FF2B5EF4-FFF2-40B4-BE49-F238E27FC236}">
                <a16:creationId xmlns:a16="http://schemas.microsoft.com/office/drawing/2014/main" id="{46E435FB-C10D-8CAC-11FD-FD1F1A7B1B2B}"/>
              </a:ext>
            </a:extLst>
          </p:cNvPr>
          <p:cNvGrpSpPr/>
          <p:nvPr/>
        </p:nvGrpSpPr>
        <p:grpSpPr>
          <a:xfrm>
            <a:off x="838200" y="1818901"/>
            <a:ext cx="1768642" cy="1768642"/>
            <a:chOff x="838200" y="1818901"/>
            <a:chExt cx="1768642" cy="1768642"/>
          </a:xfrm>
        </p:grpSpPr>
        <p:sp>
          <p:nvSpPr>
            <p:cNvPr id="3" name="Oval 2">
              <a:extLst>
                <a:ext uri="{FF2B5EF4-FFF2-40B4-BE49-F238E27FC236}">
                  <a16:creationId xmlns:a16="http://schemas.microsoft.com/office/drawing/2014/main" id="{C8863D6C-7D74-CB82-ADC6-213E916EC99C}"/>
                </a:ext>
              </a:extLst>
            </p:cNvPr>
            <p:cNvSpPr/>
            <p:nvPr/>
          </p:nvSpPr>
          <p:spPr>
            <a:xfrm>
              <a:off x="838200" y="1818901"/>
              <a:ext cx="1768642" cy="176864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DAD12AA-A487-637A-9BB0-923193FF2DE8}"/>
                </a:ext>
              </a:extLst>
            </p:cNvPr>
            <p:cNvSpPr txBox="1"/>
            <p:nvPr/>
          </p:nvSpPr>
          <p:spPr>
            <a:xfrm>
              <a:off x="967653" y="2252615"/>
              <a:ext cx="1585161" cy="923330"/>
            </a:xfrm>
            <a:prstGeom prst="rect">
              <a:avLst/>
            </a:prstGeom>
            <a:noFill/>
          </p:spPr>
          <p:txBody>
            <a:bodyPr wrap="square" rtlCol="0">
              <a:spAutoFit/>
            </a:bodyPr>
            <a:lstStyle/>
            <a:p>
              <a:pPr algn="ctr"/>
              <a:r>
                <a:rPr lang="en-US" sz="1800" b="1" dirty="0">
                  <a:solidFill>
                    <a:schemeClr val="bg1"/>
                  </a:solidFill>
                  <a:effectLst/>
                  <a:latin typeface="Arial Nova" panose="020B0504020202020204" pitchFamily="34" charset="0"/>
                  <a:ea typeface="Arial" panose="020B0604020202020204" pitchFamily="34" charset="0"/>
                </a:rPr>
                <a:t>Identify physician reviewer</a:t>
              </a:r>
            </a:p>
          </p:txBody>
        </p:sp>
      </p:grpSp>
      <p:sp>
        <p:nvSpPr>
          <p:cNvPr id="30" name="TextBox 29">
            <a:extLst>
              <a:ext uri="{FF2B5EF4-FFF2-40B4-BE49-F238E27FC236}">
                <a16:creationId xmlns:a16="http://schemas.microsoft.com/office/drawing/2014/main" id="{E9052A54-CA32-D06D-6FAB-6AAF3E2B9498}"/>
              </a:ext>
            </a:extLst>
          </p:cNvPr>
          <p:cNvSpPr txBox="1"/>
          <p:nvPr/>
        </p:nvSpPr>
        <p:spPr>
          <a:xfrm>
            <a:off x="8000757" y="2314470"/>
            <a:ext cx="2936482" cy="646331"/>
          </a:xfrm>
          <a:prstGeom prst="rect">
            <a:avLst/>
          </a:prstGeom>
          <a:noFill/>
        </p:spPr>
        <p:txBody>
          <a:bodyPr wrap="square" rtlCol="0">
            <a:spAutoFit/>
          </a:bodyPr>
          <a:lstStyle/>
          <a:p>
            <a:pPr algn="ctr"/>
            <a:r>
              <a:rPr lang="en-US" sz="3600" b="1" dirty="0">
                <a:solidFill>
                  <a:schemeClr val="tx2"/>
                </a:solidFill>
                <a:latin typeface="Arial Nova" panose="020B0504020202020204" pitchFamily="34" charset="0"/>
              </a:rPr>
              <a:t>Site Review</a:t>
            </a:r>
          </a:p>
        </p:txBody>
      </p:sp>
      <p:grpSp>
        <p:nvGrpSpPr>
          <p:cNvPr id="11" name="Group 10">
            <a:extLst>
              <a:ext uri="{FF2B5EF4-FFF2-40B4-BE49-F238E27FC236}">
                <a16:creationId xmlns:a16="http://schemas.microsoft.com/office/drawing/2014/main" id="{F149F50D-57CD-56D2-CE21-4CDF4267E872}"/>
              </a:ext>
            </a:extLst>
          </p:cNvPr>
          <p:cNvGrpSpPr/>
          <p:nvPr/>
        </p:nvGrpSpPr>
        <p:grpSpPr>
          <a:xfrm>
            <a:off x="3065094" y="1809530"/>
            <a:ext cx="1768642" cy="1768642"/>
            <a:chOff x="3065094" y="1809530"/>
            <a:chExt cx="1768642" cy="1768642"/>
          </a:xfrm>
        </p:grpSpPr>
        <p:sp>
          <p:nvSpPr>
            <p:cNvPr id="5" name="Oval 4">
              <a:extLst>
                <a:ext uri="{FF2B5EF4-FFF2-40B4-BE49-F238E27FC236}">
                  <a16:creationId xmlns:a16="http://schemas.microsoft.com/office/drawing/2014/main" id="{D0A44E35-961E-FDAA-7EA9-35166D08BBE1}"/>
                </a:ext>
              </a:extLst>
            </p:cNvPr>
            <p:cNvSpPr/>
            <p:nvPr/>
          </p:nvSpPr>
          <p:spPr>
            <a:xfrm>
              <a:off x="3065094" y="1809530"/>
              <a:ext cx="1768642" cy="176864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5E35D95-D10F-DDFA-2CFF-8B67F673B1C0}"/>
                </a:ext>
              </a:extLst>
            </p:cNvPr>
            <p:cNvSpPr txBox="1"/>
            <p:nvPr/>
          </p:nvSpPr>
          <p:spPr>
            <a:xfrm>
              <a:off x="3114535" y="2099523"/>
              <a:ext cx="1669760" cy="1169551"/>
            </a:xfrm>
            <a:prstGeom prst="rect">
              <a:avLst/>
            </a:prstGeom>
            <a:noFill/>
          </p:spPr>
          <p:txBody>
            <a:bodyPr wrap="square" rtlCol="0">
              <a:spAutoFit/>
            </a:bodyPr>
            <a:lstStyle/>
            <a:p>
              <a:pPr algn="ctr"/>
              <a:r>
                <a:rPr lang="en-US" sz="1750" b="1" dirty="0">
                  <a:solidFill>
                    <a:schemeClr val="bg1"/>
                  </a:solidFill>
                  <a:effectLst/>
                  <a:latin typeface="Arial Nova" panose="020B0504020202020204" pitchFamily="34" charset="0"/>
                  <a:ea typeface="Arial" panose="020B0604020202020204" pitchFamily="34" charset="0"/>
                </a:rPr>
                <a:t>Receive weekly status updates from BMC2</a:t>
              </a:r>
            </a:p>
          </p:txBody>
        </p:sp>
      </p:grpSp>
      <p:grpSp>
        <p:nvGrpSpPr>
          <p:cNvPr id="16" name="Group 15">
            <a:extLst>
              <a:ext uri="{FF2B5EF4-FFF2-40B4-BE49-F238E27FC236}">
                <a16:creationId xmlns:a16="http://schemas.microsoft.com/office/drawing/2014/main" id="{02894293-D023-7CBE-8977-F8EBF52E37E6}"/>
              </a:ext>
            </a:extLst>
          </p:cNvPr>
          <p:cNvGrpSpPr/>
          <p:nvPr/>
        </p:nvGrpSpPr>
        <p:grpSpPr>
          <a:xfrm>
            <a:off x="5291988" y="1818901"/>
            <a:ext cx="1768642" cy="1768642"/>
            <a:chOff x="5291988" y="1818901"/>
            <a:chExt cx="1768642" cy="1768642"/>
          </a:xfrm>
        </p:grpSpPr>
        <p:sp>
          <p:nvSpPr>
            <p:cNvPr id="7" name="Oval 6">
              <a:extLst>
                <a:ext uri="{FF2B5EF4-FFF2-40B4-BE49-F238E27FC236}">
                  <a16:creationId xmlns:a16="http://schemas.microsoft.com/office/drawing/2014/main" id="{A49B88BD-E65F-99C5-C9C6-3722B9FB2963}"/>
                </a:ext>
              </a:extLst>
            </p:cNvPr>
            <p:cNvSpPr/>
            <p:nvPr/>
          </p:nvSpPr>
          <p:spPr>
            <a:xfrm>
              <a:off x="5291988" y="1818901"/>
              <a:ext cx="1768642" cy="176864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03FC4C6-D4EC-7AEC-DCC1-E9A481599C79}"/>
                </a:ext>
              </a:extLst>
            </p:cNvPr>
            <p:cNvSpPr txBox="1"/>
            <p:nvPr/>
          </p:nvSpPr>
          <p:spPr>
            <a:xfrm>
              <a:off x="5341429" y="2015939"/>
              <a:ext cx="1669760" cy="1438855"/>
            </a:xfrm>
            <a:prstGeom prst="rect">
              <a:avLst/>
            </a:prstGeom>
            <a:noFill/>
          </p:spPr>
          <p:txBody>
            <a:bodyPr wrap="square" rtlCol="0">
              <a:spAutoFit/>
            </a:bodyPr>
            <a:lstStyle/>
            <a:p>
              <a:pPr algn="ctr"/>
              <a:r>
                <a:rPr lang="en-US" sz="1750" b="1" dirty="0">
                  <a:solidFill>
                    <a:schemeClr val="bg1"/>
                  </a:solidFill>
                  <a:latin typeface="Arial Nova" panose="020B0504020202020204" pitchFamily="34" charset="0"/>
                  <a:ea typeface="Arial" panose="020B0604020202020204" pitchFamily="34" charset="0"/>
                </a:rPr>
                <a:t>Follow up with reviewing physician as needed</a:t>
              </a:r>
              <a:endParaRPr lang="en-US" sz="1750" b="1" dirty="0">
                <a:solidFill>
                  <a:schemeClr val="bg1"/>
                </a:solidFill>
                <a:effectLst/>
                <a:latin typeface="Arial Nova" panose="020B0504020202020204" pitchFamily="34" charset="0"/>
                <a:ea typeface="Arial" panose="020B0604020202020204" pitchFamily="34" charset="0"/>
              </a:endParaRPr>
            </a:p>
          </p:txBody>
        </p:sp>
      </p:grpSp>
      <p:sp>
        <p:nvSpPr>
          <p:cNvPr id="9" name="Rectangle 8">
            <a:extLst>
              <a:ext uri="{FF2B5EF4-FFF2-40B4-BE49-F238E27FC236}">
                <a16:creationId xmlns:a16="http://schemas.microsoft.com/office/drawing/2014/main" id="{53A5406C-140B-C5CF-EFF8-749BE612F232}"/>
              </a:ext>
            </a:extLst>
          </p:cNvPr>
          <p:cNvSpPr>
            <a:spLocks/>
          </p:cNvSpPr>
          <p:nvPr/>
        </p:nvSpPr>
        <p:spPr>
          <a:xfrm>
            <a:off x="-133350" y="4102505"/>
            <a:ext cx="12458700" cy="1887067"/>
          </a:xfrm>
          <a:prstGeom prst="rect">
            <a:avLst/>
          </a:prstGeom>
          <a:solidFill>
            <a:schemeClr val="bg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C29EB493-4FF7-A4E8-D97D-48770FF0B734}"/>
              </a:ext>
            </a:extLst>
          </p:cNvPr>
          <p:cNvSpPr txBox="1"/>
          <p:nvPr/>
        </p:nvSpPr>
        <p:spPr>
          <a:xfrm>
            <a:off x="1171066" y="4735238"/>
            <a:ext cx="2936482" cy="646331"/>
          </a:xfrm>
          <a:prstGeom prst="rect">
            <a:avLst/>
          </a:prstGeom>
          <a:noFill/>
        </p:spPr>
        <p:txBody>
          <a:bodyPr wrap="square" rtlCol="0">
            <a:spAutoFit/>
          </a:bodyPr>
          <a:lstStyle/>
          <a:p>
            <a:pPr algn="ctr"/>
            <a:r>
              <a:rPr lang="en-US" sz="3600" b="1" dirty="0">
                <a:solidFill>
                  <a:schemeClr val="tx2"/>
                </a:solidFill>
                <a:latin typeface="Arial Nova" panose="020B0504020202020204" pitchFamily="34" charset="0"/>
              </a:rPr>
              <a:t>Case Upload</a:t>
            </a:r>
          </a:p>
        </p:txBody>
      </p:sp>
      <p:grpSp>
        <p:nvGrpSpPr>
          <p:cNvPr id="18" name="Group 17">
            <a:extLst>
              <a:ext uri="{FF2B5EF4-FFF2-40B4-BE49-F238E27FC236}">
                <a16:creationId xmlns:a16="http://schemas.microsoft.com/office/drawing/2014/main" id="{59CF875A-B092-4091-6DC9-2BEFF170FB14}"/>
              </a:ext>
            </a:extLst>
          </p:cNvPr>
          <p:cNvGrpSpPr/>
          <p:nvPr/>
        </p:nvGrpSpPr>
        <p:grpSpPr>
          <a:xfrm>
            <a:off x="5297291" y="4161717"/>
            <a:ext cx="1768642" cy="1768642"/>
            <a:chOff x="4500959" y="4254787"/>
            <a:chExt cx="1768642" cy="1768642"/>
          </a:xfrm>
        </p:grpSpPr>
        <p:sp>
          <p:nvSpPr>
            <p:cNvPr id="19" name="Oval 18">
              <a:extLst>
                <a:ext uri="{FF2B5EF4-FFF2-40B4-BE49-F238E27FC236}">
                  <a16:creationId xmlns:a16="http://schemas.microsoft.com/office/drawing/2014/main" id="{6628B1C0-8022-92E1-17E3-C24729303750}"/>
                </a:ext>
              </a:extLst>
            </p:cNvPr>
            <p:cNvSpPr/>
            <p:nvPr/>
          </p:nvSpPr>
          <p:spPr>
            <a:xfrm>
              <a:off x="4500959" y="4254787"/>
              <a:ext cx="1768642" cy="176864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3CFB88DE-1284-6E7B-97EF-DB3DD8DEBF6B}"/>
                </a:ext>
              </a:extLst>
            </p:cNvPr>
            <p:cNvSpPr txBox="1"/>
            <p:nvPr/>
          </p:nvSpPr>
          <p:spPr>
            <a:xfrm>
              <a:off x="4671146" y="4664219"/>
              <a:ext cx="1513166" cy="923330"/>
            </a:xfrm>
            <a:prstGeom prst="rect">
              <a:avLst/>
            </a:prstGeom>
            <a:noFill/>
          </p:spPr>
          <p:txBody>
            <a:bodyPr wrap="square" rtlCol="0">
              <a:spAutoFit/>
            </a:bodyPr>
            <a:lstStyle/>
            <a:p>
              <a:pPr algn="ctr"/>
              <a:r>
                <a:rPr lang="en-US" sz="1800" b="1" dirty="0">
                  <a:solidFill>
                    <a:schemeClr val="bg1"/>
                  </a:solidFill>
                  <a:effectLst/>
                  <a:latin typeface="Arial Nova" panose="020B0504020202020204" pitchFamily="34" charset="0"/>
                  <a:ea typeface="Arial" panose="020B0604020202020204" pitchFamily="34" charset="0"/>
                </a:rPr>
                <a:t>Obtain case list &amp; review instructions</a:t>
              </a:r>
              <a:endParaRPr lang="en-US" b="1" dirty="0">
                <a:solidFill>
                  <a:schemeClr val="bg1"/>
                </a:solidFill>
                <a:latin typeface="Arial Nova" panose="020B0504020202020204" pitchFamily="34" charset="0"/>
              </a:endParaRPr>
            </a:p>
          </p:txBody>
        </p:sp>
      </p:grpSp>
      <p:sp>
        <p:nvSpPr>
          <p:cNvPr id="21" name="Rectangle 20">
            <a:extLst>
              <a:ext uri="{FF2B5EF4-FFF2-40B4-BE49-F238E27FC236}">
                <a16:creationId xmlns:a16="http://schemas.microsoft.com/office/drawing/2014/main" id="{3DEBCBD1-5CFB-EDB8-86E8-D1B06B95A06D}"/>
              </a:ext>
            </a:extLst>
          </p:cNvPr>
          <p:cNvSpPr/>
          <p:nvPr/>
        </p:nvSpPr>
        <p:spPr>
          <a:xfrm>
            <a:off x="7037285" y="4989692"/>
            <a:ext cx="458731" cy="5634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4368B55-D997-F5DA-CDAF-C2C11DA8AA50}"/>
              </a:ext>
            </a:extLst>
          </p:cNvPr>
          <p:cNvSpPr/>
          <p:nvPr/>
        </p:nvSpPr>
        <p:spPr>
          <a:xfrm>
            <a:off x="9213793" y="4986077"/>
            <a:ext cx="601617" cy="6852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BE66D8CE-5F3B-FD98-3EE0-95AF804F14AD}"/>
              </a:ext>
            </a:extLst>
          </p:cNvPr>
          <p:cNvGrpSpPr/>
          <p:nvPr/>
        </p:nvGrpSpPr>
        <p:grpSpPr>
          <a:xfrm>
            <a:off x="7482838" y="4148493"/>
            <a:ext cx="1768642" cy="1768642"/>
            <a:chOff x="6727855" y="4245416"/>
            <a:chExt cx="1768642" cy="1768642"/>
          </a:xfrm>
        </p:grpSpPr>
        <p:sp>
          <p:nvSpPr>
            <p:cNvPr id="24" name="Oval 23">
              <a:extLst>
                <a:ext uri="{FF2B5EF4-FFF2-40B4-BE49-F238E27FC236}">
                  <a16:creationId xmlns:a16="http://schemas.microsoft.com/office/drawing/2014/main" id="{454E2CAB-55F5-C54E-7F0A-BC194AB610F2}"/>
                </a:ext>
              </a:extLst>
            </p:cNvPr>
            <p:cNvSpPr/>
            <p:nvPr/>
          </p:nvSpPr>
          <p:spPr>
            <a:xfrm>
              <a:off x="6727855" y="4245416"/>
              <a:ext cx="1768642" cy="176864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7AB6A24-F9C3-5E34-88C7-06F2FEB2F8C2}"/>
                </a:ext>
              </a:extLst>
            </p:cNvPr>
            <p:cNvSpPr txBox="1"/>
            <p:nvPr/>
          </p:nvSpPr>
          <p:spPr>
            <a:xfrm>
              <a:off x="6778720" y="4529572"/>
              <a:ext cx="1680090" cy="1200329"/>
            </a:xfrm>
            <a:prstGeom prst="rect">
              <a:avLst/>
            </a:prstGeom>
            <a:noFill/>
          </p:spPr>
          <p:txBody>
            <a:bodyPr wrap="square" rtlCol="0">
              <a:spAutoFit/>
            </a:bodyPr>
            <a:lstStyle/>
            <a:p>
              <a:pPr algn="ctr"/>
              <a:r>
                <a:rPr lang="en-US" sz="1800" b="1" dirty="0">
                  <a:solidFill>
                    <a:schemeClr val="bg1"/>
                  </a:solidFill>
                  <a:effectLst/>
                  <a:latin typeface="Arial Nova" panose="020B0504020202020204" pitchFamily="34" charset="0"/>
                  <a:ea typeface="Arial" panose="020B0604020202020204" pitchFamily="34" charset="0"/>
                </a:rPr>
                <a:t>Fully redact patient/site info from documents</a:t>
              </a:r>
            </a:p>
          </p:txBody>
        </p:sp>
      </p:grpSp>
      <p:grpSp>
        <p:nvGrpSpPr>
          <p:cNvPr id="26" name="Group 25">
            <a:extLst>
              <a:ext uri="{FF2B5EF4-FFF2-40B4-BE49-F238E27FC236}">
                <a16:creationId xmlns:a16="http://schemas.microsoft.com/office/drawing/2014/main" id="{DC206B65-D133-0B0A-8089-B312CFC87E7B}"/>
              </a:ext>
            </a:extLst>
          </p:cNvPr>
          <p:cNvGrpSpPr/>
          <p:nvPr/>
        </p:nvGrpSpPr>
        <p:grpSpPr>
          <a:xfrm>
            <a:off x="9713311" y="4174083"/>
            <a:ext cx="1768642" cy="1768642"/>
            <a:chOff x="8922282" y="4267152"/>
            <a:chExt cx="1768642" cy="1768642"/>
          </a:xfrm>
        </p:grpSpPr>
        <p:sp>
          <p:nvSpPr>
            <p:cNvPr id="27" name="Oval 26">
              <a:extLst>
                <a:ext uri="{FF2B5EF4-FFF2-40B4-BE49-F238E27FC236}">
                  <a16:creationId xmlns:a16="http://schemas.microsoft.com/office/drawing/2014/main" id="{220B2EA6-1EF0-F5B6-8774-8B1B3193AE8A}"/>
                </a:ext>
              </a:extLst>
            </p:cNvPr>
            <p:cNvSpPr/>
            <p:nvPr/>
          </p:nvSpPr>
          <p:spPr>
            <a:xfrm>
              <a:off x="8922282" y="4267152"/>
              <a:ext cx="1768642" cy="176864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AE5A24D9-874D-584C-C91E-E52FCDE69237}"/>
                </a:ext>
              </a:extLst>
            </p:cNvPr>
            <p:cNvSpPr txBox="1"/>
            <p:nvPr/>
          </p:nvSpPr>
          <p:spPr>
            <a:xfrm>
              <a:off x="9024380" y="4617481"/>
              <a:ext cx="1564445" cy="923330"/>
            </a:xfrm>
            <a:prstGeom prst="rect">
              <a:avLst/>
            </a:prstGeom>
            <a:noFill/>
          </p:spPr>
          <p:txBody>
            <a:bodyPr wrap="square" rtlCol="0">
              <a:spAutoFit/>
            </a:bodyPr>
            <a:lstStyle/>
            <a:p>
              <a:pPr algn="ctr"/>
              <a:r>
                <a:rPr lang="en-US" b="1" dirty="0">
                  <a:solidFill>
                    <a:schemeClr val="bg1"/>
                  </a:solidFill>
                  <a:latin typeface="Arial Nova" panose="020B0504020202020204" pitchFamily="34" charset="0"/>
                  <a:ea typeface="Arial" panose="020B0604020202020204" pitchFamily="34" charset="0"/>
                </a:rPr>
                <a:t>Upload ALL case review materials</a:t>
              </a:r>
            </a:p>
          </p:txBody>
        </p:sp>
      </p:grpSp>
    </p:spTree>
    <p:extLst>
      <p:ext uri="{BB962C8B-B14F-4D97-AF65-F5344CB8AC3E}">
        <p14:creationId xmlns:p14="http://schemas.microsoft.com/office/powerpoint/2010/main" val="38437480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403A9E-D3E7-FAF9-8709-986D07259818}"/>
              </a:ext>
            </a:extLst>
          </p:cNvPr>
          <p:cNvSpPr>
            <a:spLocks noGrp="1"/>
          </p:cNvSpPr>
          <p:nvPr>
            <p:ph type="title"/>
          </p:nvPr>
        </p:nvSpPr>
        <p:spPr/>
        <p:txBody>
          <a:bodyPr/>
          <a:lstStyle/>
          <a:p>
            <a:r>
              <a:rPr lang="en-US" dirty="0"/>
              <a:t>Peer Review Participation</a:t>
            </a:r>
          </a:p>
        </p:txBody>
      </p:sp>
      <p:pic>
        <p:nvPicPr>
          <p:cNvPr id="15" name="Picture 14">
            <a:extLst>
              <a:ext uri="{FF2B5EF4-FFF2-40B4-BE49-F238E27FC236}">
                <a16:creationId xmlns:a16="http://schemas.microsoft.com/office/drawing/2014/main" id="{75C33DDC-26B4-3557-DCDF-43DAD8E908C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02830" y="1248228"/>
            <a:ext cx="3786340" cy="4853344"/>
          </a:xfrm>
          <a:prstGeom prst="rect">
            <a:avLst/>
          </a:prstGeom>
        </p:spPr>
      </p:pic>
    </p:spTree>
    <p:extLst>
      <p:ext uri="{BB962C8B-B14F-4D97-AF65-F5344CB8AC3E}">
        <p14:creationId xmlns:p14="http://schemas.microsoft.com/office/powerpoint/2010/main" val="113448097"/>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3276-4CE5-374F-1D9B-C5354BFA421A}"/>
              </a:ext>
            </a:extLst>
          </p:cNvPr>
          <p:cNvSpPr>
            <a:spLocks noGrp="1"/>
          </p:cNvSpPr>
          <p:nvPr>
            <p:ph type="title"/>
          </p:nvPr>
        </p:nvSpPr>
        <p:spPr/>
        <p:txBody>
          <a:bodyPr/>
          <a:lstStyle/>
          <a:p>
            <a:r>
              <a:rPr lang="en-US" dirty="0"/>
              <a:t>Please proceed to</a:t>
            </a:r>
          </a:p>
        </p:txBody>
      </p:sp>
      <p:sp>
        <p:nvSpPr>
          <p:cNvPr id="3" name="Text Placeholder 2">
            <a:extLst>
              <a:ext uri="{FF2B5EF4-FFF2-40B4-BE49-F238E27FC236}">
                <a16:creationId xmlns:a16="http://schemas.microsoft.com/office/drawing/2014/main" id="{E37E8D58-7219-AF3E-5818-E01FDC8FDA37}"/>
              </a:ext>
            </a:extLst>
          </p:cNvPr>
          <p:cNvSpPr>
            <a:spLocks noGrp="1"/>
          </p:cNvSpPr>
          <p:nvPr>
            <p:ph type="body" sz="quarter" idx="10"/>
          </p:nvPr>
        </p:nvSpPr>
        <p:spPr/>
        <p:txBody>
          <a:bodyPr/>
          <a:lstStyle/>
          <a:p>
            <a:r>
              <a:rPr lang="en-US" dirty="0"/>
              <a:t>Navigating the BMC2 Website</a:t>
            </a:r>
          </a:p>
        </p:txBody>
      </p:sp>
    </p:spTree>
    <p:extLst>
      <p:ext uri="{BB962C8B-B14F-4D97-AF65-F5344CB8AC3E}">
        <p14:creationId xmlns:p14="http://schemas.microsoft.com/office/powerpoint/2010/main" val="4091109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0C5E-F560-7B7E-E862-2904CFCF66E5}"/>
              </a:ext>
            </a:extLst>
          </p:cNvPr>
          <p:cNvSpPr>
            <a:spLocks noGrp="1"/>
          </p:cNvSpPr>
          <p:nvPr>
            <p:ph type="title"/>
          </p:nvPr>
        </p:nvSpPr>
        <p:spPr/>
        <p:txBody>
          <a:bodyPr/>
          <a:lstStyle/>
          <a:p>
            <a:r>
              <a:rPr lang="en-US" dirty="0"/>
              <a:t>Data Abstraction</a:t>
            </a:r>
          </a:p>
        </p:txBody>
      </p:sp>
      <p:sp>
        <p:nvSpPr>
          <p:cNvPr id="3" name="Content Placeholder 2">
            <a:extLst>
              <a:ext uri="{FF2B5EF4-FFF2-40B4-BE49-F238E27FC236}">
                <a16:creationId xmlns:a16="http://schemas.microsoft.com/office/drawing/2014/main" id="{EB03621D-AABA-B531-19D1-389D8D710480}"/>
              </a:ext>
            </a:extLst>
          </p:cNvPr>
          <p:cNvSpPr>
            <a:spLocks noGrp="1"/>
          </p:cNvSpPr>
          <p:nvPr>
            <p:ph idx="1"/>
          </p:nvPr>
        </p:nvSpPr>
        <p:spPr/>
        <p:txBody>
          <a:bodyPr/>
          <a:lstStyle/>
          <a:p>
            <a:pPr marL="0" indent="0">
              <a:buNone/>
            </a:pPr>
            <a:r>
              <a:rPr lang="en-US" sz="3200" u="sng" dirty="0">
                <a:effectLst/>
                <a:latin typeface="Arial" panose="020B0604020202020204" pitchFamily="34" charset="0"/>
                <a:ea typeface="Arial" panose="020B0604020202020204" pitchFamily="34" charset="0"/>
              </a:rPr>
              <a:t>Responsibility</a:t>
            </a:r>
            <a:r>
              <a:rPr lang="en-US" sz="3200" dirty="0">
                <a:effectLst/>
                <a:latin typeface="Arial" panose="020B0604020202020204" pitchFamily="34" charset="0"/>
                <a:ea typeface="Arial" panose="020B0604020202020204" pitchFamily="34" charset="0"/>
              </a:rPr>
              <a:t>:  Oversee site’s data abstraction.</a:t>
            </a:r>
          </a:p>
          <a:p>
            <a:pPr marL="1485900">
              <a:lnSpc>
                <a:spcPct val="150000"/>
              </a:lnSpc>
              <a:buFont typeface="Wingdings" panose="05000000000000000000" pitchFamily="2" charset="2"/>
              <a:buChar char="Ø"/>
            </a:pPr>
            <a:r>
              <a:rPr lang="en-US" sz="3200" dirty="0">
                <a:latin typeface="Arial" panose="020B0604020202020204" pitchFamily="34" charset="0"/>
                <a:ea typeface="Arial" panose="020B0604020202020204" pitchFamily="34" charset="0"/>
              </a:rPr>
              <a:t>Accuracy</a:t>
            </a:r>
          </a:p>
          <a:p>
            <a:pPr marL="1485900">
              <a:lnSpc>
                <a:spcPct val="150000"/>
              </a:lnSpc>
              <a:buFont typeface="Wingdings" panose="05000000000000000000" pitchFamily="2" charset="2"/>
              <a:buChar char="Ø"/>
            </a:pPr>
            <a:r>
              <a:rPr lang="en-US" sz="3200" dirty="0">
                <a:effectLst/>
                <a:latin typeface="Arial" panose="020B0604020202020204" pitchFamily="34" charset="0"/>
                <a:ea typeface="Arial" panose="020B0604020202020204" pitchFamily="34" charset="0"/>
              </a:rPr>
              <a:t>Consecutive case capture</a:t>
            </a:r>
          </a:p>
          <a:p>
            <a:pPr marL="1485900">
              <a:lnSpc>
                <a:spcPct val="150000"/>
              </a:lnSpc>
              <a:buFont typeface="Wingdings" panose="05000000000000000000" pitchFamily="2" charset="2"/>
              <a:buChar char="Ø"/>
            </a:pPr>
            <a:r>
              <a:rPr lang="en-US" sz="3200" dirty="0">
                <a:latin typeface="Arial" panose="020B0604020202020204" pitchFamily="34" charset="0"/>
                <a:ea typeface="Arial" panose="020B0604020202020204" pitchFamily="34" charset="0"/>
              </a:rPr>
              <a:t>Submitted on time</a:t>
            </a:r>
          </a:p>
          <a:p>
            <a:pPr marL="1485900">
              <a:lnSpc>
                <a:spcPct val="150000"/>
              </a:lnSpc>
              <a:buFont typeface="Wingdings" panose="05000000000000000000" pitchFamily="2" charset="2"/>
              <a:buChar char="Ø"/>
            </a:pPr>
            <a:r>
              <a:rPr lang="en-US" sz="3200" dirty="0">
                <a:latin typeface="Arial" panose="020B0604020202020204" pitchFamily="34" charset="0"/>
                <a:ea typeface="Arial" panose="020B0604020202020204" pitchFamily="34" charset="0"/>
              </a:rPr>
              <a:t>30-day &amp; 1- year follow up</a:t>
            </a:r>
          </a:p>
          <a:p>
            <a:pPr marL="1028700" indent="0">
              <a:lnSpc>
                <a:spcPct val="150000"/>
              </a:lnSpc>
              <a:buNone/>
            </a:pPr>
            <a:endParaRPr lang="en-US" sz="3200" dirty="0">
              <a:effectLst/>
              <a:latin typeface="Arial" panose="020B0604020202020204" pitchFamily="34" charset="0"/>
              <a:ea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868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5C03-B972-740D-59E2-F4B9808FA7FD}"/>
              </a:ext>
            </a:extLst>
          </p:cNvPr>
          <p:cNvSpPr>
            <a:spLocks noGrp="1"/>
          </p:cNvSpPr>
          <p:nvPr>
            <p:ph type="title"/>
          </p:nvPr>
        </p:nvSpPr>
        <p:spPr/>
        <p:txBody>
          <a:bodyPr/>
          <a:lstStyle/>
          <a:p>
            <a:r>
              <a:rPr lang="en-US" dirty="0"/>
              <a:t>Data Abstraction</a:t>
            </a:r>
          </a:p>
        </p:txBody>
      </p:sp>
      <p:pic>
        <p:nvPicPr>
          <p:cNvPr id="3" name="Picture 2">
            <a:extLst>
              <a:ext uri="{FF2B5EF4-FFF2-40B4-BE49-F238E27FC236}">
                <a16:creationId xmlns:a16="http://schemas.microsoft.com/office/drawing/2014/main" id="{9F9CBDC7-BA8A-4112-0AB9-16055DD79AA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814286" y="2501900"/>
            <a:ext cx="2685143" cy="720271"/>
          </a:xfrm>
          <a:prstGeom prst="rect">
            <a:avLst/>
          </a:prstGeom>
        </p:spPr>
      </p:pic>
    </p:spTree>
    <p:extLst>
      <p:ext uri="{BB962C8B-B14F-4D97-AF65-F5344CB8AC3E}">
        <p14:creationId xmlns:p14="http://schemas.microsoft.com/office/powerpoint/2010/main" val="1122969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612DB5-9AC1-D5F7-A920-F69A08C33FFF}"/>
              </a:ext>
            </a:extLst>
          </p:cNvPr>
          <p:cNvSpPr>
            <a:spLocks noGrp="1"/>
          </p:cNvSpPr>
          <p:nvPr>
            <p:ph type="title"/>
          </p:nvPr>
        </p:nvSpPr>
        <p:spPr/>
        <p:txBody>
          <a:bodyPr/>
          <a:lstStyle/>
          <a:p>
            <a:r>
              <a:rPr lang="en-US" dirty="0"/>
              <a:t>Data Abstraction Resources</a:t>
            </a:r>
          </a:p>
        </p:txBody>
      </p:sp>
      <p:sp>
        <p:nvSpPr>
          <p:cNvPr id="7" name="Content Placeholder 6">
            <a:extLst>
              <a:ext uri="{FF2B5EF4-FFF2-40B4-BE49-F238E27FC236}">
                <a16:creationId xmlns:a16="http://schemas.microsoft.com/office/drawing/2014/main" id="{720CF293-F175-6ABF-9F51-B318C264B6C1}"/>
              </a:ext>
            </a:extLst>
          </p:cNvPr>
          <p:cNvSpPr>
            <a:spLocks noGrp="1"/>
          </p:cNvSpPr>
          <p:nvPr>
            <p:ph sz="quarter" idx="12"/>
          </p:nvPr>
        </p:nvSpPr>
        <p:spPr/>
        <p:txBody>
          <a:bodyPr/>
          <a:lstStyle/>
          <a:p>
            <a:pPr marL="0" indent="0">
              <a:buNone/>
            </a:pPr>
            <a:r>
              <a:rPr lang="en-US" sz="3600" b="1" dirty="0"/>
              <a:t>Resources</a:t>
            </a:r>
          </a:p>
          <a:p>
            <a:r>
              <a:rPr lang="en-US" sz="3000" dirty="0">
                <a:solidFill>
                  <a:schemeClr val="accent4"/>
                </a:solidFill>
              </a:rPr>
              <a:t>Qualifying Case Criteria Document</a:t>
            </a:r>
          </a:p>
          <a:p>
            <a:r>
              <a:rPr lang="en-US" sz="3000" dirty="0"/>
              <a:t>OAAA &amp; EVAR Worksheets</a:t>
            </a:r>
          </a:p>
          <a:p>
            <a:r>
              <a:rPr lang="en-US" sz="3000" dirty="0"/>
              <a:t>Data Dictionary</a:t>
            </a:r>
          </a:p>
          <a:p>
            <a:pPr marL="0" indent="0">
              <a:buNone/>
            </a:pPr>
            <a:endParaRPr lang="en-US" dirty="0"/>
          </a:p>
        </p:txBody>
      </p:sp>
      <p:pic>
        <p:nvPicPr>
          <p:cNvPr id="2" name="Picture 1" descr="A screenshot of a computer screen&#10;&#10;Description automatically generated with low confidence">
            <a:extLst>
              <a:ext uri="{FF2B5EF4-FFF2-40B4-BE49-F238E27FC236}">
                <a16:creationId xmlns:a16="http://schemas.microsoft.com/office/drawing/2014/main" id="{1671743D-9B65-0FA2-20FA-F0AF5D42D01F}"/>
              </a:ext>
            </a:extLst>
          </p:cNvPr>
          <p:cNvPicPr/>
          <p:nvPr/>
        </p:nvPicPr>
        <p:blipFill rotWithShape="1">
          <a:blip r:embed="rId3" cstate="email">
            <a:extLst>
              <a:ext uri="{28A0092B-C50C-407E-A947-70E740481C1C}">
                <a14:useLocalDpi xmlns:a14="http://schemas.microsoft.com/office/drawing/2010/main" val="0"/>
              </a:ext>
            </a:extLst>
          </a:blip>
          <a:srcRect/>
          <a:stretch/>
        </p:blipFill>
        <p:spPr>
          <a:xfrm>
            <a:off x="6423942" y="1335314"/>
            <a:ext cx="4734993" cy="4891316"/>
          </a:xfrm>
          <a:prstGeom prst="rect">
            <a:avLst/>
          </a:prstGeom>
        </p:spPr>
      </p:pic>
    </p:spTree>
    <p:extLst>
      <p:ext uri="{BB962C8B-B14F-4D97-AF65-F5344CB8AC3E}">
        <p14:creationId xmlns:p14="http://schemas.microsoft.com/office/powerpoint/2010/main" val="881269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612DB5-9AC1-D5F7-A920-F69A08C33FFF}"/>
              </a:ext>
            </a:extLst>
          </p:cNvPr>
          <p:cNvSpPr>
            <a:spLocks noGrp="1"/>
          </p:cNvSpPr>
          <p:nvPr>
            <p:ph type="title"/>
          </p:nvPr>
        </p:nvSpPr>
        <p:spPr/>
        <p:txBody>
          <a:bodyPr/>
          <a:lstStyle/>
          <a:p>
            <a:r>
              <a:rPr lang="en-US" dirty="0"/>
              <a:t>Data Abstraction Resources</a:t>
            </a:r>
          </a:p>
        </p:txBody>
      </p:sp>
      <p:sp>
        <p:nvSpPr>
          <p:cNvPr id="7" name="Content Placeholder 6">
            <a:extLst>
              <a:ext uri="{FF2B5EF4-FFF2-40B4-BE49-F238E27FC236}">
                <a16:creationId xmlns:a16="http://schemas.microsoft.com/office/drawing/2014/main" id="{720CF293-F175-6ABF-9F51-B318C264B6C1}"/>
              </a:ext>
            </a:extLst>
          </p:cNvPr>
          <p:cNvSpPr>
            <a:spLocks noGrp="1"/>
          </p:cNvSpPr>
          <p:nvPr>
            <p:ph sz="quarter" idx="12"/>
          </p:nvPr>
        </p:nvSpPr>
        <p:spPr>
          <a:xfrm>
            <a:off x="887506" y="2029835"/>
            <a:ext cx="4403942" cy="3897312"/>
          </a:xfrm>
        </p:spPr>
        <p:txBody>
          <a:bodyPr/>
          <a:lstStyle/>
          <a:p>
            <a:pPr marL="0" indent="0">
              <a:buNone/>
            </a:pPr>
            <a:r>
              <a:rPr lang="en-US" sz="3600" b="1" dirty="0"/>
              <a:t>Resources</a:t>
            </a:r>
          </a:p>
          <a:p>
            <a:r>
              <a:rPr lang="en-US" sz="3000" dirty="0"/>
              <a:t>Qualifying Case Criteria Document</a:t>
            </a:r>
          </a:p>
          <a:p>
            <a:r>
              <a:rPr lang="en-US" sz="3000" dirty="0"/>
              <a:t>OAAA &amp; EVAR Worksheets</a:t>
            </a:r>
          </a:p>
          <a:p>
            <a:r>
              <a:rPr lang="en-US" sz="3000" dirty="0"/>
              <a:t>Data Dictionary</a:t>
            </a:r>
          </a:p>
          <a:p>
            <a:pPr marL="0" indent="0">
              <a:buNone/>
            </a:pPr>
            <a:endParaRPr lang="en-US" dirty="0"/>
          </a:p>
        </p:txBody>
      </p:sp>
      <p:pic>
        <p:nvPicPr>
          <p:cNvPr id="9" name="Picture 8">
            <a:extLst>
              <a:ext uri="{FF2B5EF4-FFF2-40B4-BE49-F238E27FC236}">
                <a16:creationId xmlns:a16="http://schemas.microsoft.com/office/drawing/2014/main" id="{0927AB87-1025-4A9E-7584-6F200D8A16B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32031" y="1529646"/>
            <a:ext cx="5694764" cy="439750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81845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612DB5-9AC1-D5F7-A920-F69A08C33FFF}"/>
              </a:ext>
            </a:extLst>
          </p:cNvPr>
          <p:cNvSpPr>
            <a:spLocks noGrp="1"/>
          </p:cNvSpPr>
          <p:nvPr>
            <p:ph type="title"/>
          </p:nvPr>
        </p:nvSpPr>
        <p:spPr/>
        <p:txBody>
          <a:bodyPr/>
          <a:lstStyle/>
          <a:p>
            <a:r>
              <a:rPr lang="en-US" dirty="0"/>
              <a:t>Data Abstraction Resources</a:t>
            </a:r>
          </a:p>
        </p:txBody>
      </p:sp>
      <p:sp>
        <p:nvSpPr>
          <p:cNvPr id="7" name="Content Placeholder 6">
            <a:extLst>
              <a:ext uri="{FF2B5EF4-FFF2-40B4-BE49-F238E27FC236}">
                <a16:creationId xmlns:a16="http://schemas.microsoft.com/office/drawing/2014/main" id="{720CF293-F175-6ABF-9F51-B318C264B6C1}"/>
              </a:ext>
            </a:extLst>
          </p:cNvPr>
          <p:cNvSpPr>
            <a:spLocks noGrp="1"/>
          </p:cNvSpPr>
          <p:nvPr>
            <p:ph sz="quarter" idx="12"/>
          </p:nvPr>
        </p:nvSpPr>
        <p:spPr/>
        <p:txBody>
          <a:bodyPr/>
          <a:lstStyle/>
          <a:p>
            <a:pPr marL="0" indent="0">
              <a:buNone/>
            </a:pPr>
            <a:r>
              <a:rPr lang="en-US" sz="3600" dirty="0"/>
              <a:t>Resources</a:t>
            </a:r>
          </a:p>
          <a:p>
            <a:r>
              <a:rPr lang="en-US" sz="3000" dirty="0"/>
              <a:t>Qualifying Case Criteria Document</a:t>
            </a:r>
          </a:p>
          <a:p>
            <a:r>
              <a:rPr lang="en-US" sz="3000" dirty="0">
                <a:solidFill>
                  <a:schemeClr val="accent4"/>
                </a:solidFill>
              </a:rPr>
              <a:t>OAAA &amp; EVAR Worksheets</a:t>
            </a:r>
          </a:p>
          <a:p>
            <a:r>
              <a:rPr lang="en-US" sz="3000" dirty="0"/>
              <a:t>Data Dictionary</a:t>
            </a:r>
          </a:p>
          <a:p>
            <a:pPr marL="0" indent="0">
              <a:buNone/>
            </a:pPr>
            <a:endParaRPr lang="en-US" dirty="0"/>
          </a:p>
        </p:txBody>
      </p:sp>
      <p:pic>
        <p:nvPicPr>
          <p:cNvPr id="3" name="Picture 2">
            <a:extLst>
              <a:ext uri="{FF2B5EF4-FFF2-40B4-BE49-F238E27FC236}">
                <a16:creationId xmlns:a16="http://schemas.microsoft.com/office/drawing/2014/main" id="{92E72493-A02C-53BE-D366-FC1E0A2A155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84006" y="1424116"/>
            <a:ext cx="3313897" cy="400976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41D602D6-4070-59AC-FEBF-3D72CBF54DF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47720" y="2002271"/>
            <a:ext cx="3397508" cy="403733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03019519"/>
      </p:ext>
    </p:extLst>
  </p:cSld>
  <p:clrMapOvr>
    <a:masterClrMapping/>
  </p:clrMapOvr>
</p:sld>
</file>

<file path=ppt/theme/theme1.xml><?xml version="1.0" encoding="utf-8"?>
<a:theme xmlns:a="http://schemas.openxmlformats.org/drawingml/2006/main" name="BMC2 Theme 2">
  <a:themeElements>
    <a:clrScheme name="BMC2 1">
      <a:dk1>
        <a:srgbClr val="000000"/>
      </a:dk1>
      <a:lt1>
        <a:srgbClr val="FFFFFF"/>
      </a:lt1>
      <a:dk2>
        <a:srgbClr val="00274C"/>
      </a:dk2>
      <a:lt2>
        <a:srgbClr val="E7E6E6"/>
      </a:lt2>
      <a:accent1>
        <a:srgbClr val="B6202E"/>
      </a:accent1>
      <a:accent2>
        <a:srgbClr val="D75F18"/>
      </a:accent2>
      <a:accent3>
        <a:srgbClr val="FFCB05"/>
      </a:accent3>
      <a:accent4>
        <a:srgbClr val="2F65A7"/>
      </a:accent4>
      <a:accent5>
        <a:srgbClr val="2B388B"/>
      </a:accent5>
      <a:accent6>
        <a:srgbClr val="6D6D70"/>
      </a:accent6>
      <a:hlink>
        <a:srgbClr val="4471C4"/>
      </a:hlink>
      <a:folHlink>
        <a:srgbClr val="B6202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MC2 Theme 2" id="{B58A49CD-7C64-49F6-9801-3B768184A6D4}" vid="{A466BBB8-8BE9-45BB-B0E6-B114201388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BMC2 Theme 2</Template>
  <TotalTime>15845</TotalTime>
  <Words>4005</Words>
  <Application>Microsoft Office PowerPoint</Application>
  <PresentationFormat>Widescreen</PresentationFormat>
  <Paragraphs>435</Paragraphs>
  <Slides>42</Slides>
  <Notes>41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Courier New</vt:lpstr>
      <vt:lpstr>Arial</vt:lpstr>
      <vt:lpstr>Arial Nova</vt:lpstr>
      <vt:lpstr>Calibri</vt:lpstr>
      <vt:lpstr>Wingdings</vt:lpstr>
      <vt:lpstr>BMC2 Theme 2</vt:lpstr>
      <vt:lpstr>VS Site Coordinator Responsibilities &amp; Expectations    </vt:lpstr>
      <vt:lpstr>Key Partnerships and Their Roles</vt:lpstr>
      <vt:lpstr>Data Abstraction</vt:lpstr>
      <vt:lpstr>Data Abstraction</vt:lpstr>
      <vt:lpstr>Data Abstraction</vt:lpstr>
      <vt:lpstr>Data Abstraction</vt:lpstr>
      <vt:lpstr>Data Abstraction Resources</vt:lpstr>
      <vt:lpstr>Data Abstraction Resources</vt:lpstr>
      <vt:lpstr>Data Abstraction Resources</vt:lpstr>
      <vt:lpstr>Data Abstraction Resources</vt:lpstr>
      <vt:lpstr>Data Abstraction</vt:lpstr>
      <vt:lpstr>Data Abstraction</vt:lpstr>
      <vt:lpstr>Data Abstraction</vt:lpstr>
      <vt:lpstr>Data Abstraction</vt:lpstr>
      <vt:lpstr>Data Abstraction</vt:lpstr>
      <vt:lpstr>Data Abstraction</vt:lpstr>
      <vt:lpstr>Data Abstraction</vt:lpstr>
      <vt:lpstr>Data Abstraction</vt:lpstr>
      <vt:lpstr>Report Distribution</vt:lpstr>
      <vt:lpstr>Meetings and Trainings</vt:lpstr>
      <vt:lpstr>PowerPoint Presentation</vt:lpstr>
      <vt:lpstr>Performance Index Management</vt:lpstr>
      <vt:lpstr>Annual P4P Scorecard</vt:lpstr>
      <vt:lpstr>Annual P4P Scorecard</vt:lpstr>
      <vt:lpstr>Performance Index Management</vt:lpstr>
      <vt:lpstr>P4P Supporting Documentation</vt:lpstr>
      <vt:lpstr>Annual P4P Scorecard</vt:lpstr>
      <vt:lpstr>Performance Index Management</vt:lpstr>
      <vt:lpstr>PowerPoint Presentation</vt:lpstr>
      <vt:lpstr>Data Use/Quality Improvement</vt:lpstr>
      <vt:lpstr>Data Use/Quality Improvement</vt:lpstr>
      <vt:lpstr>Data Use/Quality Improvement</vt:lpstr>
      <vt:lpstr>Site Visits</vt:lpstr>
      <vt:lpstr>Site Visits</vt:lpstr>
      <vt:lpstr>Site Visits</vt:lpstr>
      <vt:lpstr>Site Visits</vt:lpstr>
      <vt:lpstr>Peer Review</vt:lpstr>
      <vt:lpstr>Peer Review</vt:lpstr>
      <vt:lpstr>Peer Review</vt:lpstr>
      <vt:lpstr>Peer Review</vt:lpstr>
      <vt:lpstr>Peer Review Participation</vt:lpstr>
      <vt:lpstr>Please proceed to</vt:lpstr>
    </vt:vector>
  </TitlesOfParts>
  <Company>Michigan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Coordinator Responsibilities</dc:title>
  <dc:creator>Casey, Mary</dc:creator>
  <cp:lastModifiedBy>Fleckenstein, Rebecca</cp:lastModifiedBy>
  <cp:revision>66</cp:revision>
  <dcterms:created xsi:type="dcterms:W3CDTF">2022-10-24T13:47:24Z</dcterms:created>
  <dcterms:modified xsi:type="dcterms:W3CDTF">2023-08-03T17:41:39Z</dcterms:modified>
</cp:coreProperties>
</file>