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46"/>
  </p:notesMasterIdLst>
  <p:sldIdLst>
    <p:sldId id="418" r:id="rId4"/>
    <p:sldId id="496"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8" r:id="rId27"/>
    <p:sldId id="440" r:id="rId28"/>
    <p:sldId id="441" r:id="rId29"/>
    <p:sldId id="442" r:id="rId30"/>
    <p:sldId id="449" r:id="rId31"/>
    <p:sldId id="450" r:id="rId32"/>
    <p:sldId id="451" r:id="rId33"/>
    <p:sldId id="452" r:id="rId34"/>
    <p:sldId id="453" r:id="rId35"/>
    <p:sldId id="454" r:id="rId36"/>
    <p:sldId id="455" r:id="rId37"/>
    <p:sldId id="456" r:id="rId38"/>
    <p:sldId id="457" r:id="rId39"/>
    <p:sldId id="458" r:id="rId40"/>
    <p:sldId id="443" r:id="rId41"/>
    <p:sldId id="444" r:id="rId42"/>
    <p:sldId id="445" r:id="rId43"/>
    <p:sldId id="446" r:id="rId44"/>
    <p:sldId id="44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472842-B218-4E08-997A-6D333B27EBD1}">
          <p14:sldIdLst>
            <p14:sldId id="418"/>
            <p14:sldId id="496"/>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8"/>
            <p14:sldId id="440"/>
            <p14:sldId id="441"/>
            <p14:sldId id="442"/>
            <p14:sldId id="449"/>
            <p14:sldId id="450"/>
            <p14:sldId id="451"/>
            <p14:sldId id="452"/>
            <p14:sldId id="453"/>
            <p14:sldId id="454"/>
            <p14:sldId id="455"/>
            <p14:sldId id="456"/>
            <p14:sldId id="457"/>
            <p14:sldId id="458"/>
            <p14:sldId id="443"/>
            <p14:sldId id="444"/>
            <p14:sldId id="445"/>
            <p14:sldId id="446"/>
            <p14:sldId id="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9286" autoAdjust="0"/>
  </p:normalViewPr>
  <p:slideViewPr>
    <p:cSldViewPr snapToGrid="0" snapToObjects="1">
      <p:cViewPr varScale="1">
        <p:scale>
          <a:sx n="113" d="100"/>
          <a:sy n="113" d="100"/>
        </p:scale>
        <p:origin x="780" y="114"/>
      </p:cViewPr>
      <p:guideLst/>
    </p:cSldViewPr>
  </p:slideViewPr>
  <p:notesTextViewPr>
    <p:cViewPr>
      <p:scale>
        <a:sx n="1" d="1"/>
        <a:sy n="1" d="1"/>
      </p:scale>
      <p:origin x="0" y="0"/>
    </p:cViewPr>
  </p:notesTextViewPr>
  <p:sorterViewPr>
    <p:cViewPr>
      <p:scale>
        <a:sx n="100" d="100"/>
        <a:sy n="100" d="100"/>
      </p:scale>
      <p:origin x="0" y="-37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E7925-3BC7-4B4C-9B40-930B5663A843}" type="datetimeFigureOut">
              <a:rPr lang="en-US" smtClean="0"/>
              <a:t>4/27/2021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FD833-05CC-435C-9B5F-7266119212E6}" type="slidenum">
              <a:rPr lang="en-US" smtClean="0"/>
              <a:t>‹#›</a:t>
            </a:fld>
            <a:endParaRPr lang="en-US" dirty="0"/>
          </a:p>
        </p:txBody>
      </p:sp>
    </p:spTree>
    <p:extLst>
      <p:ext uri="{BB962C8B-B14F-4D97-AF65-F5344CB8AC3E}">
        <p14:creationId xmlns:p14="http://schemas.microsoft.com/office/powerpoint/2010/main" val="248211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follow along with the Open Bypass and Open Thrombectomy BMC2 </a:t>
            </a:r>
            <a:r>
              <a:rPr lang="en-US" baseline="0" dirty="0" smtClean="0"/>
              <a:t>worksheets, BMC2 VS Data Dictionary and VS Qualifying Case Criteria.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a:t>
            </a:fld>
            <a:endParaRPr lang="en-US" dirty="0"/>
          </a:p>
        </p:txBody>
      </p:sp>
    </p:spTree>
    <p:extLst>
      <p:ext uri="{BB962C8B-B14F-4D97-AF65-F5344CB8AC3E}">
        <p14:creationId xmlns:p14="http://schemas.microsoft.com/office/powerpoint/2010/main" val="403470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a:t>
            </a:r>
            <a:r>
              <a:rPr lang="en-US" b="1" baseline="0" dirty="0" smtClean="0"/>
              <a:t>Redo Procedure </a:t>
            </a:r>
            <a:r>
              <a:rPr lang="en-US" baseline="0" dirty="0" smtClean="0"/>
              <a:t>is when a bypass is required to reestablish blood flow to an area already bypassed.  It requires an </a:t>
            </a:r>
            <a:r>
              <a:rPr lang="en-US" b="1" baseline="0" dirty="0" smtClean="0"/>
              <a:t>Origin</a:t>
            </a:r>
            <a:r>
              <a:rPr lang="en-US" baseline="0" dirty="0" smtClean="0"/>
              <a:t> and an </a:t>
            </a:r>
            <a:r>
              <a:rPr lang="en-US" b="1" baseline="0" dirty="0" smtClean="0"/>
              <a:t>Insertion</a:t>
            </a:r>
            <a:r>
              <a:rPr lang="en-US" baseline="0" dirty="0" smtClean="0"/>
              <a:t>. The origin and insertion can be on the previous bypass graft. </a:t>
            </a:r>
            <a:r>
              <a:rPr lang="en-US" dirty="0" smtClean="0"/>
              <a:t>It does not necessarily require the same origin and insertion.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10</a:t>
            </a:fld>
            <a:endParaRPr lang="en-US" dirty="0"/>
          </a:p>
        </p:txBody>
      </p:sp>
    </p:spTree>
    <p:extLst>
      <p:ext uri="{BB962C8B-B14F-4D97-AF65-F5344CB8AC3E}">
        <p14:creationId xmlns:p14="http://schemas.microsoft.com/office/powerpoint/2010/main" val="191731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Imaging studies should be performed within 6 months of the procedure date to be used for abstraction.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11</a:t>
            </a:fld>
            <a:endParaRPr lang="en-US" dirty="0"/>
          </a:p>
        </p:txBody>
      </p:sp>
    </p:spTree>
    <p:extLst>
      <p:ext uri="{BB962C8B-B14F-4D97-AF65-F5344CB8AC3E}">
        <p14:creationId xmlns:p14="http://schemas.microsoft.com/office/powerpoint/2010/main" val="105881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ankle-brachial index test (</a:t>
            </a:r>
            <a:r>
              <a:rPr lang="en-US" sz="1200" b="1" i="0" kern="1200" dirty="0" smtClean="0">
                <a:solidFill>
                  <a:schemeClr val="tx1"/>
                </a:solidFill>
                <a:effectLst/>
                <a:latin typeface="+mn-lt"/>
                <a:ea typeface="+mn-ea"/>
                <a:cs typeface="+mn-cs"/>
              </a:rPr>
              <a:t>ABI</a:t>
            </a:r>
            <a:r>
              <a:rPr lang="en-US" sz="1200" b="0" i="0" kern="1200" dirty="0" smtClean="0">
                <a:solidFill>
                  <a:schemeClr val="tx1"/>
                </a:solidFill>
                <a:effectLst/>
                <a:latin typeface="+mn-lt"/>
                <a:ea typeface="+mn-ea"/>
                <a:cs typeface="+mn-cs"/>
              </a:rPr>
              <a:t>) is a quick, noninvasive way to check for PAD. The ankle-brachial index test compares the systolic</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blood pressure measured at your ankle with the systolic blood pressure measured at your arm. In</a:t>
            </a:r>
            <a:r>
              <a:rPr lang="en-US" sz="1200" b="0" i="0" kern="1200" baseline="0" dirty="0" smtClean="0">
                <a:solidFill>
                  <a:schemeClr val="tx1"/>
                </a:solidFill>
                <a:effectLst/>
                <a:latin typeface="+mn-lt"/>
                <a:ea typeface="+mn-ea"/>
                <a:cs typeface="+mn-cs"/>
              </a:rPr>
              <a:t> the website you will enter if the ABI is compressible then you will enter the value of the ABI. Compressible is the value of the ABI that is ≤1.4.  An ABI of &lt;0.9 signifies PAD. </a:t>
            </a:r>
            <a:r>
              <a:rPr lang="en-US" sz="1200" b="0" i="0" kern="1200" dirty="0" smtClean="0">
                <a:solidFill>
                  <a:schemeClr val="tx1"/>
                </a:solidFill>
                <a:effectLst/>
                <a:latin typeface="+mn-lt"/>
                <a:ea typeface="+mn-ea"/>
                <a:cs typeface="+mn-cs"/>
              </a:rPr>
              <a:t>An ABI ratio between 0.4 and 0.7 means you have moderate PAD. An ABI ratio less than 0.4 means you have severe PAD.  ABIs</a:t>
            </a:r>
            <a:r>
              <a:rPr lang="en-US" sz="1200" b="0" i="0" kern="1200" baseline="0" dirty="0" smtClean="0">
                <a:solidFill>
                  <a:schemeClr val="tx1"/>
                </a:solidFill>
                <a:effectLst/>
                <a:latin typeface="+mn-lt"/>
                <a:ea typeface="+mn-ea"/>
                <a:cs typeface="+mn-cs"/>
              </a:rPr>
              <a:t> are the gold standard test for PAD.  All Open Bypass patients should have ABIs in the EMR.  Sometimes these tests get performed at the physician’s office and may not be available in the EMR.  A QI process may be to ensure that the ABIs get entered into the EMR at your site.  ABIs are used for appropriateness review for Open Bypass procedures so it is important to get the values into the registry.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a:t>
            </a:r>
            <a:r>
              <a:rPr lang="en-US" sz="1200" b="0" i="0" kern="1200" baseline="0" dirty="0" smtClean="0">
                <a:solidFill>
                  <a:schemeClr val="tx1"/>
                </a:solidFill>
                <a:effectLst/>
                <a:latin typeface="+mn-lt"/>
                <a:ea typeface="+mn-ea"/>
                <a:cs typeface="+mn-cs"/>
              </a:rPr>
              <a:t> will enter all testing for both extremities not just the one that is the target for the procedure.  If the patient requires a second contralateral procedure, and the testing done prior to the first procedure is the only testing available for the second procedure, only enter the side that has not yet been intervened upon.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12</a:t>
            </a:fld>
            <a:endParaRPr lang="en-US" dirty="0"/>
          </a:p>
        </p:txBody>
      </p:sp>
    </p:spTree>
    <p:extLst>
      <p:ext uri="{BB962C8B-B14F-4D97-AF65-F5344CB8AC3E}">
        <p14:creationId xmlns:p14="http://schemas.microsoft.com/office/powerpoint/2010/main" val="270440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image</a:t>
            </a:r>
            <a:r>
              <a:rPr lang="en-US" baseline="0" dirty="0" smtClean="0"/>
              <a:t> </a:t>
            </a:r>
            <a:r>
              <a:rPr lang="en-US" dirty="0" smtClean="0"/>
              <a:t>is an example of an </a:t>
            </a:r>
            <a:r>
              <a:rPr lang="en-US" b="1" baseline="0" dirty="0" smtClean="0"/>
              <a:t>ABI</a:t>
            </a:r>
            <a:r>
              <a:rPr lang="en-US" baseline="0" dirty="0" smtClean="0"/>
              <a:t> and </a:t>
            </a:r>
            <a:r>
              <a:rPr lang="en-US" b="1" baseline="0" dirty="0" smtClean="0"/>
              <a:t>TBI</a:t>
            </a:r>
            <a:r>
              <a:rPr lang="en-US" baseline="0" dirty="0" smtClean="0"/>
              <a:t> report.  The ankle, brachial and toe pressures are listed and the ABIs and TBIs have been calculated at the bottom.  Note on this report there is not a left ABI calculated because there is not an ankle pressure on the left.  In the registry you would answer no to left ABI.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TBI</a:t>
            </a:r>
            <a:r>
              <a:rPr lang="en-US" baseline="0" dirty="0" smtClean="0"/>
              <a:t>  - toe brachial index is dividing the blood pressure of the great toe by the systolic brachial blood pressure. </a:t>
            </a:r>
            <a:r>
              <a:rPr lang="en-US" dirty="0" smtClean="0"/>
              <a:t>Toe Pressures - Uses a small toe cuff to measure</a:t>
            </a:r>
            <a:r>
              <a:rPr lang="en-US" baseline="0" dirty="0" smtClean="0"/>
              <a:t> toe BP.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0" dirty="0" smtClean="0"/>
              <a:t>oe pressures</a:t>
            </a:r>
            <a:r>
              <a:rPr lang="en-US" dirty="0" smtClean="0"/>
              <a:t> of 70 to 110 mmHg or TBI &gt; 0.5 to 0.75 is considered normal and anything below is diagnostic of </a:t>
            </a:r>
            <a:r>
              <a:rPr lang="en-US" b="0" dirty="0" smtClean="0"/>
              <a:t>PAD</a:t>
            </a:r>
            <a:r>
              <a:rPr lang="en-US" dirty="0" smtClean="0"/>
              <a:t>. A </a:t>
            </a:r>
            <a:r>
              <a:rPr lang="en-US" b="0" dirty="0" smtClean="0"/>
              <a:t>toe pressure </a:t>
            </a:r>
            <a:r>
              <a:rPr lang="en-US" dirty="0" smtClean="0"/>
              <a:t>lower than 30 mmHg or TBI &lt; 0.2 is considered severely ischemic and diagnostic of critical limb ischemia (CLI)</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13</a:t>
            </a:fld>
            <a:endParaRPr lang="en-US" dirty="0"/>
          </a:p>
        </p:txBody>
      </p:sp>
    </p:spTree>
    <p:extLst>
      <p:ext uri="{BB962C8B-B14F-4D97-AF65-F5344CB8AC3E}">
        <p14:creationId xmlns:p14="http://schemas.microsoft.com/office/powerpoint/2010/main" val="169087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greater saphenous is the most commonly used vein</a:t>
            </a:r>
            <a:r>
              <a:rPr lang="en-US" baseline="0" dirty="0" smtClean="0"/>
              <a:t> graft.  It can be reversed to promote better flow because of the valves. The valves can be stripped or not in each way of using the vein. Some surgeons do not strip the valves because they said that by stripping the valves, the epithelium is damaged and this could result in a leak. The </a:t>
            </a:r>
            <a:r>
              <a:rPr lang="en-US" b="1" baseline="0" dirty="0" smtClean="0"/>
              <a:t>GSV</a:t>
            </a:r>
            <a:r>
              <a:rPr lang="en-US" baseline="0" dirty="0" smtClean="0"/>
              <a:t> can be used </a:t>
            </a:r>
            <a:r>
              <a:rPr lang="en-US" b="1" baseline="0" dirty="0" smtClean="0"/>
              <a:t>In Situ</a:t>
            </a:r>
            <a:r>
              <a:rPr lang="en-US" baseline="0" dirty="0" smtClean="0"/>
              <a:t>, in its native position in the vascular bed where only the origin and insertion are maneuvered to create an anastomosis to the artery.  Or the GSV can be </a:t>
            </a:r>
            <a:r>
              <a:rPr lang="en-US" b="1" baseline="0" dirty="0" smtClean="0"/>
              <a:t>Non-Reversed Transposed</a:t>
            </a:r>
            <a:r>
              <a:rPr lang="en-US" baseline="0" dirty="0" smtClean="0"/>
              <a:t>, or moved, to create a bypass.  </a:t>
            </a:r>
            <a:endParaRPr lang="en-US" dirty="0" smtClean="0"/>
          </a:p>
          <a:p>
            <a:endParaRPr lang="en-US" dirty="0" smtClean="0"/>
          </a:p>
          <a:p>
            <a:r>
              <a:rPr lang="en-US" dirty="0" smtClean="0"/>
              <a:t>The </a:t>
            </a:r>
            <a:r>
              <a:rPr lang="en-US" b="1" dirty="0" smtClean="0"/>
              <a:t>Lesser Saphenous</a:t>
            </a:r>
            <a:r>
              <a:rPr lang="en-US" dirty="0" smtClean="0"/>
              <a:t>, </a:t>
            </a:r>
            <a:r>
              <a:rPr lang="en-US" b="1" dirty="0" smtClean="0"/>
              <a:t>Cephalic</a:t>
            </a:r>
            <a:r>
              <a:rPr lang="en-US" dirty="0" smtClean="0"/>
              <a:t>,</a:t>
            </a:r>
            <a:r>
              <a:rPr lang="en-US" baseline="0" dirty="0" smtClean="0"/>
              <a:t> and </a:t>
            </a:r>
            <a:r>
              <a:rPr lang="en-US" b="1" baseline="0" dirty="0" smtClean="0"/>
              <a:t>Basilic</a:t>
            </a:r>
            <a:r>
              <a:rPr lang="en-US" baseline="0" dirty="0" smtClean="0"/>
              <a:t> are not common veins used for bypass.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14</a:t>
            </a:fld>
            <a:endParaRPr lang="en-US" dirty="0"/>
          </a:p>
        </p:txBody>
      </p:sp>
    </p:spTree>
    <p:extLst>
      <p:ext uri="{BB962C8B-B14F-4D97-AF65-F5344CB8AC3E}">
        <p14:creationId xmlns:p14="http://schemas.microsoft.com/office/powerpoint/2010/main" val="101518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1" baseline="0" dirty="0" smtClean="0"/>
              <a:t>Vein Graft Harvest </a:t>
            </a:r>
            <a:r>
              <a:rPr lang="en-US" baseline="0" dirty="0" smtClean="0"/>
              <a:t>is considered </a:t>
            </a:r>
            <a:r>
              <a:rPr lang="en-US" b="1" baseline="0" dirty="0" smtClean="0"/>
              <a:t>Open</a:t>
            </a:r>
            <a:r>
              <a:rPr lang="en-US" baseline="0" dirty="0" smtClean="0"/>
              <a:t> since incisions are made down to the artery and vein for both the harvest and the bypass. </a:t>
            </a:r>
            <a:r>
              <a:rPr lang="en-US" dirty="0" smtClean="0"/>
              <a:t>The vein is tunneled into position</a:t>
            </a:r>
            <a:r>
              <a:rPr lang="en-US" baseline="0" dirty="0" smtClean="0"/>
              <a:t> and anastomosed onto the artery.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16</a:t>
            </a:fld>
            <a:endParaRPr lang="en-US" dirty="0"/>
          </a:p>
        </p:txBody>
      </p:sp>
    </p:spTree>
    <p:extLst>
      <p:ext uri="{BB962C8B-B14F-4D97-AF65-F5344CB8AC3E}">
        <p14:creationId xmlns:p14="http://schemas.microsoft.com/office/powerpoint/2010/main" val="3262589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b="1" dirty="0" smtClean="0"/>
              <a:t>In Situ </a:t>
            </a:r>
            <a:r>
              <a:rPr lang="en-US" dirty="0" smtClean="0"/>
              <a:t>or “in the original</a:t>
            </a:r>
            <a:r>
              <a:rPr lang="en-US" baseline="0" dirty="0" smtClean="0"/>
              <a:t> place”</a:t>
            </a:r>
            <a:r>
              <a:rPr lang="en-US" dirty="0" smtClean="0"/>
              <a:t> bypass graft uses a vein in its native position</a:t>
            </a:r>
            <a:r>
              <a:rPr lang="en-US" baseline="0" dirty="0" smtClean="0"/>
              <a:t> to bypass an arterial blockage.  The vein is only disturbed at the </a:t>
            </a:r>
            <a:r>
              <a:rPr lang="en-US" b="1" baseline="0" dirty="0" smtClean="0"/>
              <a:t>Origin</a:t>
            </a:r>
            <a:r>
              <a:rPr lang="en-US" baseline="0" dirty="0" smtClean="0"/>
              <a:t> and </a:t>
            </a:r>
            <a:r>
              <a:rPr lang="en-US" b="1" baseline="0" dirty="0" smtClean="0"/>
              <a:t>Insertion</a:t>
            </a:r>
            <a:r>
              <a:rPr lang="en-US" baseline="0" dirty="0" smtClean="0"/>
              <a:t> ends to connect to the artery creating the bypass.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17</a:t>
            </a:fld>
            <a:endParaRPr lang="en-US" dirty="0"/>
          </a:p>
        </p:txBody>
      </p:sp>
    </p:spTree>
    <p:extLst>
      <p:ext uri="{BB962C8B-B14F-4D97-AF65-F5344CB8AC3E}">
        <p14:creationId xmlns:p14="http://schemas.microsoft.com/office/powerpoint/2010/main" val="317825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harvesting a vein graft it can be done in segments, or pieces, sewn together to get the length needed to bypass the occlusion.  The </a:t>
            </a:r>
            <a:r>
              <a:rPr lang="en-US" b="1" baseline="0" dirty="0" smtClean="0"/>
              <a:t>Number of Vein Segments</a:t>
            </a:r>
            <a:r>
              <a:rPr lang="en-US" baseline="0" dirty="0" smtClean="0"/>
              <a:t> will be documented in the procedure note.  </a:t>
            </a:r>
          </a:p>
          <a:p>
            <a:r>
              <a:rPr lang="en-US" b="1" baseline="0" dirty="0" smtClean="0"/>
              <a:t>Minimal Vein Graft Diameter</a:t>
            </a:r>
            <a:r>
              <a:rPr lang="en-US" baseline="0" dirty="0" smtClean="0"/>
              <a:t> is the smallest vein lumen diameter. Look at Vein Mapping results in your pre-procedure testing or look in the op note.  If determining the minimal vein graft diameter from the vein mapping in the record, be sure to use the values of the segments used for the bypass.  The report typically gives values beyond the segments used for the bypass. A </a:t>
            </a:r>
            <a:r>
              <a:rPr lang="en-US" b="1" baseline="0" dirty="0" smtClean="0"/>
              <a:t>Dacron</a:t>
            </a:r>
            <a:r>
              <a:rPr lang="en-US" b="0" baseline="0" dirty="0" smtClean="0"/>
              <a:t> graft is a woven or knitted graft. A </a:t>
            </a:r>
            <a:r>
              <a:rPr lang="en-US" b="1" baseline="0" dirty="0" smtClean="0"/>
              <a:t>PTFE </a:t>
            </a:r>
            <a:r>
              <a:rPr lang="en-US" b="0" baseline="0" dirty="0" smtClean="0"/>
              <a:t>graft is made out of Teflon or polyester. A PTFE graft may also be called a Gore-Tex graft. </a:t>
            </a:r>
            <a:r>
              <a:rPr lang="en-US" b="1" baseline="0" dirty="0" smtClean="0"/>
              <a:t>Composite with vein</a:t>
            </a:r>
            <a:r>
              <a:rPr lang="en-US" b="0" baseline="0" dirty="0" smtClean="0"/>
              <a:t> means that both the patient’s vein and a prosthetic graft were used for the bypass. Typically, the vein graft is sewn onto one end of the prosthetic graft.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18</a:t>
            </a:fld>
            <a:endParaRPr lang="en-US" dirty="0"/>
          </a:p>
        </p:txBody>
      </p:sp>
    </p:spTree>
    <p:extLst>
      <p:ext uri="{BB962C8B-B14F-4D97-AF65-F5344CB8AC3E}">
        <p14:creationId xmlns:p14="http://schemas.microsoft.com/office/powerpoint/2010/main" val="161155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vein</a:t>
            </a:r>
            <a:r>
              <a:rPr lang="en-US" baseline="0" dirty="0" smtClean="0"/>
              <a:t> graft can be harvested </a:t>
            </a:r>
            <a:r>
              <a:rPr lang="en-US" b="1" baseline="0" dirty="0" smtClean="0"/>
              <a:t>Open</a:t>
            </a:r>
            <a:r>
              <a:rPr lang="en-US" baseline="0" dirty="0" smtClean="0"/>
              <a:t> with a long incision or skip incisions.  The other method of vein graft harvest is </a:t>
            </a:r>
            <a:r>
              <a:rPr lang="en-US" b="1" baseline="0" dirty="0" smtClean="0"/>
              <a:t>Endoscopic</a:t>
            </a:r>
            <a:r>
              <a:rPr lang="en-US" baseline="0" dirty="0" smtClean="0"/>
              <a:t> which entails small puncture incisions and an endoscope with a CO2 balloon, a dissector tool, a harvesting tool and a cutting tool using cautery to cut side branches. If an </a:t>
            </a:r>
            <a:r>
              <a:rPr lang="en-US" b="1" baseline="0" dirty="0" smtClean="0"/>
              <a:t>Allograft </a:t>
            </a:r>
            <a:r>
              <a:rPr lang="en-US" b="0" baseline="0" dirty="0" smtClean="0"/>
              <a:t>or </a:t>
            </a:r>
            <a:r>
              <a:rPr lang="en-US" b="1" baseline="0" dirty="0" smtClean="0"/>
              <a:t>Prosthetic Graft</a:t>
            </a:r>
            <a:r>
              <a:rPr lang="en-US" b="0" baseline="0" dirty="0" smtClean="0"/>
              <a:t> (man-made graft)</a:t>
            </a:r>
            <a:r>
              <a:rPr lang="en-US" b="1" baseline="0" dirty="0" smtClean="0"/>
              <a:t> </a:t>
            </a:r>
            <a:r>
              <a:rPr lang="en-US" baseline="0" dirty="0" smtClean="0"/>
              <a:t>is used, enter </a:t>
            </a:r>
            <a:r>
              <a:rPr lang="en-US" b="1" baseline="0" dirty="0" smtClean="0"/>
              <a:t>Not Harvested </a:t>
            </a:r>
            <a:r>
              <a:rPr lang="en-US" baseline="0" dirty="0" smtClean="0"/>
              <a:t>for the </a:t>
            </a:r>
            <a:r>
              <a:rPr lang="en-US" b="1" baseline="0" dirty="0" smtClean="0"/>
              <a:t>Vein Graft Harvest </a:t>
            </a:r>
            <a:r>
              <a:rPr lang="en-US" baseline="0" dirty="0" smtClean="0"/>
              <a:t>field.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19</a:t>
            </a:fld>
            <a:endParaRPr lang="en-US" dirty="0"/>
          </a:p>
        </p:txBody>
      </p:sp>
    </p:spTree>
    <p:extLst>
      <p:ext uri="{BB962C8B-B14F-4D97-AF65-F5344CB8AC3E}">
        <p14:creationId xmlns:p14="http://schemas.microsoft.com/office/powerpoint/2010/main" val="3916571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real life example of an incision with an Open Bypass procedure. You also may see this documented as a skip incision because there is intact skin in between the open incision.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20</a:t>
            </a:fld>
            <a:endParaRPr lang="en-US" dirty="0"/>
          </a:p>
        </p:txBody>
      </p:sp>
    </p:spTree>
    <p:extLst>
      <p:ext uri="{BB962C8B-B14F-4D97-AF65-F5344CB8AC3E}">
        <p14:creationId xmlns:p14="http://schemas.microsoft.com/office/powerpoint/2010/main" val="23810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follow along with the Open Bypass and Open Thrombectomy worksheets, the VS Data Dictionary, and VS Qualifying Case Criteria.</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a:t>
            </a:fld>
            <a:endParaRPr lang="en-US" dirty="0"/>
          </a:p>
        </p:txBody>
      </p:sp>
    </p:spTree>
    <p:extLst>
      <p:ext uri="{BB962C8B-B14F-4D97-AF65-F5344CB8AC3E}">
        <p14:creationId xmlns:p14="http://schemas.microsoft.com/office/powerpoint/2010/main" val="14837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dirty="0" smtClean="0"/>
              <a:t>Vein Cuff </a:t>
            </a:r>
            <a:r>
              <a:rPr lang="en-US" dirty="0" smtClean="0"/>
              <a:t>is a piece of vein</a:t>
            </a:r>
            <a:r>
              <a:rPr lang="en-US" baseline="0" dirty="0" smtClean="0"/>
              <a:t> used between a prosthetic bypass graft and the native artery</a:t>
            </a:r>
            <a:r>
              <a:rPr lang="en-US" dirty="0" smtClean="0"/>
              <a:t>. The blue in the image above</a:t>
            </a:r>
            <a:r>
              <a:rPr lang="en-US" baseline="0" dirty="0" smtClean="0"/>
              <a:t> is the vein cuff, or small piece of vein, used to attach the </a:t>
            </a:r>
            <a:r>
              <a:rPr lang="en-US" b="1" baseline="0" dirty="0" smtClean="0"/>
              <a:t>Prosthetic Graft </a:t>
            </a:r>
            <a:r>
              <a:rPr lang="en-US" baseline="0" dirty="0" smtClean="0"/>
              <a:t>to the native artery. Graft have a better long term patency outcome if vein is used when attaching a prosthetic graft to an artery. We asked Dr. Henke if he uses a vein cuff and he said, “No.”  In general, we do not see this being done.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21</a:t>
            </a:fld>
            <a:endParaRPr lang="en-US" dirty="0"/>
          </a:p>
        </p:txBody>
      </p:sp>
    </p:spTree>
    <p:extLst>
      <p:ext uri="{BB962C8B-B14F-4D97-AF65-F5344CB8AC3E}">
        <p14:creationId xmlns:p14="http://schemas.microsoft.com/office/powerpoint/2010/main" val="372837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Intra-Operative Graft Patency</a:t>
            </a:r>
            <a:r>
              <a:rPr lang="en-US" b="1" baseline="0" dirty="0" smtClean="0"/>
              <a:t> </a:t>
            </a:r>
            <a:r>
              <a:rPr lang="en-US" baseline="0" dirty="0" smtClean="0"/>
              <a:t>field asks if the bypass graft was evaluated in some way for patency prior to closure and leaving the OR.  All grafts are assessed by </a:t>
            </a:r>
            <a:r>
              <a:rPr lang="en-US" b="1" baseline="0" dirty="0" smtClean="0"/>
              <a:t>Doppler</a:t>
            </a:r>
            <a:r>
              <a:rPr lang="en-US" baseline="0" dirty="0" smtClean="0"/>
              <a:t> at least.  An </a:t>
            </a:r>
            <a:r>
              <a:rPr lang="en-US" b="1" baseline="0" dirty="0" smtClean="0"/>
              <a:t>Angiogram</a:t>
            </a:r>
            <a:r>
              <a:rPr lang="en-US" baseline="0" dirty="0" smtClean="0"/>
              <a:t> may be done to assess patency in severely diseased patients. An angiogram would be an additional procedure dictated in the procedure note utilizing contrast to view the vasculature under fluoro.  A </a:t>
            </a:r>
            <a:r>
              <a:rPr lang="en-US" b="1" baseline="0" dirty="0" smtClean="0"/>
              <a:t>Duplex</a:t>
            </a:r>
            <a:r>
              <a:rPr lang="en-US" baseline="0" dirty="0" smtClean="0"/>
              <a:t> is a more thorough ultrasound assessment of arterial pressures done prior to the patient leaving the OR which would generate a report in the testing section of the EMR.  </a:t>
            </a:r>
          </a:p>
          <a:p>
            <a:endParaRPr lang="en-US" dirty="0" smtClean="0"/>
          </a:p>
          <a:p>
            <a:r>
              <a:rPr lang="en-US" b="0" dirty="0" smtClean="0"/>
              <a:t>An</a:t>
            </a:r>
            <a:r>
              <a:rPr lang="en-US" b="0" baseline="0" dirty="0" smtClean="0"/>
              <a:t> </a:t>
            </a:r>
            <a:r>
              <a:rPr lang="en-US" b="1" dirty="0" smtClean="0"/>
              <a:t>Intra-Operative Graft Revision </a:t>
            </a:r>
            <a:r>
              <a:rPr lang="en-US" b="0" dirty="0" smtClean="0"/>
              <a:t>should</a:t>
            </a:r>
            <a:r>
              <a:rPr lang="en-US" b="0" baseline="0" dirty="0" smtClean="0"/>
              <a:t> be documented if after the Open Bypass is completed, while still in the OR, the graft is assessed for patency and determined to need to be changed in some way.  It could be kinked, too long, too short, etc. Only revisions made in the same OR time as the actual bypass are captured in this field.  Other revisions in the same Discharge would be captured in </a:t>
            </a:r>
            <a:r>
              <a:rPr lang="en-US" b="1" baseline="0" dirty="0" smtClean="0"/>
              <a:t>Outcomes</a:t>
            </a:r>
            <a:r>
              <a:rPr lang="en-US" b="0" baseline="0" dirty="0" smtClean="0"/>
              <a:t> in </a:t>
            </a:r>
            <a:r>
              <a:rPr lang="en-US" b="1" baseline="0" dirty="0" smtClean="0"/>
              <a:t>Return to OR</a:t>
            </a:r>
            <a:r>
              <a:rPr lang="en-US" b="0" baseline="0" dirty="0" smtClean="0"/>
              <a:t>, and maybe </a:t>
            </a:r>
            <a:r>
              <a:rPr lang="en-US" b="1" baseline="0" dirty="0" smtClean="0"/>
              <a:t>Stent/Graft Thrombosis</a:t>
            </a:r>
            <a:r>
              <a:rPr lang="en-US" b="0"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22</a:t>
            </a:fld>
            <a:endParaRPr lang="en-US" dirty="0"/>
          </a:p>
        </p:txBody>
      </p:sp>
    </p:spTree>
    <p:extLst>
      <p:ext uri="{BB962C8B-B14F-4D97-AF65-F5344CB8AC3E}">
        <p14:creationId xmlns:p14="http://schemas.microsoft.com/office/powerpoint/2010/main" val="390944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follow along with the Open Thrombectomy worksheet.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23</a:t>
            </a:fld>
            <a:endParaRPr lang="en-US" dirty="0"/>
          </a:p>
        </p:txBody>
      </p:sp>
    </p:spTree>
    <p:extLst>
      <p:ext uri="{BB962C8B-B14F-4D97-AF65-F5344CB8AC3E}">
        <p14:creationId xmlns:p14="http://schemas.microsoft.com/office/powerpoint/2010/main" val="99145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ALI = Acute Limb Ischemia. T</a:t>
            </a:r>
            <a:r>
              <a:rPr lang="en-US" sz="1200" kern="1200" dirty="0" smtClean="0">
                <a:solidFill>
                  <a:schemeClr val="tx1"/>
                </a:solidFill>
                <a:effectLst/>
                <a:latin typeface="+mn-lt"/>
                <a:ea typeface="+mn-ea"/>
                <a:cs typeface="+mn-cs"/>
              </a:rPr>
              <a:t>he goal for collecting open thrombectomy procedures is to capture patients who are thromboembolic secondary to ALI. This cohort of patients is not captured any other way in the BMC2 VS registry. ALI is a significant problem and has a direct correlation to limb loss. We collect open thrombectomy procedures</a:t>
            </a:r>
            <a:r>
              <a:rPr lang="en-US" sz="1200" kern="1200" baseline="0" dirty="0" smtClean="0">
                <a:solidFill>
                  <a:schemeClr val="tx1"/>
                </a:solidFill>
                <a:effectLst/>
                <a:latin typeface="+mn-lt"/>
                <a:ea typeface="+mn-ea"/>
                <a:cs typeface="+mn-cs"/>
              </a:rPr>
              <a:t> for PAD patients and patients with primary cardiac issues and hypercoagulability issues.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24</a:t>
            </a:fld>
            <a:endParaRPr lang="en-US" dirty="0"/>
          </a:p>
        </p:txBody>
      </p:sp>
    </p:spTree>
    <p:extLst>
      <p:ext uri="{BB962C8B-B14F-4D97-AF65-F5344CB8AC3E}">
        <p14:creationId xmlns:p14="http://schemas.microsoft.com/office/powerpoint/2010/main" val="3983277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b="1" dirty="0" smtClean="0"/>
              <a:t>Open Thrombectomy </a:t>
            </a:r>
            <a:r>
              <a:rPr lang="en-US" dirty="0" smtClean="0"/>
              <a:t>is an urgent or emergent independent</a:t>
            </a:r>
            <a:r>
              <a:rPr lang="en-US" baseline="0" dirty="0" smtClean="0"/>
              <a:t> procedure done for acute limb ischemia (ALI).  An open thrombectomy done as an outcome of a procedure done within the same hospitalization is not included as an independent Open Thrombectomy procedure, but is an outcome of the prior procedure.  An Open Thrombectomy has to be a cut down to the artery, an arteriotomy into the artery and clot removed.  A fogarty can be used once the artery is cut open.  The procedure may be documented as a thrombectomy or an embolectomy if the clot traveled to that location, either are collected if they meet the previous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PAD patients often have plaque and clot</a:t>
            </a:r>
            <a:r>
              <a:rPr lang="en-US" baseline="0" dirty="0" smtClean="0"/>
              <a:t> beyond the VS procedure area, an open thrombectomy can be done at the same time as an open bypass procedure. If the open thrombectomy is done at the insertion or origin site of an open bypass, you would not enter this as an open thrombectomy case.  It would be considered part of a typical open bypass procedure and preparing the artery for anastomosis.  If an open thrombectomy is performed at a completely different location from the entered procedure, you would include that open thrombectomy in the Locations tab available in the VS procedure section of the website. If the patient had a right fem-pop bypass and an open thrombectomy on the left common femoral artery, the left common femoral artery open thrombectomy would be added to the Locations section of the procedure as an additional procedure performed.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25</a:t>
            </a:fld>
            <a:endParaRPr lang="en-US" dirty="0"/>
          </a:p>
        </p:txBody>
      </p:sp>
    </p:spTree>
    <p:extLst>
      <p:ext uri="{BB962C8B-B14F-4D97-AF65-F5344CB8AC3E}">
        <p14:creationId xmlns:p14="http://schemas.microsoft.com/office/powerpoint/2010/main" val="773092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an open thrombectomy is an</a:t>
            </a:r>
            <a:r>
              <a:rPr lang="en-US" baseline="0" dirty="0" smtClean="0"/>
              <a:t> urgent/emergent procedure for acute limb ischemia performed to prevent limb loss, the registry asks </a:t>
            </a:r>
            <a:r>
              <a:rPr lang="en-US" b="1" baseline="0" dirty="0" smtClean="0"/>
              <a:t>Timeframe – Symptoms to Incision </a:t>
            </a:r>
            <a:r>
              <a:rPr lang="en-US" b="0" baseline="0" dirty="0" smtClean="0"/>
              <a:t>and</a:t>
            </a:r>
            <a:r>
              <a:rPr lang="en-US" b="1" baseline="0" dirty="0" smtClean="0"/>
              <a:t> Timeframe – Presentation to Incision</a:t>
            </a:r>
            <a:r>
              <a:rPr lang="en-US" baseline="0" dirty="0" smtClean="0"/>
              <a:t>, or how long did the patient have symptoms before incision, and how long was it from presentation to the hospital to the incision in hours.  Decimals can be entered, as in 1.5.  </a:t>
            </a:r>
          </a:p>
          <a:p>
            <a:endParaRPr lang="en-US" baseline="0" dirty="0" smtClean="0"/>
          </a:p>
          <a:p>
            <a:r>
              <a:rPr lang="en-US" baseline="0" dirty="0" smtClean="0"/>
              <a:t>Patients may have had a </a:t>
            </a:r>
            <a:r>
              <a:rPr lang="en-US" b="1" baseline="0" dirty="0" smtClean="0"/>
              <a:t>Prior Lytic Procedure</a:t>
            </a:r>
            <a:r>
              <a:rPr lang="en-US" baseline="0" dirty="0" smtClean="0"/>
              <a:t> or therapy prior to the OT procedure to try and break up the clot.  A prior lytic therapy procedure usually involves taking the patient to the procedure area, placing an infusion catheter and instilling thrombolytics, TNK, t-PA, etc., either as boluses or a continuous drip that may continue post-procedure.  A reminder for any medications that are unknown in any of the registry or procedure areas, Google the drug classification to be sure you are collecting all required medications.</a:t>
            </a:r>
            <a:endParaRPr lang="en-US" dirty="0" smtClean="0"/>
          </a:p>
          <a:p>
            <a:endParaRPr lang="en-US" dirty="0" smtClean="0"/>
          </a:p>
          <a:p>
            <a:r>
              <a:rPr lang="en-US" b="1" dirty="0" smtClean="0"/>
              <a:t>Vessel Closure</a:t>
            </a:r>
            <a:r>
              <a:rPr lang="en-US" dirty="0" smtClean="0"/>
              <a:t> –</a:t>
            </a:r>
            <a:r>
              <a:rPr lang="en-US" baseline="0" dirty="0" smtClean="0"/>
              <a:t> A patch for this field is a prosthetic piece of graft sewn into the incision to prevent eventual constriction and stenosis. </a:t>
            </a:r>
            <a:r>
              <a:rPr lang="en-US" dirty="0" smtClean="0"/>
              <a:t>Do not consider</a:t>
            </a:r>
            <a:r>
              <a:rPr lang="en-US" baseline="0" dirty="0" smtClean="0"/>
              <a:t> a liquid patch in the patch option</a:t>
            </a:r>
          </a:p>
          <a:p>
            <a:endParaRPr lang="en-US" baseline="0" dirty="0" smtClean="0"/>
          </a:p>
          <a:p>
            <a:r>
              <a:rPr lang="en-US" b="1" baseline="0" dirty="0" smtClean="0"/>
              <a:t>Concomitant Endarterectomy</a:t>
            </a:r>
            <a:r>
              <a:rPr lang="en-US" baseline="0" dirty="0" smtClean="0"/>
              <a:t> may occur because clot and plaque are commonly together in PAD patients. Ruptured plaque may have been the cause of the thrombus and both could be removed.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26</a:t>
            </a:fld>
            <a:endParaRPr lang="en-US" dirty="0"/>
          </a:p>
        </p:txBody>
      </p:sp>
    </p:spTree>
    <p:extLst>
      <p:ext uri="{BB962C8B-B14F-4D97-AF65-F5344CB8AC3E}">
        <p14:creationId xmlns:p14="http://schemas.microsoft.com/office/powerpoint/2010/main" val="1237907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left</a:t>
            </a:r>
            <a:r>
              <a:rPr lang="en-US" dirty="0" smtClean="0"/>
              <a:t> is an image of </a:t>
            </a:r>
            <a:r>
              <a:rPr lang="en-US" b="1" dirty="0" smtClean="0"/>
              <a:t>Primary</a:t>
            </a:r>
            <a:r>
              <a:rPr lang="en-US" baseline="0" dirty="0" smtClean="0"/>
              <a:t> vs. </a:t>
            </a:r>
            <a:r>
              <a:rPr lang="en-US" b="1" baseline="0" dirty="0" smtClean="0"/>
              <a:t>Patch Vessel Closure</a:t>
            </a:r>
            <a:r>
              <a:rPr lang="en-US" baseline="0" dirty="0" smtClean="0"/>
              <a:t>.  </a:t>
            </a:r>
          </a:p>
          <a:p>
            <a:endParaRPr lang="en-US" baseline="0" dirty="0" smtClean="0"/>
          </a:p>
          <a:p>
            <a:r>
              <a:rPr lang="en-US" baseline="0" dirty="0" smtClean="0"/>
              <a:t>On the right is an image of plaque build up in the artery.  PAD happens bilaterally and systematically.  Typically if patients have PAD peripherally, they also have arterial disease in their other arteries and have comorbidities such as heart disease and carotid disease.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27</a:t>
            </a:fld>
            <a:endParaRPr lang="en-US" dirty="0"/>
          </a:p>
        </p:txBody>
      </p:sp>
    </p:spTree>
    <p:extLst>
      <p:ext uri="{BB962C8B-B14F-4D97-AF65-F5344CB8AC3E}">
        <p14:creationId xmlns:p14="http://schemas.microsoft.com/office/powerpoint/2010/main" val="2573319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the website you will enter if the ABI is compressible then you will enter the value of the ABI. Compressible is the value of the ABI that is ≤1.4.  An ABI of &lt;0.9 signifies PAD. </a:t>
            </a:r>
            <a:r>
              <a:rPr lang="en-US" sz="1200" b="0" i="0" kern="1200" dirty="0" smtClean="0">
                <a:solidFill>
                  <a:schemeClr val="tx1"/>
                </a:solidFill>
                <a:effectLst/>
                <a:latin typeface="+mn-lt"/>
                <a:ea typeface="+mn-ea"/>
                <a:cs typeface="+mn-cs"/>
              </a:rPr>
              <a:t>An ABI ratio between 0.4 and 0.7 means you have moderate PAD. An ABI ratio less than 0.4 means you have severe PAD.  ABIs</a:t>
            </a:r>
            <a:r>
              <a:rPr lang="en-US" sz="1200" b="0" i="0" kern="1200" baseline="0" dirty="0" smtClean="0">
                <a:solidFill>
                  <a:schemeClr val="tx1"/>
                </a:solidFill>
                <a:effectLst/>
                <a:latin typeface="+mn-lt"/>
                <a:ea typeface="+mn-ea"/>
                <a:cs typeface="+mn-cs"/>
              </a:rPr>
              <a:t> are the gold standard test for PAD.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28</a:t>
            </a:fld>
            <a:endParaRPr lang="en-US" dirty="0"/>
          </a:p>
        </p:txBody>
      </p:sp>
    </p:spTree>
    <p:extLst>
      <p:ext uri="{BB962C8B-B14F-4D97-AF65-F5344CB8AC3E}">
        <p14:creationId xmlns:p14="http://schemas.microsoft.com/office/powerpoint/2010/main" val="1955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BMC2 VS collects upper and lower extremity bypass grafts only for stenosis or aneurysms.  We do not collect visceral,</a:t>
            </a:r>
            <a:r>
              <a:rPr lang="en-US" baseline="0" dirty="0" smtClean="0"/>
              <a:t> carotid </a:t>
            </a:r>
            <a:r>
              <a:rPr lang="en-US" dirty="0" smtClean="0"/>
              <a:t>or renal bypasses</a:t>
            </a:r>
            <a:r>
              <a:rPr lang="en-US" baseline="0" dirty="0" smtClean="0"/>
              <a:t> as a procedure.  The purpose of a bypass procedure is to get blood flow distal to an arterial occlusion. The blood is rerouted around a blockage, or the blocked vessel is removed and a graft is put in its place.  A bypass procedure that is captured for the BMC2 VS registry is a complete bypass that includes an </a:t>
            </a:r>
            <a:r>
              <a:rPr lang="en-US" b="1" baseline="0" dirty="0" smtClean="0"/>
              <a:t>Origin</a:t>
            </a:r>
            <a:r>
              <a:rPr lang="en-US" baseline="0" dirty="0" smtClean="0"/>
              <a:t> (where the graft was proximally attached to the artery and an </a:t>
            </a:r>
            <a:r>
              <a:rPr lang="en-US" b="1" baseline="0" dirty="0" smtClean="0"/>
              <a:t>Insertion</a:t>
            </a:r>
            <a:r>
              <a:rPr lang="en-US" baseline="0" dirty="0" smtClean="0"/>
              <a:t>, the distal attachment to the artery).  Bypass procedures may require revisions at one end of the graft over time, but if there is not an origin </a:t>
            </a:r>
            <a:r>
              <a:rPr lang="en-US" u="sng" baseline="0" dirty="0" smtClean="0"/>
              <a:t>and</a:t>
            </a:r>
            <a:r>
              <a:rPr lang="en-US" baseline="0" dirty="0" smtClean="0"/>
              <a:t> an insertion, we do not enter it in the registry.  If a revision was done on a bypass procedure that was entered into the VS registry within the prior year, the revision will be collected on the follow up.  </a:t>
            </a:r>
          </a:p>
          <a:p>
            <a:r>
              <a:rPr lang="en-US" baseline="0" dirty="0" smtClean="0"/>
              <a:t>A bypass procedure may also be a bypass of a bypass, a previous fem-pop may have an occluded popliteal section, and a smaller pop-pop bypass is done on the previous bypass graft.  Because this has an origin and an insertion, this is captured as a bypass procedure.  Any bypass grafts placed will be considered the location of the native artery it is replacing.  Example: For a pop-pop bypass on a previous fem-pop, the popliteal bypass graft insertion is popliteal artery even though it is attached to a prior graft. </a:t>
            </a:r>
          </a:p>
          <a:p>
            <a:r>
              <a:rPr lang="en-US" baseline="0" dirty="0" smtClean="0"/>
              <a:t>Bypass grafts can be done with a </a:t>
            </a:r>
            <a:r>
              <a:rPr lang="en-US" b="1" baseline="0" dirty="0" smtClean="0"/>
              <a:t>Vein Graft</a:t>
            </a:r>
            <a:r>
              <a:rPr lang="en-US" baseline="0" dirty="0" smtClean="0"/>
              <a:t> or a </a:t>
            </a:r>
            <a:r>
              <a:rPr lang="en-US" b="1" baseline="0" dirty="0" smtClean="0"/>
              <a:t>Prosthetic Graft</a:t>
            </a:r>
            <a:r>
              <a:rPr lang="en-US" baseline="0" dirty="0" smtClean="0"/>
              <a:t>.  Veins have valves, so the vein can be </a:t>
            </a:r>
            <a:r>
              <a:rPr lang="en-US" b="1" baseline="0" dirty="0" smtClean="0"/>
              <a:t>Reversed</a:t>
            </a:r>
            <a:r>
              <a:rPr lang="en-US" baseline="0" dirty="0" smtClean="0"/>
              <a:t> to allow the blood to flow through or the valves can be stripped, some surgeons do not strip the valves.  Grafts can also be man-made, </a:t>
            </a:r>
            <a:r>
              <a:rPr lang="en-US" b="1" baseline="0" dirty="0" smtClean="0"/>
              <a:t>PTFE</a:t>
            </a:r>
            <a:r>
              <a:rPr lang="en-US" baseline="0" dirty="0" smtClean="0"/>
              <a:t>/Gore-Tex or </a:t>
            </a:r>
            <a:r>
              <a:rPr lang="en-US" b="1" baseline="0" dirty="0" smtClean="0"/>
              <a:t>Dacron</a:t>
            </a:r>
            <a:r>
              <a:rPr lang="en-US" baseline="0" dirty="0" smtClean="0"/>
              <a:t> knitted grafts. Grafts can also be from donors: cadaver donors are </a:t>
            </a:r>
            <a:r>
              <a:rPr lang="en-US" b="1" baseline="0" dirty="0" smtClean="0"/>
              <a:t>Allograft</a:t>
            </a:r>
            <a:r>
              <a:rPr lang="en-US" baseline="0" dirty="0" smtClean="0"/>
              <a:t>s and animal donors are xenografts.  To document a xenograft enter yes to Vein Graft and then choose Other.  Xenograft is on our list of field additions in the next round of website changes.  Remember you can always Google the graft type. </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a:t>
            </a:fld>
            <a:endParaRPr lang="en-US" dirty="0"/>
          </a:p>
        </p:txBody>
      </p:sp>
    </p:spTree>
    <p:extLst>
      <p:ext uri="{BB962C8B-B14F-4D97-AF65-F5344CB8AC3E}">
        <p14:creationId xmlns:p14="http://schemas.microsoft.com/office/powerpoint/2010/main" val="306227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refer to the BMC2 Vascular Surgery Qualifying Case Criteria</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4</a:t>
            </a:fld>
            <a:endParaRPr lang="en-US" dirty="0"/>
          </a:p>
        </p:txBody>
      </p:sp>
    </p:spTree>
    <p:extLst>
      <p:ext uri="{BB962C8B-B14F-4D97-AF65-F5344CB8AC3E}">
        <p14:creationId xmlns:p14="http://schemas.microsoft.com/office/powerpoint/2010/main" val="220171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picture of an axillary to femoral with a femoral to femoral bypass.  This</a:t>
            </a:r>
            <a:r>
              <a:rPr lang="en-US" baseline="0" dirty="0" smtClean="0"/>
              <a:t> would be done to bypass an aortic and/or iliac occlusions.  This could be entered as two procedures, an axillary to femoral bypass and a femoral to femoral bypass with the same start and end times while dividing the volume fields in half between the two such as heparin dose, contrast, crystalloids and EBL and only adding any outcomes to only one of the procedures.  Or, you can enter it as one procedure with the right axillary artery as the origin and the left common femoral artery as the insertion, indicating that there was also a right femoral to left femoral portion of the procedure.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5</a:t>
            </a:fld>
            <a:endParaRPr lang="en-US" dirty="0"/>
          </a:p>
        </p:txBody>
      </p:sp>
    </p:spTree>
    <p:extLst>
      <p:ext uri="{BB962C8B-B14F-4D97-AF65-F5344CB8AC3E}">
        <p14:creationId xmlns:p14="http://schemas.microsoft.com/office/powerpoint/2010/main" val="408691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picture</a:t>
            </a:r>
            <a:r>
              <a:rPr lang="en-US" baseline="0" dirty="0" smtClean="0"/>
              <a:t> of an aorto-bifemoral bypass.  The </a:t>
            </a:r>
            <a:r>
              <a:rPr lang="en-US" b="1" u="none" baseline="0" dirty="0" smtClean="0"/>
              <a:t>Origin</a:t>
            </a:r>
            <a:r>
              <a:rPr lang="en-US" baseline="0" dirty="0" smtClean="0"/>
              <a:t> is the aorta and the </a:t>
            </a:r>
            <a:r>
              <a:rPr lang="en-US" b="1" baseline="0" dirty="0" smtClean="0"/>
              <a:t>Insertion</a:t>
            </a:r>
            <a:r>
              <a:rPr lang="en-US" baseline="0" dirty="0" smtClean="0"/>
              <a:t> is both left and right femoral arteries.  There is a space in the BMC2 website to enter two insertions if needed.  A patient can have mixed etiology and have an abdominal aneurysm and peripheral stenosis with symptoms of claudication.  If you are questioning whether a procedure be entered as an Open AAA or an aorto-bifemoral open bypass, look to the symptoms that necessitated the procedure to guide you.  Abdominal aneurysms can be found incidentally and are sometimes small and below the size guidelines for repair (5cm for women, 5.5 cm for men) when testing for claudication.  Stick to the indications for the entered procedure to determine the procedure type to enter.  If you have any question, email BMC2 to review before spending time on abstraction that may not be the correct procedure type.  Remember the causes of peripheral arterial disease are the same as for aneurysmal disease.  These do not happen independent of each other, so patient presentations may be mixed.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6</a:t>
            </a:fld>
            <a:endParaRPr lang="en-US" dirty="0"/>
          </a:p>
        </p:txBody>
      </p:sp>
    </p:spTree>
    <p:extLst>
      <p:ext uri="{BB962C8B-B14F-4D97-AF65-F5344CB8AC3E}">
        <p14:creationId xmlns:p14="http://schemas.microsoft.com/office/powerpoint/2010/main" val="344011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an image of a femoral (</a:t>
            </a:r>
            <a:r>
              <a:rPr lang="en-US" b="1" dirty="0" smtClean="0"/>
              <a:t>Origin</a:t>
            </a:r>
            <a:r>
              <a:rPr lang="en-US" dirty="0" smtClean="0"/>
              <a:t>)</a:t>
            </a:r>
            <a:r>
              <a:rPr lang="en-US" baseline="0" dirty="0" smtClean="0"/>
              <a:t> to popliteal (</a:t>
            </a:r>
            <a:r>
              <a:rPr lang="en-US" b="1" baseline="0" dirty="0" smtClean="0"/>
              <a:t>Insertion</a:t>
            </a:r>
            <a:r>
              <a:rPr lang="en-US" baseline="0" dirty="0" smtClean="0"/>
              <a:t>) bypass.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7</a:t>
            </a:fld>
            <a:endParaRPr lang="en-US" dirty="0"/>
          </a:p>
        </p:txBody>
      </p:sp>
    </p:spTree>
    <p:extLst>
      <p:ext uri="{BB962C8B-B14F-4D97-AF65-F5344CB8AC3E}">
        <p14:creationId xmlns:p14="http://schemas.microsoft.com/office/powerpoint/2010/main" val="293779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fem-fem bypass can</a:t>
            </a:r>
            <a:r>
              <a:rPr lang="en-US" baseline="0" dirty="0" smtClean="0"/>
              <a:t> be</a:t>
            </a:r>
            <a:r>
              <a:rPr lang="en-US" dirty="0" smtClean="0"/>
              <a:t> a last</a:t>
            </a:r>
            <a:r>
              <a:rPr lang="en-US" baseline="0" dirty="0" smtClean="0"/>
              <a:t> ditch procedure to prevent amputation and is performed when the more proximal arterial arteries of the leg are occluded and cannot be opened up.  Typically many prior procedures have occurred before this procedure.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8</a:t>
            </a:fld>
            <a:endParaRPr lang="en-US" dirty="0"/>
          </a:p>
        </p:txBody>
      </p:sp>
    </p:spTree>
    <p:extLst>
      <p:ext uri="{BB962C8B-B14F-4D97-AF65-F5344CB8AC3E}">
        <p14:creationId xmlns:p14="http://schemas.microsoft.com/office/powerpoint/2010/main" val="153508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 bypass done with an interposition graft is where the occlusion, or aneurysm,</a:t>
            </a:r>
            <a:r>
              <a:rPr lang="en-US" baseline="0" dirty="0" smtClean="0"/>
              <a:t> is cut out and a bypass conduit is anastomosed proximally and distally within the exact space of the removed native artery.  The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graft takes the place of diseased vessel rather than bypassing the arterial segment. The interposition graft is used primarily for peripheral (iliac / popliteal) aneurysm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42FD833-05CC-435C-9B5F-7266119212E6}" type="slidenum">
              <a:rPr lang="en-US" smtClean="0"/>
              <a:t>9</a:t>
            </a:fld>
            <a:endParaRPr lang="en-US" dirty="0"/>
          </a:p>
        </p:txBody>
      </p:sp>
    </p:spTree>
    <p:extLst>
      <p:ext uri="{BB962C8B-B14F-4D97-AF65-F5344CB8AC3E}">
        <p14:creationId xmlns:p14="http://schemas.microsoft.com/office/powerpoint/2010/main" val="161736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userDrawn="1"/>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9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3448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89499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77412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63839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8330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59013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1434054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278557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64748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84938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0" indent="0">
              <a:buNone/>
              <a:defRPr sz="3000"/>
            </a:lvl1pPr>
            <a:lvl2pPr marL="344488" indent="-223838">
              <a:tabLst/>
              <a:defRPr/>
            </a:lvl2pPr>
            <a:lvl4pPr marL="577850" indent="-233363">
              <a:buSzPct val="80000"/>
              <a:buFont typeface="Courier New" panose="02070309020205020404" pitchFamily="49" charset="0"/>
              <a:buChar char="o"/>
              <a:tabLst/>
              <a:defRPr sz="2400"/>
            </a:lvl4pPr>
          </a:lstStyle>
          <a:p>
            <a:pPr lvl="0"/>
            <a:r>
              <a:rPr lang="en-US" dirty="0"/>
              <a:t>Second Level</a:t>
            </a:r>
          </a:p>
          <a:p>
            <a:pPr lvl="1"/>
            <a:r>
              <a:rPr lang="en-US" dirty="0"/>
              <a:t>Third level</a:t>
            </a:r>
          </a:p>
          <a:p>
            <a:pPr lvl="3"/>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userDrawn="1"/>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userDrawn="1"/>
        </p:nvSpPr>
        <p:spPr>
          <a:xfrm>
            <a:off x="9339812" y="6397397"/>
            <a:ext cx="2504901" cy="307777"/>
          </a:xfrm>
          <a:prstGeom prst="rect">
            <a:avLst/>
          </a:prstGeom>
          <a:noFill/>
        </p:spPr>
        <p:txBody>
          <a:bodyPr wrap="square" rtlCol="0">
            <a:spAutoFit/>
          </a:bodyPr>
          <a:lstStyle/>
          <a:p>
            <a:pPr algn="r"/>
            <a:fld id="{C0E84464-D305-4F87-B17D-89E5DC02D5C4}" type="slidenum">
              <a:rPr lang="en-US" sz="1400" b="1" smtClean="0">
                <a:solidFill>
                  <a:schemeClr val="bg1"/>
                </a:solidFill>
              </a:rPr>
              <a:t>‹#›</a:t>
            </a:fld>
            <a:r>
              <a:rPr lang="en-US" sz="1400" b="1" dirty="0" smtClean="0">
                <a:solidFill>
                  <a:schemeClr val="bg1"/>
                </a:solidFill>
              </a:rPr>
              <a:t>    BMC2.org</a:t>
            </a:r>
            <a:endParaRPr lang="en-US" sz="1400" b="1" dirty="0">
              <a:solidFill>
                <a:schemeClr val="bg1"/>
              </a:solidFill>
            </a:endParaRP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348316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5/19/2020</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85808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5/19/2020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56721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5/19/2020</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928139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5831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60313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120021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0282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userDrawn="1"/>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userDrawn="1"/>
        </p:nvSpPr>
        <p:spPr>
          <a:xfrm>
            <a:off x="9339812" y="6397397"/>
            <a:ext cx="2504901" cy="307777"/>
          </a:xfrm>
          <a:prstGeom prst="rect">
            <a:avLst/>
          </a:prstGeom>
          <a:noFill/>
        </p:spPr>
        <p:txBody>
          <a:bodyPr wrap="square" rtlCol="0">
            <a:spAutoFit/>
          </a:bodyPr>
          <a:lstStyle/>
          <a:p>
            <a:pPr algn="r"/>
            <a:fld id="{25D58BF1-57EC-4B86-8862-488B9DD1B0AF}" type="slidenum">
              <a:rPr lang="en-US" sz="1400" b="1" smtClean="0">
                <a:solidFill>
                  <a:schemeClr val="bg1"/>
                </a:solidFill>
              </a:rPr>
              <a:t>‹#›</a:t>
            </a:fld>
            <a:r>
              <a:rPr lang="en-US" sz="1400" b="1" dirty="0" smtClean="0">
                <a:solidFill>
                  <a:schemeClr val="bg1"/>
                </a:solidFill>
              </a:rPr>
              <a:t>    BMC2.org</a:t>
            </a:r>
            <a:endParaRPr lang="en-US" sz="1400" b="1" dirty="0">
              <a:solidFill>
                <a:schemeClr val="bg1"/>
              </a:solidFill>
            </a:endParaRP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95650" y="3992880"/>
            <a:ext cx="5600700" cy="63500"/>
          </a:xfrm>
          <a:prstGeom prst="rect">
            <a:avLst/>
          </a:prstGeom>
        </p:spPr>
      </p:pic>
    </p:spTree>
    <p:extLst>
      <p:ext uri="{BB962C8B-B14F-4D97-AF65-F5344CB8AC3E}">
        <p14:creationId xmlns:p14="http://schemas.microsoft.com/office/powerpoint/2010/main" val="40362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0028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33550126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97982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2789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7525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35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49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48660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5/19/2020</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4840798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ailymedfact.com/acute-limb-ischaemia/" TargetMode="External"/><Relationship Id="rId2" Type="http://schemas.openxmlformats.org/officeDocument/2006/relationships/hyperlink" Target="http://www.texasfootdoctor.org/peripheral-arterial-disease.html" TargetMode="External"/><Relationship Id="rId1" Type="http://schemas.openxmlformats.org/officeDocument/2006/relationships/slideLayout" Target="../slideLayouts/slideLayout2.xml"/><Relationship Id="rId6" Type="http://schemas.openxmlformats.org/officeDocument/2006/relationships/hyperlink" Target="https://vascsurg.me/2015/10/28/the-ilio-femoral-popliteal-remote-endarterectomy-the-concept-behind-extended-remote-endarterectomy-is-moving-inflow-from-the-groin-to-the-knee/" TargetMode="External"/><Relationship Id="rId5" Type="http://schemas.openxmlformats.org/officeDocument/2006/relationships/hyperlink" Target="http://www.cvtsc.com/wordpress/index.php/surgery/vascular-surgery/leg-bypass-surgery/" TargetMode="External"/><Relationship Id="rId4" Type="http://schemas.openxmlformats.org/officeDocument/2006/relationships/hyperlink" Target="http://www.heartsurgery-hawaii.com/evh.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lideplayer.com/slide/12563421/" TargetMode="External"/><Relationship Id="rId2" Type="http://schemas.openxmlformats.org/officeDocument/2006/relationships/hyperlink" Target="https://www.drugs.com/health-guide/peripheral-arterial-disease.html" TargetMode="External"/><Relationship Id="rId1" Type="http://schemas.openxmlformats.org/officeDocument/2006/relationships/slideLayout" Target="../slideLayouts/slideLayout2.xml"/><Relationship Id="rId5" Type="http://schemas.openxmlformats.org/officeDocument/2006/relationships/hyperlink" Target="https://www.healthlinkbc.ca/health-topics/zm2720" TargetMode="External"/><Relationship Id="rId4" Type="http://schemas.openxmlformats.org/officeDocument/2006/relationships/hyperlink" Target="https://docs.google.com/document/d/1iddfCWwxuytk-5vFwfrrT2HUcFzoGW9FqSBzfvT0TZc/edi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emanticscholar.org/paper/REPAIR-OF-FEMORAL-AND-POPLITEAL-ARTERY-ANEURYSMS-Kaviani-O%E2%80%99Hara/2130ec1626265fefbbaab24fba9c856990cdd7c2/figure/10" TargetMode="External"/><Relationship Id="rId2" Type="http://schemas.openxmlformats.org/officeDocument/2006/relationships/hyperlink" Target="https://www.healthlinkbc.ca/health-topics/zm2718" TargetMode="External"/><Relationship Id="rId1" Type="http://schemas.openxmlformats.org/officeDocument/2006/relationships/slideLayout" Target="../slideLayouts/slideLayout2.xml"/><Relationship Id="rId5" Type="http://schemas.openxmlformats.org/officeDocument/2006/relationships/hyperlink" Target="https://myhealth.alberta.ca/health/AfterCareInformation/pages/conditions.aspx?HwId=abk2323" TargetMode="External"/><Relationship Id="rId4" Type="http://schemas.openxmlformats.org/officeDocument/2006/relationships/hyperlink" Target="https://www.semanticscholar.org/paper/Vascular-surgery:-an-update.-Lee-Dawson/9e93d3536eecbf1bc1c2a238672cbc1f996ca3d2/figure/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horacickey.com/axillofemoral-bypass/" TargetMode="External"/><Relationship Id="rId2" Type="http://schemas.openxmlformats.org/officeDocument/2006/relationships/hyperlink" Target="https://iame.com/online/physiologic_testing_for_assessment_of_peripheral_arterial_disease/content.php" TargetMode="External"/><Relationship Id="rId1" Type="http://schemas.openxmlformats.org/officeDocument/2006/relationships/slideLayout" Target="../slideLayouts/slideLayout2.xml"/><Relationship Id="rId5" Type="http://schemas.openxmlformats.org/officeDocument/2006/relationships/hyperlink" Target="https://zmpbmt.meduniwien.ac.at/wissenschaft-forschung/cardiovascular-dynamics-artificial-organs/projects/visualization-of-fluid-dynamics-in-vascular-surgery/" TargetMode="External"/><Relationship Id="rId4" Type="http://schemas.openxmlformats.org/officeDocument/2006/relationships/hyperlink" Target="https://www.up.ac.za/media/shared/135/ZP_Files/controversies%202017/tsotetsi.zp106498.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Open Revascularization Procedures: </a:t>
            </a:r>
            <a:r>
              <a:rPr lang="en-US" sz="4400" dirty="0" smtClean="0"/>
              <a:t>Open </a:t>
            </a:r>
            <a:r>
              <a:rPr lang="en-US" sz="4400" dirty="0"/>
              <a:t>Bypass </a:t>
            </a:r>
            <a:r>
              <a:rPr lang="en-US" sz="4400" dirty="0" smtClean="0"/>
              <a:t/>
            </a:r>
            <a:br>
              <a:rPr lang="en-US" sz="4400" dirty="0" smtClean="0"/>
            </a:br>
            <a:r>
              <a:rPr lang="en-US" sz="4400" dirty="0" smtClean="0"/>
              <a:t>and </a:t>
            </a:r>
            <a:br>
              <a:rPr lang="en-US" sz="4400" dirty="0" smtClean="0"/>
            </a:br>
            <a:r>
              <a:rPr lang="en-US" sz="4400" dirty="0" smtClean="0"/>
              <a:t>Open </a:t>
            </a:r>
            <a:r>
              <a:rPr lang="en-US" sz="4400" dirty="0"/>
              <a:t>Thrombectomy</a:t>
            </a:r>
          </a:p>
        </p:txBody>
      </p:sp>
    </p:spTree>
    <p:extLst>
      <p:ext uri="{BB962C8B-B14F-4D97-AF65-F5344CB8AC3E}">
        <p14:creationId xmlns:p14="http://schemas.microsoft.com/office/powerpoint/2010/main" val="161245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Bypass</a:t>
            </a:r>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28892" y="2481844"/>
            <a:ext cx="3334215" cy="3038899"/>
          </a:xfrm>
        </p:spPr>
      </p:pic>
      <p:sp>
        <p:nvSpPr>
          <p:cNvPr id="14" name="TextBox 13"/>
          <p:cNvSpPr txBox="1"/>
          <p:nvPr/>
        </p:nvSpPr>
        <p:spPr>
          <a:xfrm>
            <a:off x="3894667" y="1862667"/>
            <a:ext cx="5852884" cy="369332"/>
          </a:xfrm>
          <a:prstGeom prst="rect">
            <a:avLst/>
          </a:prstGeom>
          <a:noFill/>
        </p:spPr>
        <p:txBody>
          <a:bodyPr wrap="none" rtlCol="0">
            <a:spAutoFit/>
          </a:bodyPr>
          <a:lstStyle/>
          <a:p>
            <a:r>
              <a:rPr lang="en-US" dirty="0" smtClean="0"/>
              <a:t>Fem-pop to common femoral artery-anterior tibial artery</a:t>
            </a:r>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354" y="5520743"/>
            <a:ext cx="3731075" cy="390178"/>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2802" y="5645722"/>
            <a:ext cx="4572396" cy="530398"/>
          </a:xfrm>
          <a:prstGeom prst="rect">
            <a:avLst/>
          </a:prstGeom>
        </p:spPr>
      </p:pic>
    </p:spTree>
    <p:extLst>
      <p:ext uri="{BB962C8B-B14F-4D97-AF65-F5344CB8AC3E}">
        <p14:creationId xmlns:p14="http://schemas.microsoft.com/office/powerpoint/2010/main" val="401457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Imaging Studies</a:t>
            </a:r>
            <a:br>
              <a:rPr lang="en-US" dirty="0" smtClean="0"/>
            </a:br>
            <a:r>
              <a:rPr lang="en-US" sz="2700" dirty="0" smtClean="0"/>
              <a:t>Within the Past 6 Months</a:t>
            </a:r>
            <a:endParaRPr lang="en-US" sz="2700" dirty="0"/>
          </a:p>
        </p:txBody>
      </p:sp>
    </p:spTree>
    <p:extLst>
      <p:ext uri="{BB962C8B-B14F-4D97-AF65-F5344CB8AC3E}">
        <p14:creationId xmlns:p14="http://schemas.microsoft.com/office/powerpoint/2010/main" val="417400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ABI/TBI/Toe Pressure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34712" y="1825625"/>
            <a:ext cx="6122575" cy="435133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987" y="6048936"/>
            <a:ext cx="3249450" cy="256054"/>
          </a:xfrm>
          <a:prstGeom prst="rect">
            <a:avLst/>
          </a:prstGeom>
        </p:spPr>
      </p:pic>
    </p:spTree>
    <p:extLst>
      <p:ext uri="{BB962C8B-B14F-4D97-AF65-F5344CB8AC3E}">
        <p14:creationId xmlns:p14="http://schemas.microsoft.com/office/powerpoint/2010/main" val="93144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ABI/TBI/Toe Pressure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62614" y="1825625"/>
            <a:ext cx="4466771" cy="435133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3534" y="5458603"/>
            <a:ext cx="1524132" cy="597460"/>
          </a:xfrm>
          <a:prstGeom prst="rect">
            <a:avLst/>
          </a:prstGeom>
        </p:spPr>
      </p:pic>
    </p:spTree>
    <p:extLst>
      <p:ext uri="{BB962C8B-B14F-4D97-AF65-F5344CB8AC3E}">
        <p14:creationId xmlns:p14="http://schemas.microsoft.com/office/powerpoint/2010/main" val="347185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Details: Open Bypass</a:t>
            </a:r>
            <a:endParaRPr lang="en-US" dirty="0"/>
          </a:p>
        </p:txBody>
      </p:sp>
      <p:sp>
        <p:nvSpPr>
          <p:cNvPr id="4" name="Content Placeholder 2"/>
          <p:cNvSpPr>
            <a:spLocks noGrp="1"/>
          </p:cNvSpPr>
          <p:nvPr>
            <p:ph idx="1"/>
          </p:nvPr>
        </p:nvSpPr>
        <p:spPr/>
        <p:txBody>
          <a:bodyPr>
            <a:normAutofit/>
          </a:bodyPr>
          <a:lstStyle/>
          <a:p>
            <a:r>
              <a:rPr lang="en-US" dirty="0"/>
              <a:t>Origin – starting point of bypass (blood flows in)</a:t>
            </a:r>
          </a:p>
          <a:p>
            <a:r>
              <a:rPr lang="en-US" dirty="0"/>
              <a:t>Insertion – ending point of bypass (blood flows out)</a:t>
            </a:r>
          </a:p>
          <a:p>
            <a:r>
              <a:rPr lang="en-US" dirty="0"/>
              <a:t>Vein graft type</a:t>
            </a:r>
          </a:p>
          <a:p>
            <a:pPr lvl="2"/>
            <a:r>
              <a:rPr lang="en-US" sz="2400" dirty="0"/>
              <a:t>Greater saphenous – reversed, in situ, non-reversed transposed</a:t>
            </a:r>
          </a:p>
          <a:p>
            <a:pPr lvl="2"/>
            <a:r>
              <a:rPr lang="en-US" sz="2400" dirty="0"/>
              <a:t>Lesser </a:t>
            </a:r>
            <a:r>
              <a:rPr lang="en-US" sz="2400" dirty="0" smtClean="0"/>
              <a:t>saphenous</a:t>
            </a:r>
          </a:p>
          <a:p>
            <a:pPr lvl="2"/>
            <a:r>
              <a:rPr lang="en-US" sz="2400" dirty="0" smtClean="0"/>
              <a:t>Cephalic</a:t>
            </a:r>
          </a:p>
          <a:p>
            <a:pPr lvl="2"/>
            <a:r>
              <a:rPr lang="en-US" sz="2400" dirty="0" smtClean="0"/>
              <a:t>Basilic</a:t>
            </a:r>
            <a:endParaRPr lang="en-US" sz="2400" dirty="0"/>
          </a:p>
          <a:p>
            <a:pPr lvl="2"/>
            <a:r>
              <a:rPr lang="en-US" sz="2400" dirty="0"/>
              <a:t>Allograft</a:t>
            </a:r>
          </a:p>
          <a:p>
            <a:pPr lvl="2"/>
            <a:r>
              <a:rPr lang="en-US" sz="2400" dirty="0"/>
              <a:t>Composite</a:t>
            </a:r>
          </a:p>
          <a:p>
            <a:pPr lvl="2"/>
            <a:r>
              <a:rPr lang="en-US" sz="2400" dirty="0" smtClean="0"/>
              <a:t>Other</a:t>
            </a:r>
            <a:endParaRPr lang="en-US" sz="2400" dirty="0"/>
          </a:p>
          <a:p>
            <a:pPr marL="0" indent="0">
              <a:buNone/>
            </a:pPr>
            <a:endParaRPr lang="en-US" dirty="0">
              <a:solidFill>
                <a:schemeClr val="accent5"/>
              </a:solidFill>
            </a:endParaRPr>
          </a:p>
        </p:txBody>
      </p:sp>
    </p:spTree>
    <p:extLst>
      <p:ext uri="{BB962C8B-B14F-4D97-AF65-F5344CB8AC3E}">
        <p14:creationId xmlns:p14="http://schemas.microsoft.com/office/powerpoint/2010/main" val="103390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 Graft Type</a:t>
            </a:r>
            <a:endParaRPr lang="en-US" dirty="0"/>
          </a:p>
        </p:txBody>
      </p:sp>
    </p:spTree>
    <p:extLst>
      <p:ext uri="{BB962C8B-B14F-4D97-AF65-F5344CB8AC3E}">
        <p14:creationId xmlns:p14="http://schemas.microsoft.com/office/powerpoint/2010/main" val="345238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 Graft Type: Reversed GSV</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75847" y="2288169"/>
            <a:ext cx="6840305" cy="342624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9963" y="5869421"/>
            <a:ext cx="5023539" cy="249958"/>
          </a:xfrm>
          <a:prstGeom prst="rect">
            <a:avLst/>
          </a:prstGeom>
        </p:spPr>
      </p:pic>
    </p:spTree>
    <p:extLst>
      <p:ext uri="{BB962C8B-B14F-4D97-AF65-F5344CB8AC3E}">
        <p14:creationId xmlns:p14="http://schemas.microsoft.com/office/powerpoint/2010/main" val="271791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 Graft Type: In situ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95232" y="2281791"/>
            <a:ext cx="5801535" cy="3439005"/>
          </a:xfrm>
        </p:spPr>
      </p:pic>
    </p:spTree>
    <p:extLst>
      <p:ext uri="{BB962C8B-B14F-4D97-AF65-F5344CB8AC3E}">
        <p14:creationId xmlns:p14="http://schemas.microsoft.com/office/powerpoint/2010/main" val="4081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Details: Open Bypass</a:t>
            </a:r>
            <a:endParaRPr lang="en-US" dirty="0"/>
          </a:p>
        </p:txBody>
      </p:sp>
      <p:sp>
        <p:nvSpPr>
          <p:cNvPr id="4" name="Content Placeholder 2"/>
          <p:cNvSpPr>
            <a:spLocks noGrp="1"/>
          </p:cNvSpPr>
          <p:nvPr>
            <p:ph idx="1"/>
          </p:nvPr>
        </p:nvSpPr>
        <p:spPr/>
        <p:txBody>
          <a:bodyPr>
            <a:normAutofit/>
          </a:bodyPr>
          <a:lstStyle/>
          <a:p>
            <a:r>
              <a:rPr lang="en-US" dirty="0"/>
              <a:t>Vein graft harvest – </a:t>
            </a:r>
            <a:r>
              <a:rPr lang="en-US" dirty="0" smtClean="0"/>
              <a:t>open, endoscopic, not harvested </a:t>
            </a:r>
            <a:endParaRPr lang="en-US" dirty="0"/>
          </a:p>
          <a:p>
            <a:r>
              <a:rPr lang="en-US" dirty="0"/>
              <a:t>Number of vein segments</a:t>
            </a:r>
          </a:p>
          <a:p>
            <a:r>
              <a:rPr lang="en-US" dirty="0"/>
              <a:t>Minimal vein graft diameter – measured in OR or taken from vein mapping prior to procedure</a:t>
            </a:r>
          </a:p>
          <a:p>
            <a:r>
              <a:rPr lang="en-US" dirty="0"/>
              <a:t>Prosthetic graft </a:t>
            </a:r>
          </a:p>
          <a:p>
            <a:pPr lvl="2"/>
            <a:r>
              <a:rPr lang="en-US" sz="2400" dirty="0"/>
              <a:t>Dacron</a:t>
            </a:r>
          </a:p>
          <a:p>
            <a:pPr lvl="2"/>
            <a:r>
              <a:rPr lang="en-US" sz="2400" dirty="0"/>
              <a:t>PTFE</a:t>
            </a:r>
          </a:p>
          <a:p>
            <a:pPr lvl="2"/>
            <a:r>
              <a:rPr lang="en-US" sz="2400" dirty="0"/>
              <a:t>Composite with vein</a:t>
            </a:r>
          </a:p>
          <a:p>
            <a:r>
              <a:rPr lang="en-US" dirty="0"/>
              <a:t>Vein cuff</a:t>
            </a:r>
          </a:p>
        </p:txBody>
      </p:sp>
    </p:spTree>
    <p:extLst>
      <p:ext uri="{BB962C8B-B14F-4D97-AF65-F5344CB8AC3E}">
        <p14:creationId xmlns:p14="http://schemas.microsoft.com/office/powerpoint/2010/main" val="366460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Vein Graft Harvest: Open vs Endoscopic</a:t>
            </a:r>
            <a:endParaRPr lang="en-US" sz="4000"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26714" y="1825625"/>
            <a:ext cx="3538571" cy="435133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7060" y="5914812"/>
            <a:ext cx="2493480" cy="262151"/>
          </a:xfrm>
          <a:prstGeom prst="rect">
            <a:avLst/>
          </a:prstGeom>
        </p:spPr>
      </p:pic>
    </p:spTree>
    <p:extLst>
      <p:ext uri="{BB962C8B-B14F-4D97-AF65-F5344CB8AC3E}">
        <p14:creationId xmlns:p14="http://schemas.microsoft.com/office/powerpoint/2010/main" val="19474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Bypass</a:t>
            </a:r>
            <a:endParaRPr lang="en-US" dirty="0"/>
          </a:p>
        </p:txBody>
      </p:sp>
    </p:spTree>
    <p:extLst>
      <p:ext uri="{BB962C8B-B14F-4D97-AF65-F5344CB8AC3E}">
        <p14:creationId xmlns:p14="http://schemas.microsoft.com/office/powerpoint/2010/main" val="384289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Incision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1200" y="1852267"/>
            <a:ext cx="8229600" cy="420425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8" y="6037555"/>
            <a:ext cx="10297036" cy="274344"/>
          </a:xfrm>
          <a:prstGeom prst="rect">
            <a:avLst/>
          </a:prstGeom>
        </p:spPr>
      </p:pic>
    </p:spTree>
    <p:extLst>
      <p:ext uri="{BB962C8B-B14F-4D97-AF65-F5344CB8AC3E}">
        <p14:creationId xmlns:p14="http://schemas.microsoft.com/office/powerpoint/2010/main" val="387430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 Cuff</a:t>
            </a:r>
            <a:endParaRPr lang="en-US" dirty="0"/>
          </a:p>
        </p:txBody>
      </p:sp>
      <p:sp>
        <p:nvSpPr>
          <p:cNvPr id="3" name="Content Placeholder 2"/>
          <p:cNvSpPr>
            <a:spLocks noGrp="1"/>
          </p:cNvSpPr>
          <p:nvPr>
            <p:ph idx="1"/>
          </p:nvPr>
        </p:nvSpPr>
        <p:spPr/>
        <p:txBody>
          <a:bodyPr/>
          <a:lstStyle/>
          <a:p>
            <a:r>
              <a:rPr lang="en-US" dirty="0"/>
              <a:t>Used in conjunction with prosthetic grafts</a:t>
            </a:r>
          </a:p>
          <a:p>
            <a:r>
              <a:rPr lang="en-US" dirty="0"/>
              <a:t>Help increase patency of the bypass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3730" y="2602623"/>
            <a:ext cx="5505395" cy="374904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158" y="5981874"/>
            <a:ext cx="7870618" cy="390178"/>
          </a:xfrm>
          <a:prstGeom prst="rect">
            <a:avLst/>
          </a:prstGeom>
        </p:spPr>
      </p:pic>
    </p:spTree>
    <p:extLst>
      <p:ext uri="{BB962C8B-B14F-4D97-AF65-F5344CB8AC3E}">
        <p14:creationId xmlns:p14="http://schemas.microsoft.com/office/powerpoint/2010/main" val="2285810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Details: Open Bypass</a:t>
            </a:r>
            <a:endParaRPr lang="en-US" dirty="0"/>
          </a:p>
        </p:txBody>
      </p:sp>
      <p:sp>
        <p:nvSpPr>
          <p:cNvPr id="4" name="Content Placeholder 2"/>
          <p:cNvSpPr>
            <a:spLocks noGrp="1"/>
          </p:cNvSpPr>
          <p:nvPr>
            <p:ph idx="1"/>
          </p:nvPr>
        </p:nvSpPr>
        <p:spPr/>
        <p:txBody>
          <a:bodyPr/>
          <a:lstStyle/>
          <a:p>
            <a:r>
              <a:rPr lang="en-US" dirty="0" smtClean="0"/>
              <a:t>Intra-Operative Graft Patency</a:t>
            </a:r>
          </a:p>
          <a:p>
            <a:r>
              <a:rPr lang="en-US" dirty="0" smtClean="0"/>
              <a:t>Doppler</a:t>
            </a:r>
          </a:p>
          <a:p>
            <a:r>
              <a:rPr lang="en-US" dirty="0" smtClean="0"/>
              <a:t>Duplex</a:t>
            </a:r>
          </a:p>
          <a:p>
            <a:r>
              <a:rPr lang="en-US" dirty="0" smtClean="0"/>
              <a:t>Angiogram</a:t>
            </a:r>
          </a:p>
          <a:p>
            <a:endParaRPr lang="en-US" dirty="0" smtClean="0"/>
          </a:p>
          <a:p>
            <a:pPr marL="0" indent="0">
              <a:buNone/>
            </a:pPr>
            <a:r>
              <a:rPr lang="en-US" sz="4000" dirty="0">
                <a:solidFill>
                  <a:schemeClr val="tx2"/>
                </a:solidFill>
              </a:rPr>
              <a:t>Intra-Operative Graft Revision</a:t>
            </a:r>
          </a:p>
          <a:p>
            <a:pPr marL="0" indent="0">
              <a:buNone/>
            </a:pPr>
            <a:r>
              <a:rPr lang="en-US" dirty="0" smtClean="0"/>
              <a:t>Document if after assessing graft patency a revision had to be made to the bypass graft. </a:t>
            </a:r>
          </a:p>
          <a:p>
            <a:pPr marL="0" indent="0">
              <a:buNone/>
            </a:pPr>
            <a:endParaRPr lang="en-US" dirty="0" smtClean="0">
              <a:solidFill>
                <a:schemeClr val="accent1"/>
              </a:solidFill>
            </a:endParaRPr>
          </a:p>
        </p:txBody>
      </p:sp>
    </p:spTree>
    <p:extLst>
      <p:ext uri="{BB962C8B-B14F-4D97-AF65-F5344CB8AC3E}">
        <p14:creationId xmlns:p14="http://schemas.microsoft.com/office/powerpoint/2010/main" val="7043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a:t>
            </a:r>
            <a:endParaRPr lang="en-US" dirty="0"/>
          </a:p>
        </p:txBody>
      </p:sp>
    </p:spTree>
    <p:extLst>
      <p:ext uri="{BB962C8B-B14F-4D97-AF65-F5344CB8AC3E}">
        <p14:creationId xmlns:p14="http://schemas.microsoft.com/office/powerpoint/2010/main" val="345475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a:t>
            </a:r>
            <a:endParaRPr lang="en-US" dirty="0"/>
          </a:p>
        </p:txBody>
      </p:sp>
      <p:sp>
        <p:nvSpPr>
          <p:cNvPr id="4" name="Content Placeholder 2"/>
          <p:cNvSpPr>
            <a:spLocks noGrp="1"/>
          </p:cNvSpPr>
          <p:nvPr>
            <p:ph idx="1"/>
          </p:nvPr>
        </p:nvSpPr>
        <p:spPr/>
        <p:txBody>
          <a:bodyPr>
            <a:normAutofit fontScale="85000" lnSpcReduction="20000"/>
          </a:bodyPr>
          <a:lstStyle/>
          <a:p>
            <a:pPr marL="0" indent="0">
              <a:buNone/>
            </a:pPr>
            <a:r>
              <a:rPr lang="en-US" dirty="0"/>
              <a:t>Definition</a:t>
            </a:r>
          </a:p>
          <a:p>
            <a:pPr lvl="1"/>
            <a:r>
              <a:rPr lang="en-US" sz="2800" dirty="0"/>
              <a:t>Indicate if an Open Thrombectomy was performed for ALI</a:t>
            </a:r>
          </a:p>
          <a:p>
            <a:pPr marL="0" indent="0">
              <a:buNone/>
            </a:pPr>
            <a:r>
              <a:rPr lang="en-US" dirty="0"/>
              <a:t>Inclusion &amp; Exclusion Criteria</a:t>
            </a:r>
          </a:p>
          <a:p>
            <a:r>
              <a:rPr lang="en-US" dirty="0"/>
              <a:t>Urgent or emergent case</a:t>
            </a:r>
          </a:p>
          <a:p>
            <a:r>
              <a:rPr lang="en-US" dirty="0"/>
              <a:t>Indication of ALI </a:t>
            </a:r>
            <a:endParaRPr lang="en-US" dirty="0" smtClean="0"/>
          </a:p>
          <a:p>
            <a:r>
              <a:rPr lang="en-US" dirty="0" smtClean="0"/>
              <a:t>The </a:t>
            </a:r>
            <a:r>
              <a:rPr lang="en-US" dirty="0"/>
              <a:t>surgeon made an arteriotomy (an incision) into the artery or graft</a:t>
            </a:r>
          </a:p>
          <a:p>
            <a:r>
              <a:rPr lang="en-US" dirty="0"/>
              <a:t>Thrombus was removed manually or with a Fogarty</a:t>
            </a:r>
          </a:p>
          <a:p>
            <a:r>
              <a:rPr lang="en-US" dirty="0"/>
              <a:t>Independent case</a:t>
            </a:r>
          </a:p>
          <a:p>
            <a:pPr lvl="2"/>
            <a:r>
              <a:rPr lang="en-US" dirty="0"/>
              <a:t>Was not performed at the same time as another VS or PVI procedure</a:t>
            </a:r>
          </a:p>
          <a:p>
            <a:r>
              <a:rPr lang="en-US" dirty="0"/>
              <a:t>Not an outcome of another procedure within the same hospitalization or discharge</a:t>
            </a:r>
          </a:p>
        </p:txBody>
      </p:sp>
    </p:spTree>
    <p:extLst>
      <p:ext uri="{BB962C8B-B14F-4D97-AF65-F5344CB8AC3E}">
        <p14:creationId xmlns:p14="http://schemas.microsoft.com/office/powerpoint/2010/main" val="405110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a:t>
            </a:r>
            <a:endParaRPr lang="en-US" dirty="0"/>
          </a:p>
        </p:txBody>
      </p:sp>
      <p:sp>
        <p:nvSpPr>
          <p:cNvPr id="3" name="Content Placeholder 2"/>
          <p:cNvSpPr>
            <a:spLocks noGrp="1"/>
          </p:cNvSpPr>
          <p:nvPr>
            <p:ph idx="1"/>
          </p:nvPr>
        </p:nvSpPr>
        <p:spPr/>
        <p:txBody>
          <a:bodyPr/>
          <a:lstStyle/>
          <a:p>
            <a:r>
              <a:rPr lang="en-US" dirty="0" smtClean="0"/>
              <a:t>Independent procedure with the Indication of Acute Limb Ischemia</a:t>
            </a:r>
          </a:p>
          <a:p>
            <a:r>
              <a:rPr lang="en-US" dirty="0" smtClean="0"/>
              <a:t>Urgent </a:t>
            </a:r>
            <a:r>
              <a:rPr lang="en-US" dirty="0"/>
              <a:t>or Emergent situations to prevent loss of limb</a:t>
            </a:r>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428999"/>
            <a:ext cx="3749365" cy="259712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3478" y="3651521"/>
            <a:ext cx="4663844" cy="21520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7134" y="6043052"/>
            <a:ext cx="2517866" cy="25605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4408" y="5774805"/>
            <a:ext cx="4419983" cy="524301"/>
          </a:xfrm>
          <a:prstGeom prst="rect">
            <a:avLst/>
          </a:prstGeom>
        </p:spPr>
      </p:pic>
    </p:spTree>
    <p:extLst>
      <p:ext uri="{BB962C8B-B14F-4D97-AF65-F5344CB8AC3E}">
        <p14:creationId xmlns:p14="http://schemas.microsoft.com/office/powerpoint/2010/main" val="1703151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Procedure Details: Open Thrombectomy</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a:t>Symptom onset to incision </a:t>
            </a:r>
          </a:p>
          <a:p>
            <a:pPr lvl="1"/>
            <a:r>
              <a:rPr lang="en-US" dirty="0"/>
              <a:t>May need to look at ambulance logs or ED notes</a:t>
            </a:r>
          </a:p>
          <a:p>
            <a:r>
              <a:rPr lang="en-US" dirty="0"/>
              <a:t>Presentation to incision </a:t>
            </a:r>
          </a:p>
          <a:p>
            <a:pPr lvl="1"/>
            <a:r>
              <a:rPr lang="en-US" dirty="0"/>
              <a:t>When the patient arrived at the hospital for treatment</a:t>
            </a:r>
          </a:p>
          <a:p>
            <a:pPr lvl="1"/>
            <a:r>
              <a:rPr lang="en-US" dirty="0"/>
              <a:t>Inpatients may have the same presentation/symptom onset</a:t>
            </a:r>
          </a:p>
          <a:p>
            <a:r>
              <a:rPr lang="en-US" dirty="0"/>
              <a:t>Prior lytic – patient may be treated with infusion catheter, PVI, or lytic procedure prior to open thrombectomy</a:t>
            </a:r>
          </a:p>
          <a:p>
            <a:r>
              <a:rPr lang="en-US" dirty="0"/>
              <a:t>Closure – patch vs primary</a:t>
            </a:r>
          </a:p>
          <a:p>
            <a:r>
              <a:rPr lang="en-US" dirty="0"/>
              <a:t>Concomitant endarterectomy </a:t>
            </a:r>
          </a:p>
          <a:p>
            <a:pPr lvl="1"/>
            <a:r>
              <a:rPr lang="en-US" dirty="0"/>
              <a:t>Physician may perform procedure to remove plaque at the same time as the thrombectomy</a:t>
            </a:r>
          </a:p>
          <a:p>
            <a:endParaRPr lang="en-US" dirty="0"/>
          </a:p>
        </p:txBody>
      </p:sp>
    </p:spTree>
    <p:extLst>
      <p:ext uri="{BB962C8B-B14F-4D97-AF65-F5344CB8AC3E}">
        <p14:creationId xmlns:p14="http://schemas.microsoft.com/office/powerpoint/2010/main" val="213304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Procedure Details: Open Thrombectomy</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85680" y="2205581"/>
            <a:ext cx="6020640" cy="3591426"/>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5971" y="5875853"/>
            <a:ext cx="4407790" cy="304826"/>
          </a:xfrm>
          <a:prstGeom prst="rect">
            <a:avLst/>
          </a:prstGeom>
        </p:spPr>
      </p:pic>
    </p:spTree>
    <p:extLst>
      <p:ext uri="{BB962C8B-B14F-4D97-AF65-F5344CB8AC3E}">
        <p14:creationId xmlns:p14="http://schemas.microsoft.com/office/powerpoint/2010/main" val="386766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#1</a:t>
            </a:r>
            <a:endParaRPr lang="en-US" dirty="0"/>
          </a:p>
        </p:txBody>
      </p:sp>
      <p:sp>
        <p:nvSpPr>
          <p:cNvPr id="4" name="Content Placeholder 2"/>
          <p:cNvSpPr>
            <a:spLocks noGrp="1"/>
          </p:cNvSpPr>
          <p:nvPr>
            <p:ph idx="1"/>
          </p:nvPr>
        </p:nvSpPr>
        <p:spPr/>
        <p:txBody>
          <a:bodyPr>
            <a:normAutofit fontScale="85000" lnSpcReduction="20000"/>
          </a:bodyPr>
          <a:lstStyle/>
          <a:p>
            <a:pPr marL="0" indent="0">
              <a:buNone/>
            </a:pPr>
            <a:r>
              <a:rPr lang="en-US" dirty="0"/>
              <a:t>64 YO M with h/o PAD, HTN, Hyperlipidemia presented to ED </a:t>
            </a:r>
          </a:p>
          <a:p>
            <a:r>
              <a:rPr lang="en-US" dirty="0"/>
              <a:t>LLE pale and cool, with decreased pulses per Doppler</a:t>
            </a:r>
          </a:p>
          <a:p>
            <a:pPr lvl="1"/>
            <a:r>
              <a:rPr lang="en-US" dirty="0"/>
              <a:t>Onset of symptoms: 1 hour PTA</a:t>
            </a:r>
          </a:p>
          <a:p>
            <a:r>
              <a:rPr lang="en-US" dirty="0"/>
              <a:t>Pre-Procedure ABI: Left ABI 0.3., Right ABI 1.3</a:t>
            </a:r>
          </a:p>
          <a:p>
            <a:r>
              <a:rPr lang="en-US" dirty="0"/>
              <a:t>Admitted to hospital with dx of ALI</a:t>
            </a:r>
          </a:p>
          <a:p>
            <a:r>
              <a:rPr lang="en-US" dirty="0"/>
              <a:t>To OR one hour after presenting to ED</a:t>
            </a:r>
          </a:p>
          <a:p>
            <a:r>
              <a:rPr lang="en-US" dirty="0"/>
              <a:t>Transverse arteriotomy made at Left Popliteal Artery</a:t>
            </a:r>
          </a:p>
          <a:p>
            <a:r>
              <a:rPr lang="en-US" dirty="0"/>
              <a:t>#3 Fogarty passed distally and thrombus removed</a:t>
            </a:r>
          </a:p>
          <a:p>
            <a:r>
              <a:rPr lang="en-US" dirty="0"/>
              <a:t>Post procedure arteriograms show patent peroneal artery and patent post tibial artery</a:t>
            </a:r>
          </a:p>
          <a:p>
            <a:r>
              <a:rPr lang="en-US" dirty="0"/>
              <a:t>Wound is closed. Patient transported to PACU</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109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#1</a:t>
            </a:r>
            <a:endParaRPr lang="en-US" dirty="0"/>
          </a:p>
        </p:txBody>
      </p:sp>
      <p:sp>
        <p:nvSpPr>
          <p:cNvPr id="3" name="Content Placeholder 2"/>
          <p:cNvSpPr>
            <a:spLocks noGrp="1"/>
          </p:cNvSpPr>
          <p:nvPr>
            <p:ph idx="1"/>
          </p:nvPr>
        </p:nvSpPr>
        <p:spPr/>
        <p:txBody>
          <a:bodyPr/>
          <a:lstStyle/>
          <a:p>
            <a:r>
              <a:rPr lang="en-US" dirty="0" smtClean="0"/>
              <a:t>Is this a qualifying case for Open Thrombectomy?</a:t>
            </a:r>
          </a:p>
          <a:p>
            <a:pPr marL="457200" indent="-457200">
              <a:buFont typeface="Arial" panose="020B0604020202020204" pitchFamily="34" charset="0"/>
              <a:buChar char="•"/>
            </a:pPr>
            <a:r>
              <a:rPr lang="en-US" dirty="0"/>
              <a:t>Yes</a:t>
            </a:r>
          </a:p>
          <a:p>
            <a:pPr marL="457200" indent="-457200">
              <a:buFont typeface="Arial" panose="020B0604020202020204" pitchFamily="34" charset="0"/>
              <a:buChar char="•"/>
            </a:pPr>
            <a:r>
              <a:rPr lang="en-US" dirty="0"/>
              <a:t>No</a:t>
            </a:r>
          </a:p>
          <a:p>
            <a:endParaRPr lang="en-US" dirty="0"/>
          </a:p>
        </p:txBody>
      </p:sp>
    </p:spTree>
    <p:extLst>
      <p:ext uri="{BB962C8B-B14F-4D97-AF65-F5344CB8AC3E}">
        <p14:creationId xmlns:p14="http://schemas.microsoft.com/office/powerpoint/2010/main" val="167666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Bypass</a:t>
            </a:r>
            <a:endParaRPr lang="en-US" dirty="0"/>
          </a:p>
        </p:txBody>
      </p:sp>
      <p:sp>
        <p:nvSpPr>
          <p:cNvPr id="4" name="Content Placeholder 4"/>
          <p:cNvSpPr>
            <a:spLocks noGrp="1"/>
          </p:cNvSpPr>
          <p:nvPr>
            <p:ph idx="1"/>
          </p:nvPr>
        </p:nvSpPr>
        <p:spPr/>
        <p:txBody>
          <a:bodyPr>
            <a:normAutofit/>
          </a:bodyPr>
          <a:lstStyle/>
          <a:p>
            <a:r>
              <a:rPr lang="en-US" dirty="0"/>
              <a:t>Upper and lower extremity outflow bypass </a:t>
            </a:r>
            <a:r>
              <a:rPr lang="en-US" dirty="0" smtClean="0"/>
              <a:t>only</a:t>
            </a:r>
            <a:endParaRPr lang="en-US" dirty="0"/>
          </a:p>
          <a:p>
            <a:r>
              <a:rPr lang="en-US" dirty="0"/>
              <a:t>Graft Options: </a:t>
            </a:r>
          </a:p>
          <a:p>
            <a:pPr lvl="1"/>
            <a:r>
              <a:rPr lang="en-US" dirty="0"/>
              <a:t>Vein – transplanted or interposition</a:t>
            </a:r>
          </a:p>
          <a:p>
            <a:pPr lvl="1"/>
            <a:r>
              <a:rPr lang="en-US" dirty="0"/>
              <a:t>Man-made grafts –gortex or dacron</a:t>
            </a:r>
          </a:p>
          <a:p>
            <a:pPr lvl="1"/>
            <a:r>
              <a:rPr lang="en-US" dirty="0"/>
              <a:t>Donor – allograft or xenograft</a:t>
            </a:r>
          </a:p>
          <a:p>
            <a:r>
              <a:rPr lang="en-US" dirty="0"/>
              <a:t>Sewn into the vasculature above and below the blockage</a:t>
            </a:r>
          </a:p>
          <a:p>
            <a:r>
              <a:rPr lang="en-US" dirty="0"/>
              <a:t>Returns distal flow beyond a severe stenosis or occlusion</a:t>
            </a:r>
          </a:p>
        </p:txBody>
      </p:sp>
    </p:spTree>
    <p:extLst>
      <p:ext uri="{BB962C8B-B14F-4D97-AF65-F5344CB8AC3E}">
        <p14:creationId xmlns:p14="http://schemas.microsoft.com/office/powerpoint/2010/main" val="108777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#1</a:t>
            </a:r>
            <a:endParaRPr lang="en-US" dirty="0"/>
          </a:p>
        </p:txBody>
      </p:sp>
      <p:sp>
        <p:nvSpPr>
          <p:cNvPr id="3" name="Content Placeholder 2"/>
          <p:cNvSpPr>
            <a:spLocks noGrp="1"/>
          </p:cNvSpPr>
          <p:nvPr>
            <p:ph idx="1"/>
          </p:nvPr>
        </p:nvSpPr>
        <p:spPr/>
        <p:txBody>
          <a:bodyPr>
            <a:normAutofit lnSpcReduction="10000"/>
          </a:bodyPr>
          <a:lstStyle/>
          <a:p>
            <a:r>
              <a:rPr lang="en-US" dirty="0" smtClean="0"/>
              <a:t>Is this a qualifying case for Open Thrombectomy?</a:t>
            </a:r>
          </a:p>
          <a:p>
            <a:r>
              <a:rPr lang="en-US" dirty="0">
                <a:solidFill>
                  <a:srgbClr val="00B050"/>
                </a:solidFill>
              </a:rPr>
              <a:t>Yes </a:t>
            </a:r>
          </a:p>
          <a:p>
            <a:pPr marL="457200" indent="-457200">
              <a:buFont typeface="Arial" panose="020B0604020202020204" pitchFamily="34" charset="0"/>
              <a:buChar char="•"/>
            </a:pPr>
            <a:r>
              <a:rPr lang="en-US" dirty="0">
                <a:solidFill>
                  <a:srgbClr val="00B050"/>
                </a:solidFill>
              </a:rPr>
              <a:t>Patient presented with lower extremity that was pale and cool.</a:t>
            </a:r>
          </a:p>
          <a:p>
            <a:pPr marL="457200" indent="-457200">
              <a:buFont typeface="Arial" panose="020B0604020202020204" pitchFamily="34" charset="0"/>
              <a:buChar char="•"/>
            </a:pPr>
            <a:r>
              <a:rPr lang="en-US" dirty="0">
                <a:solidFill>
                  <a:srgbClr val="00B050"/>
                </a:solidFill>
              </a:rPr>
              <a:t>Surgery was done emergently (required surgery within 12 hours of symptoms). </a:t>
            </a:r>
          </a:p>
          <a:p>
            <a:pPr marL="457200" indent="-457200">
              <a:buFont typeface="Arial" panose="020B0604020202020204" pitchFamily="34" charset="0"/>
              <a:buChar char="•"/>
            </a:pPr>
            <a:r>
              <a:rPr lang="en-US" dirty="0">
                <a:solidFill>
                  <a:srgbClr val="00B050"/>
                </a:solidFill>
              </a:rPr>
              <a:t>Arteriotomy was made and thrombus was removed. </a:t>
            </a:r>
          </a:p>
          <a:p>
            <a:pPr marL="457200" indent="-457200">
              <a:buFont typeface="Arial" panose="020B0604020202020204" pitchFamily="34" charset="0"/>
              <a:buChar char="•"/>
            </a:pPr>
            <a:r>
              <a:rPr lang="en-US" dirty="0">
                <a:solidFill>
                  <a:srgbClr val="00B050"/>
                </a:solidFill>
              </a:rPr>
              <a:t>Blood flow was restored to limb. </a:t>
            </a:r>
          </a:p>
          <a:p>
            <a:r>
              <a:rPr lang="en-US" dirty="0">
                <a:solidFill>
                  <a:srgbClr val="FF0000"/>
                </a:solidFill>
              </a:rPr>
              <a:t>No</a:t>
            </a:r>
          </a:p>
          <a:p>
            <a:endParaRPr lang="en-US" dirty="0"/>
          </a:p>
        </p:txBody>
      </p:sp>
    </p:spTree>
    <p:extLst>
      <p:ext uri="{BB962C8B-B14F-4D97-AF65-F5344CB8AC3E}">
        <p14:creationId xmlns:p14="http://schemas.microsoft.com/office/powerpoint/2010/main" val="334252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#2</a:t>
            </a:r>
            <a:endParaRPr lang="en-US" dirty="0"/>
          </a:p>
        </p:txBody>
      </p:sp>
      <p:sp>
        <p:nvSpPr>
          <p:cNvPr id="4" name="Content Placeholder 2"/>
          <p:cNvSpPr>
            <a:spLocks noGrp="1"/>
          </p:cNvSpPr>
          <p:nvPr>
            <p:ph idx="1"/>
          </p:nvPr>
        </p:nvSpPr>
        <p:spPr/>
        <p:txBody>
          <a:bodyPr>
            <a:noAutofit/>
          </a:bodyPr>
          <a:lstStyle/>
          <a:p>
            <a:pPr marL="0" indent="0">
              <a:lnSpc>
                <a:spcPct val="100000"/>
              </a:lnSpc>
              <a:buNone/>
            </a:pPr>
            <a:r>
              <a:rPr lang="en-US" sz="2000" dirty="0"/>
              <a:t>54 YO M PMH: CAD, CHF, NSTEMI, MV endocarditis</a:t>
            </a:r>
          </a:p>
          <a:p>
            <a:pPr>
              <a:lnSpc>
                <a:spcPct val="100000"/>
              </a:lnSpc>
            </a:pPr>
            <a:r>
              <a:rPr lang="en-US" sz="2000" dirty="0"/>
              <a:t>Multiple cardiac caths done through right radial arterial line during same hospital encounter</a:t>
            </a:r>
          </a:p>
          <a:p>
            <a:pPr>
              <a:lnSpc>
                <a:spcPct val="100000"/>
              </a:lnSpc>
            </a:pPr>
            <a:r>
              <a:rPr lang="en-US" sz="2000" dirty="0"/>
              <a:t>Patient c/o pain in RUE for several days. Pain started after first cardiac cath and is increasing in intensity.</a:t>
            </a:r>
          </a:p>
          <a:p>
            <a:pPr>
              <a:lnSpc>
                <a:spcPct val="100000"/>
              </a:lnSpc>
            </a:pPr>
            <a:r>
              <a:rPr lang="en-US" sz="2000" dirty="0"/>
              <a:t>Duplex results: Possible acute thrombus in the takeoff of the right radial artery</a:t>
            </a:r>
          </a:p>
          <a:p>
            <a:pPr>
              <a:lnSpc>
                <a:spcPct val="100000"/>
              </a:lnSpc>
            </a:pPr>
            <a:r>
              <a:rPr lang="en-US" sz="2000" dirty="0"/>
              <a:t>Patient taken to OR the next day.</a:t>
            </a:r>
          </a:p>
          <a:p>
            <a:pPr>
              <a:lnSpc>
                <a:spcPct val="100000"/>
              </a:lnSpc>
            </a:pPr>
            <a:r>
              <a:rPr lang="en-US" sz="2000" dirty="0"/>
              <a:t> Arteriotomy made in right radial artery using an 11 blade. </a:t>
            </a:r>
          </a:p>
          <a:p>
            <a:pPr>
              <a:lnSpc>
                <a:spcPct val="100000"/>
              </a:lnSpc>
            </a:pPr>
            <a:r>
              <a:rPr lang="en-US" sz="2000" dirty="0"/>
              <a:t>#3 Fogarty inserted into radial artery. Thrombus removed. </a:t>
            </a:r>
          </a:p>
          <a:p>
            <a:pPr>
              <a:lnSpc>
                <a:spcPct val="100000"/>
              </a:lnSpc>
            </a:pPr>
            <a:r>
              <a:rPr lang="en-US" sz="2000" dirty="0"/>
              <a:t>Triphasic signals obtained from radial and ulnar arteries after thrombus removed.</a:t>
            </a:r>
          </a:p>
          <a:p>
            <a:pPr>
              <a:lnSpc>
                <a:spcPct val="100000"/>
              </a:lnSpc>
            </a:pPr>
            <a:r>
              <a:rPr lang="en-US" sz="2000" dirty="0"/>
              <a:t>Wound closed. Patient transported to PACU.</a:t>
            </a:r>
          </a:p>
        </p:txBody>
      </p:sp>
    </p:spTree>
    <p:extLst>
      <p:ext uri="{BB962C8B-B14F-4D97-AF65-F5344CB8AC3E}">
        <p14:creationId xmlns:p14="http://schemas.microsoft.com/office/powerpoint/2010/main" val="209034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#2</a:t>
            </a:r>
            <a:endParaRPr lang="en-US" dirty="0"/>
          </a:p>
        </p:txBody>
      </p:sp>
      <p:sp>
        <p:nvSpPr>
          <p:cNvPr id="3" name="Content Placeholder 2"/>
          <p:cNvSpPr>
            <a:spLocks noGrp="1"/>
          </p:cNvSpPr>
          <p:nvPr>
            <p:ph idx="1"/>
          </p:nvPr>
        </p:nvSpPr>
        <p:spPr/>
        <p:txBody>
          <a:bodyPr/>
          <a:lstStyle/>
          <a:p>
            <a:r>
              <a:rPr lang="en-US" dirty="0"/>
              <a:t>Is this a qualifying case for Open Thrombectomy?</a:t>
            </a:r>
          </a:p>
          <a:p>
            <a:pPr marL="457200" indent="-457200">
              <a:buFont typeface="Arial" panose="020B0604020202020204" pitchFamily="34" charset="0"/>
              <a:buChar char="•"/>
            </a:pPr>
            <a:r>
              <a:rPr lang="en-US" dirty="0"/>
              <a:t>Yes</a:t>
            </a:r>
          </a:p>
          <a:p>
            <a:pPr marL="457200" indent="-457200">
              <a:buFont typeface="Arial" panose="020B0604020202020204" pitchFamily="34" charset="0"/>
              <a:buChar char="•"/>
            </a:pPr>
            <a:r>
              <a:rPr lang="en-US" dirty="0"/>
              <a:t>No</a:t>
            </a:r>
          </a:p>
          <a:p>
            <a:endParaRPr lang="en-US" dirty="0"/>
          </a:p>
        </p:txBody>
      </p:sp>
    </p:spTree>
    <p:extLst>
      <p:ext uri="{BB962C8B-B14F-4D97-AF65-F5344CB8AC3E}">
        <p14:creationId xmlns:p14="http://schemas.microsoft.com/office/powerpoint/2010/main" val="4278097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#2</a:t>
            </a:r>
            <a:endParaRPr lang="en-US" dirty="0"/>
          </a:p>
        </p:txBody>
      </p:sp>
      <p:sp>
        <p:nvSpPr>
          <p:cNvPr id="3" name="Content Placeholder 2"/>
          <p:cNvSpPr>
            <a:spLocks noGrp="1"/>
          </p:cNvSpPr>
          <p:nvPr>
            <p:ph idx="1"/>
          </p:nvPr>
        </p:nvSpPr>
        <p:spPr/>
        <p:txBody>
          <a:bodyPr>
            <a:normAutofit fontScale="92500" lnSpcReduction="10000"/>
          </a:bodyPr>
          <a:lstStyle/>
          <a:p>
            <a:r>
              <a:rPr lang="en-US" dirty="0"/>
              <a:t>Is this a qualifying case for Open Thrombectomy?</a:t>
            </a:r>
          </a:p>
          <a:p>
            <a:r>
              <a:rPr lang="en-US" dirty="0">
                <a:solidFill>
                  <a:srgbClr val="FF0000"/>
                </a:solidFill>
              </a:rPr>
              <a:t>Yes</a:t>
            </a:r>
          </a:p>
          <a:p>
            <a:r>
              <a:rPr lang="en-US" dirty="0">
                <a:solidFill>
                  <a:srgbClr val="00B050"/>
                </a:solidFill>
              </a:rPr>
              <a:t>No – An open thrombectomy was performed urgently because the patient had multiple cardiac caths via a right radial arterial line and thrombus developed. The art line was placed for multiple procedures within the same hospital encounter. </a:t>
            </a:r>
          </a:p>
          <a:p>
            <a:r>
              <a:rPr lang="en-US" dirty="0"/>
              <a:t>Rationale: The Open Thrombectomy was an outcome of a procedure done within the same hospitalization and therefore would not be captured as an independent Open Thrombectomy </a:t>
            </a:r>
            <a:r>
              <a:rPr lang="en-US" dirty="0" smtClean="0"/>
              <a:t>procedure and we do not collect open thrombectomy procedures where thrombus developed due to a device (i.e. art line).</a:t>
            </a:r>
            <a:endParaRPr lang="en-US" dirty="0"/>
          </a:p>
          <a:p>
            <a:endParaRPr lang="en-US" dirty="0"/>
          </a:p>
        </p:txBody>
      </p:sp>
    </p:spTree>
    <p:extLst>
      <p:ext uri="{BB962C8B-B14F-4D97-AF65-F5344CB8AC3E}">
        <p14:creationId xmlns:p14="http://schemas.microsoft.com/office/powerpoint/2010/main" val="428635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#3</a:t>
            </a:r>
            <a:endParaRPr lang="en-US" dirty="0"/>
          </a:p>
        </p:txBody>
      </p:sp>
      <p:sp>
        <p:nvSpPr>
          <p:cNvPr id="4" name="Content Placeholder 2"/>
          <p:cNvSpPr>
            <a:spLocks noGrp="1"/>
          </p:cNvSpPr>
          <p:nvPr>
            <p:ph idx="1"/>
          </p:nvPr>
        </p:nvSpPr>
        <p:spPr/>
        <p:txBody>
          <a:bodyPr>
            <a:normAutofit fontScale="77500" lnSpcReduction="20000"/>
          </a:bodyPr>
          <a:lstStyle/>
          <a:p>
            <a:pPr marL="0" indent="0">
              <a:buNone/>
            </a:pPr>
            <a:r>
              <a:rPr lang="en-US" dirty="0"/>
              <a:t>73 YO Female arrived to ED with Acute Ischemia of RLE</a:t>
            </a:r>
          </a:p>
          <a:p>
            <a:r>
              <a:rPr lang="en-US" dirty="0"/>
              <a:t>CTA results: Right limb of aorto-bifem graft occluded</a:t>
            </a:r>
          </a:p>
          <a:p>
            <a:r>
              <a:rPr lang="en-US" dirty="0"/>
              <a:t>Diagnosis: RLE ALI</a:t>
            </a:r>
          </a:p>
          <a:p>
            <a:r>
              <a:rPr lang="en-US" dirty="0"/>
              <a:t>Patient transported from ED to OR</a:t>
            </a:r>
          </a:p>
          <a:p>
            <a:r>
              <a:rPr lang="en-US" dirty="0"/>
              <a:t>Heparin given. Incision made to Right groin. Right limb of graft is </a:t>
            </a:r>
            <a:r>
              <a:rPr lang="en-US" dirty="0" smtClean="0"/>
              <a:t>opened.</a:t>
            </a:r>
          </a:p>
          <a:p>
            <a:r>
              <a:rPr lang="en-US" dirty="0" smtClean="0"/>
              <a:t>Thrombus </a:t>
            </a:r>
            <a:r>
              <a:rPr lang="en-US" dirty="0"/>
              <a:t>extracted with #3 Fogarty</a:t>
            </a:r>
          </a:p>
          <a:p>
            <a:r>
              <a:rPr lang="en-US" dirty="0"/>
              <a:t>Graft is closed. Arteriogram shows runoff through Profunda only</a:t>
            </a:r>
          </a:p>
          <a:p>
            <a:r>
              <a:rPr lang="en-US" dirty="0"/>
              <a:t>Incision made to Left groin. Arteriotomy to Left CFA. </a:t>
            </a:r>
          </a:p>
          <a:p>
            <a:r>
              <a:rPr lang="en-US" dirty="0"/>
              <a:t>Fem-Fem bypass graft inserted. Graft origin is LCFA. Graft insertion is RCFA.</a:t>
            </a:r>
          </a:p>
          <a:p>
            <a:r>
              <a:rPr lang="en-US" dirty="0"/>
              <a:t>Arteriogram shows runoff to the foot.</a:t>
            </a:r>
          </a:p>
          <a:p>
            <a:r>
              <a:rPr lang="en-US" dirty="0"/>
              <a:t>Wound closed. Patient transported to PACU.</a:t>
            </a:r>
          </a:p>
          <a:p>
            <a:endParaRPr lang="en-US" dirty="0"/>
          </a:p>
          <a:p>
            <a:endParaRPr lang="en-US" dirty="0"/>
          </a:p>
          <a:p>
            <a:endParaRPr lang="en-US" dirty="0"/>
          </a:p>
        </p:txBody>
      </p:sp>
    </p:spTree>
    <p:extLst>
      <p:ext uri="{BB962C8B-B14F-4D97-AF65-F5344CB8AC3E}">
        <p14:creationId xmlns:p14="http://schemas.microsoft.com/office/powerpoint/2010/main" val="127430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#3</a:t>
            </a:r>
            <a:endParaRPr lang="en-US" dirty="0"/>
          </a:p>
        </p:txBody>
      </p:sp>
      <p:sp>
        <p:nvSpPr>
          <p:cNvPr id="4" name="Content Placeholder 2"/>
          <p:cNvSpPr>
            <a:spLocks noGrp="1"/>
          </p:cNvSpPr>
          <p:nvPr>
            <p:ph idx="1"/>
          </p:nvPr>
        </p:nvSpPr>
        <p:spPr/>
        <p:txBody>
          <a:bodyPr/>
          <a:lstStyle/>
          <a:p>
            <a:pPr marL="0" indent="0">
              <a:buNone/>
            </a:pPr>
            <a:r>
              <a:rPr lang="en-US" dirty="0"/>
              <a:t>What procedure type would you enter for this case?</a:t>
            </a:r>
          </a:p>
          <a:p>
            <a:pPr marL="514350" indent="-514350">
              <a:buFont typeface="+mj-lt"/>
              <a:buAutoNum type="alphaLcPeriod"/>
            </a:pPr>
            <a:r>
              <a:rPr lang="en-US" dirty="0"/>
              <a:t>Right Iliac Open Thrombectomy only</a:t>
            </a:r>
          </a:p>
          <a:p>
            <a:pPr marL="514350" indent="-514350">
              <a:buFont typeface="+mj-lt"/>
              <a:buAutoNum type="alphaLcPeriod"/>
            </a:pPr>
            <a:r>
              <a:rPr lang="en-US" dirty="0"/>
              <a:t>Fem – Fem Bypass only</a:t>
            </a:r>
          </a:p>
          <a:p>
            <a:pPr marL="514350" indent="-514350">
              <a:buFont typeface="+mj-lt"/>
              <a:buAutoNum type="alphaLcPeriod"/>
            </a:pPr>
            <a:r>
              <a:rPr lang="en-US" dirty="0"/>
              <a:t>Right Iliac Open Thrombectomy and enter Fem – Fem bypass under Locations </a:t>
            </a:r>
          </a:p>
          <a:p>
            <a:pPr marL="514350" indent="-514350">
              <a:buFont typeface="+mj-lt"/>
              <a:buAutoNum type="alphaLcPeriod"/>
            </a:pPr>
            <a:r>
              <a:rPr lang="en-US" dirty="0"/>
              <a:t>Fem - Fem Bypass and enter Right Iliac Open Thrombectomy under Locations</a:t>
            </a:r>
          </a:p>
        </p:txBody>
      </p:sp>
    </p:spTree>
    <p:extLst>
      <p:ext uri="{BB962C8B-B14F-4D97-AF65-F5344CB8AC3E}">
        <p14:creationId xmlns:p14="http://schemas.microsoft.com/office/powerpoint/2010/main" val="67488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#3</a:t>
            </a:r>
            <a:endParaRPr lang="en-US" dirty="0"/>
          </a:p>
        </p:txBody>
      </p:sp>
      <p:sp>
        <p:nvSpPr>
          <p:cNvPr id="4" name="Content Placeholder 2"/>
          <p:cNvSpPr>
            <a:spLocks noGrp="1"/>
          </p:cNvSpPr>
          <p:nvPr>
            <p:ph idx="1"/>
          </p:nvPr>
        </p:nvSpPr>
        <p:spPr/>
        <p:txBody>
          <a:bodyPr/>
          <a:lstStyle/>
          <a:p>
            <a:r>
              <a:rPr lang="en-US" dirty="0"/>
              <a:t>What procedure type would you enter for this case?</a:t>
            </a:r>
          </a:p>
          <a:p>
            <a:pPr marL="514350" indent="-514350">
              <a:buFont typeface="+mj-lt"/>
              <a:buAutoNum type="alphaLcPeriod"/>
            </a:pPr>
            <a:r>
              <a:rPr lang="en-US" dirty="0">
                <a:solidFill>
                  <a:srgbClr val="FF0000"/>
                </a:solidFill>
              </a:rPr>
              <a:t>Right Iliac Open Thrombectomy only</a:t>
            </a:r>
          </a:p>
          <a:p>
            <a:pPr marL="514350" indent="-514350">
              <a:buFont typeface="+mj-lt"/>
              <a:buAutoNum type="alphaLcPeriod"/>
            </a:pPr>
            <a:r>
              <a:rPr lang="en-US" dirty="0">
                <a:solidFill>
                  <a:srgbClr val="FF0000"/>
                </a:solidFill>
              </a:rPr>
              <a:t>Fem – Fem Bypass only</a:t>
            </a:r>
          </a:p>
          <a:p>
            <a:pPr marL="514350" indent="-514350">
              <a:buFont typeface="+mj-lt"/>
              <a:buAutoNum type="alphaLcPeriod"/>
            </a:pPr>
            <a:r>
              <a:rPr lang="en-US" dirty="0">
                <a:solidFill>
                  <a:srgbClr val="FF0000"/>
                </a:solidFill>
              </a:rPr>
              <a:t>Right Iliac Open Thrombectomy and enter Fem – Fem bypass under Locations</a:t>
            </a:r>
          </a:p>
          <a:p>
            <a:pPr marL="514350" indent="-514350">
              <a:buFont typeface="+mj-lt"/>
              <a:buAutoNum type="alphaLcPeriod"/>
            </a:pPr>
            <a:r>
              <a:rPr lang="en-US" dirty="0">
                <a:solidFill>
                  <a:srgbClr val="00B050"/>
                </a:solidFill>
              </a:rPr>
              <a:t>Fem - Fem Bypass and enter Right Iliac Open Thrombectomy under Locations</a:t>
            </a:r>
          </a:p>
        </p:txBody>
      </p:sp>
    </p:spTree>
    <p:extLst>
      <p:ext uri="{BB962C8B-B14F-4D97-AF65-F5344CB8AC3E}">
        <p14:creationId xmlns:p14="http://schemas.microsoft.com/office/powerpoint/2010/main" val="2459800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Thrombectomy Case Review #3</a:t>
            </a:r>
            <a:endParaRPr lang="en-US" dirty="0"/>
          </a:p>
        </p:txBody>
      </p:sp>
      <p:sp>
        <p:nvSpPr>
          <p:cNvPr id="5" name="Content Placeholder 2"/>
          <p:cNvSpPr>
            <a:spLocks noGrp="1"/>
          </p:cNvSpPr>
          <p:nvPr>
            <p:ph idx="1"/>
          </p:nvPr>
        </p:nvSpPr>
        <p:spPr/>
        <p:txBody>
          <a:bodyPr>
            <a:normAutofit fontScale="77500" lnSpcReduction="20000"/>
          </a:bodyPr>
          <a:lstStyle/>
          <a:p>
            <a:pPr marL="0" indent="0">
              <a:buNone/>
            </a:pPr>
            <a:r>
              <a:rPr lang="en-US" dirty="0"/>
              <a:t>Rationale:</a:t>
            </a:r>
          </a:p>
          <a:p>
            <a:pPr marL="0" indent="0">
              <a:buNone/>
            </a:pPr>
            <a:r>
              <a:rPr lang="en-US" dirty="0"/>
              <a:t>An open thrombectomy of the right limb of the aorto-bifem graft was performed, however, that only restored blood flow to the profunda and did not completely resolve the ALI. In order to resolve the ALI they had to do an additional procedure. They did a fem-fem bypass. </a:t>
            </a:r>
          </a:p>
          <a:p>
            <a:pPr marL="0" indent="0">
              <a:buNone/>
            </a:pPr>
            <a:endParaRPr lang="en-US" dirty="0"/>
          </a:p>
          <a:p>
            <a:pPr marL="0" indent="0">
              <a:buNone/>
            </a:pPr>
            <a:r>
              <a:rPr lang="en-US" dirty="0"/>
              <a:t>Since they did not do an open thrombectomy only you would not enter the open thrombectomy as the primary procedure. You would enter the fem-fem bypass as the primary procedure because the bypass resolved the ALI and restored blood flow to the RLE. </a:t>
            </a:r>
          </a:p>
          <a:p>
            <a:pPr marL="0" indent="0">
              <a:buNone/>
            </a:pPr>
            <a:endParaRPr lang="en-US" dirty="0"/>
          </a:p>
          <a:p>
            <a:pPr marL="0" indent="0">
              <a:buNone/>
            </a:pPr>
            <a:r>
              <a:rPr lang="en-US" dirty="0"/>
              <a:t>You would enter the open thrombectomy of the graft in locations because we want to tell the patient’s entire story, so we need to know that the open thrombectomy was done at the same time as the open bypass. </a:t>
            </a:r>
          </a:p>
          <a:p>
            <a:pPr marL="0" indent="0">
              <a:buNone/>
            </a:pPr>
            <a:endParaRPr lang="en-US" dirty="0"/>
          </a:p>
        </p:txBody>
      </p:sp>
    </p:spTree>
    <p:extLst>
      <p:ext uri="{BB962C8B-B14F-4D97-AF65-F5344CB8AC3E}">
        <p14:creationId xmlns:p14="http://schemas.microsoft.com/office/powerpoint/2010/main" val="392398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4"/>
          <p:cNvSpPr>
            <a:spLocks noGrp="1"/>
          </p:cNvSpPr>
          <p:nvPr>
            <p:ph idx="1"/>
          </p:nvPr>
        </p:nvSpPr>
        <p:spPr/>
        <p:txBody>
          <a:bodyPr>
            <a:noAutofit/>
          </a:bodyPr>
          <a:lstStyle/>
          <a:p>
            <a:pPr marL="514350" indent="-514350">
              <a:buFont typeface="+mj-lt"/>
              <a:buAutoNum type="arabicPeriod"/>
            </a:pPr>
            <a:r>
              <a:rPr lang="en-US" sz="2000" dirty="0"/>
              <a:t>Academy  Foot and Ankle. (n.d.). Peripheral Arterial Disease. Last accessed November 26, 2019 from </a:t>
            </a:r>
            <a:r>
              <a:rPr lang="en-US" sz="2000" dirty="0">
                <a:hlinkClick r:id="rId2"/>
              </a:rPr>
              <a:t>http://www.texasfootdoctor.org/peripheral-arterial-disease.html</a:t>
            </a:r>
            <a:endParaRPr lang="en-US" sz="2000" dirty="0"/>
          </a:p>
          <a:p>
            <a:pPr marL="514350" indent="-514350">
              <a:buFont typeface="+mj-lt"/>
              <a:buAutoNum type="arabicPeriod"/>
            </a:pPr>
            <a:r>
              <a:rPr lang="en-US" sz="2000" dirty="0"/>
              <a:t>Batterham, S. (2017, September 19). Acute Limb Ischaemia. Retrieved from </a:t>
            </a:r>
            <a:r>
              <a:rPr lang="en-US" sz="2000" dirty="0">
                <a:hlinkClick r:id="rId3"/>
              </a:rPr>
              <a:t>http://dailymedfact.com/acute-limb-ischaemia/</a:t>
            </a:r>
            <a:endParaRPr lang="en-US" sz="2000" dirty="0"/>
          </a:p>
          <a:p>
            <a:pPr marL="514350" indent="-514350">
              <a:buFont typeface="+mj-lt"/>
              <a:buAutoNum type="arabicPeriod"/>
            </a:pPr>
            <a:r>
              <a:rPr lang="en-US" sz="2000" dirty="0"/>
              <a:t>Cardiothoracic Associates of Hawaii, LLC. (2004). Endoscopic Vessel Harvesting. Last accessed February 10, 2020 </a:t>
            </a:r>
            <a:r>
              <a:rPr lang="en-US" sz="2000" dirty="0">
                <a:hlinkClick r:id="rId4"/>
              </a:rPr>
              <a:t>http://www.heartsurgery-hawaii.com/evh.htm</a:t>
            </a:r>
            <a:endParaRPr lang="en-US" sz="2000" dirty="0"/>
          </a:p>
          <a:p>
            <a:pPr marL="514350" indent="-514350">
              <a:buFont typeface="+mj-lt"/>
              <a:buAutoNum type="arabicPeriod"/>
            </a:pPr>
            <a:r>
              <a:rPr lang="en-US" sz="2000" dirty="0"/>
              <a:t>CVT Surgical Center. (n.d.). Leg Bypass Surgery. Last accessed November 26, 2019 from </a:t>
            </a:r>
            <a:r>
              <a:rPr lang="en-US" sz="2000" dirty="0">
                <a:hlinkClick r:id="rId5"/>
              </a:rPr>
              <a:t>http://www.cvtsc.com/wordpress/index.php/surgery/vascular-surgery/leg-bypass-surgery/</a:t>
            </a:r>
            <a:endParaRPr lang="en-US" sz="2000" dirty="0"/>
          </a:p>
          <a:p>
            <a:pPr marL="514350" indent="-514350">
              <a:buFont typeface="+mj-lt"/>
              <a:buAutoNum type="arabicPeriod"/>
            </a:pPr>
            <a:r>
              <a:rPr lang="en-US" sz="2000" dirty="0"/>
              <a:t>Docpark. (2015, October 28). INFLOW FROM THE GROIN TO THE KNEE. Retrieved November 26, 2019 from </a:t>
            </a:r>
            <a:r>
              <a:rPr lang="en-US" sz="2000" dirty="0">
                <a:hlinkClick r:id="rId6"/>
              </a:rPr>
              <a:t>https://vascsurg.me/2015/10/28/the-ilio-femoral-popliteal-remote-endarterectomy-the-concept-behind-extended-remote-endarterectomy-is-moving-inflow-from-the-groin-to-the-knee/</a:t>
            </a:r>
            <a:endParaRPr lang="en-US" sz="2000" dirty="0"/>
          </a:p>
        </p:txBody>
      </p:sp>
    </p:spTree>
    <p:extLst>
      <p:ext uri="{BB962C8B-B14F-4D97-AF65-F5344CB8AC3E}">
        <p14:creationId xmlns:p14="http://schemas.microsoft.com/office/powerpoint/2010/main" val="45188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4"/>
          <p:cNvSpPr>
            <a:spLocks noGrp="1"/>
          </p:cNvSpPr>
          <p:nvPr>
            <p:ph idx="1"/>
          </p:nvPr>
        </p:nvSpPr>
        <p:spPr/>
        <p:txBody>
          <a:bodyPr>
            <a:normAutofit lnSpcReduction="10000"/>
          </a:bodyPr>
          <a:lstStyle/>
          <a:p>
            <a:pPr marL="514350" indent="-514350">
              <a:buFont typeface="+mj-lt"/>
              <a:buAutoNum type="arabicPeriod" startAt="6"/>
            </a:pPr>
            <a:r>
              <a:rPr lang="en-US" sz="2400" dirty="0"/>
              <a:t>Drugs.com. (2019). Peripheral Arterial Disease. Last accessed November 26, 2019 from </a:t>
            </a:r>
            <a:r>
              <a:rPr lang="en-US" sz="2400" dirty="0">
                <a:hlinkClick r:id="rId2"/>
              </a:rPr>
              <a:t>https://www.drugs.com/health-guide/peripheral-arterial-disease.html</a:t>
            </a:r>
            <a:endParaRPr lang="en-US" sz="2400" dirty="0"/>
          </a:p>
          <a:p>
            <a:pPr marL="514350" indent="-514350">
              <a:buFont typeface="+mj-lt"/>
              <a:buAutoNum type="arabicPeriod" startAt="6"/>
            </a:pPr>
            <a:r>
              <a:rPr lang="en-US" sz="2400" dirty="0"/>
              <a:t>Francis, N. (n.d.). </a:t>
            </a:r>
            <a:r>
              <a:rPr lang="en-US" sz="2400" i="1" dirty="0"/>
              <a:t>Chapter 13 Evaluation of arterial bypass grafts and stents.</a:t>
            </a:r>
            <a:r>
              <a:rPr lang="en-US" sz="2400" dirty="0"/>
              <a:t> [Slide presentation]. Last accessed November 26, 2019 from SlidePlayer: </a:t>
            </a:r>
            <a:r>
              <a:rPr lang="en-US" sz="2400" dirty="0">
                <a:hlinkClick r:id="rId3"/>
              </a:rPr>
              <a:t>https://slideplayer.com/slide/12563421/</a:t>
            </a:r>
            <a:endParaRPr lang="en-US" sz="2400" dirty="0"/>
          </a:p>
          <a:p>
            <a:pPr marL="514350" indent="-514350">
              <a:buFont typeface="+mj-lt"/>
              <a:buAutoNum type="arabicPeriod" startAt="6"/>
            </a:pPr>
            <a:r>
              <a:rPr lang="en-US" sz="2400" dirty="0"/>
              <a:t>Google. (n.d.). Open patch angioplasty. Last accessed November 26, 2019 from </a:t>
            </a:r>
            <a:r>
              <a:rPr lang="en-US" sz="2400" dirty="0">
                <a:hlinkClick r:id="rId4"/>
              </a:rPr>
              <a:t>https://docs.google.com/document/d/1iddfCWwxuytk-5vFwfrrT2HUcFzoGW9FqSBzfvT0TZc/edit</a:t>
            </a:r>
            <a:endParaRPr lang="en-US" sz="2400" dirty="0"/>
          </a:p>
          <a:p>
            <a:pPr marL="514350" indent="-514350">
              <a:buFont typeface="+mj-lt"/>
              <a:buAutoNum type="arabicPeriod" startAt="6"/>
            </a:pPr>
            <a:r>
              <a:rPr lang="en-US" sz="2400" dirty="0"/>
              <a:t>HealthLink BC. (2018, July 22). Aortobifemoral bypass. Last accessed November 26, 2019 from </a:t>
            </a:r>
            <a:r>
              <a:rPr lang="en-US" sz="2400" dirty="0">
                <a:hlinkClick r:id="rId5"/>
              </a:rPr>
              <a:t>https://www.healthlinkbc.ca/health-topics/zm2720</a:t>
            </a:r>
            <a:endParaRPr lang="en-US" sz="2400" dirty="0"/>
          </a:p>
        </p:txBody>
      </p:sp>
    </p:spTree>
    <p:extLst>
      <p:ext uri="{BB962C8B-B14F-4D97-AF65-F5344CB8AC3E}">
        <p14:creationId xmlns:p14="http://schemas.microsoft.com/office/powerpoint/2010/main" val="22603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Bypass</a:t>
            </a:r>
            <a:endParaRPr lang="en-US" dirty="0"/>
          </a:p>
        </p:txBody>
      </p:sp>
      <p:sp>
        <p:nvSpPr>
          <p:cNvPr id="4" name="Content Placeholder 4"/>
          <p:cNvSpPr>
            <a:spLocks noGrp="1"/>
          </p:cNvSpPr>
          <p:nvPr>
            <p:ph idx="1"/>
          </p:nvPr>
        </p:nvSpPr>
        <p:spPr/>
        <p:txBody>
          <a:bodyPr>
            <a:normAutofit fontScale="92500" lnSpcReduction="10000"/>
          </a:bodyPr>
          <a:lstStyle/>
          <a:p>
            <a:r>
              <a:rPr lang="en-US" dirty="0"/>
              <a:t>BMC2 </a:t>
            </a:r>
            <a:r>
              <a:rPr lang="en-US" dirty="0" smtClean="0"/>
              <a:t>Inclusion Criteria:</a:t>
            </a:r>
            <a:endParaRPr lang="en-US" dirty="0"/>
          </a:p>
          <a:p>
            <a:pPr lvl="1">
              <a:buClr>
                <a:srgbClr val="C00000"/>
              </a:buClr>
            </a:pPr>
            <a:r>
              <a:rPr lang="en-US" dirty="0"/>
              <a:t>Upper extremity bypass</a:t>
            </a:r>
          </a:p>
          <a:p>
            <a:pPr lvl="1">
              <a:buClr>
                <a:srgbClr val="C00000"/>
              </a:buClr>
            </a:pPr>
            <a:r>
              <a:rPr lang="en-US" dirty="0"/>
              <a:t>Lower extremity bypass</a:t>
            </a:r>
          </a:p>
          <a:p>
            <a:pPr lvl="1">
              <a:buClr>
                <a:srgbClr val="C00000"/>
              </a:buClr>
            </a:pPr>
            <a:r>
              <a:rPr lang="en-US" dirty="0"/>
              <a:t>Interposition grafts</a:t>
            </a:r>
          </a:p>
          <a:p>
            <a:pPr lvl="1">
              <a:buClr>
                <a:srgbClr val="C00000"/>
              </a:buClr>
            </a:pPr>
            <a:r>
              <a:rPr lang="en-US" dirty="0"/>
              <a:t>Graft revisions involving the placement of a new graft</a:t>
            </a:r>
          </a:p>
          <a:p>
            <a:pPr lvl="2">
              <a:buClr>
                <a:srgbClr val="C00000"/>
              </a:buClr>
            </a:pPr>
            <a:r>
              <a:rPr lang="en-US" dirty="0"/>
              <a:t>Even if the new graft is connected to the old graft </a:t>
            </a:r>
          </a:p>
          <a:p>
            <a:r>
              <a:rPr lang="en-US" dirty="0"/>
              <a:t>BMC2 </a:t>
            </a:r>
            <a:r>
              <a:rPr lang="en-US" dirty="0" smtClean="0"/>
              <a:t>Exclusion Criteria:</a:t>
            </a:r>
            <a:endParaRPr lang="en-US" dirty="0"/>
          </a:p>
          <a:p>
            <a:pPr lvl="1">
              <a:buClr>
                <a:srgbClr val="C00000"/>
              </a:buClr>
            </a:pPr>
            <a:r>
              <a:rPr lang="en-US" dirty="0"/>
              <a:t>Renal bypass</a:t>
            </a:r>
          </a:p>
          <a:p>
            <a:pPr lvl="1">
              <a:buClr>
                <a:srgbClr val="C00000"/>
              </a:buClr>
            </a:pPr>
            <a:r>
              <a:rPr lang="en-US" dirty="0"/>
              <a:t>Mesenteric bypass</a:t>
            </a:r>
          </a:p>
          <a:p>
            <a:pPr lvl="1">
              <a:buClr>
                <a:srgbClr val="C00000"/>
              </a:buClr>
            </a:pPr>
            <a:r>
              <a:rPr lang="en-US" dirty="0"/>
              <a:t>Carotid-subclavian bypass</a:t>
            </a:r>
          </a:p>
          <a:p>
            <a:pPr lvl="1">
              <a:buClr>
                <a:srgbClr val="C00000"/>
              </a:buClr>
            </a:pPr>
            <a:r>
              <a:rPr lang="en-US" dirty="0"/>
              <a:t>Carotid-carotid bypass </a:t>
            </a:r>
          </a:p>
          <a:p>
            <a:pPr lvl="1">
              <a:buClr>
                <a:srgbClr val="C00000"/>
              </a:buClr>
            </a:pPr>
            <a:r>
              <a:rPr lang="en-US" dirty="0"/>
              <a:t>Graft revisions with no new bypass graft placed </a:t>
            </a:r>
          </a:p>
        </p:txBody>
      </p:sp>
    </p:spTree>
    <p:extLst>
      <p:ext uri="{BB962C8B-B14F-4D97-AF65-F5344CB8AC3E}">
        <p14:creationId xmlns:p14="http://schemas.microsoft.com/office/powerpoint/2010/main" val="2646990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4"/>
          <p:cNvSpPr>
            <a:spLocks noGrp="1"/>
          </p:cNvSpPr>
          <p:nvPr>
            <p:ph idx="1"/>
          </p:nvPr>
        </p:nvSpPr>
        <p:spPr/>
        <p:txBody>
          <a:bodyPr>
            <a:normAutofit fontScale="70000" lnSpcReduction="20000"/>
          </a:bodyPr>
          <a:lstStyle/>
          <a:p>
            <a:pPr marL="514350" indent="-514350">
              <a:spcAft>
                <a:spcPts val="600"/>
              </a:spcAft>
              <a:buFont typeface="+mj-lt"/>
              <a:buAutoNum type="arabicPeriod" startAt="10"/>
            </a:pPr>
            <a:r>
              <a:rPr lang="en-US" dirty="0"/>
              <a:t>HealthLink BC. (2018, July 22). Femoropopliteal (fem-pop) bypass. Last accessed November 26, 2019 from </a:t>
            </a:r>
            <a:r>
              <a:rPr lang="en-US" dirty="0">
                <a:hlinkClick r:id="rId2"/>
              </a:rPr>
              <a:t>https://www.healthlinkbc.ca/health-topics/zm2718</a:t>
            </a:r>
            <a:endParaRPr lang="en-US" dirty="0"/>
          </a:p>
          <a:p>
            <a:pPr marL="514350" indent="-514350">
              <a:spcAft>
                <a:spcPts val="600"/>
              </a:spcAft>
              <a:buFont typeface="+mj-lt"/>
              <a:buAutoNum type="arabicPeriod" startAt="10"/>
            </a:pPr>
            <a:r>
              <a:rPr lang="en-US" dirty="0"/>
              <a:t>Kaviani, A., and O’Hara, P.J. (2005). REPAIR OF FEMORAL AND POPLITEAL ARTERY ANEURYSMS. (Fig. 11). </a:t>
            </a:r>
            <a:r>
              <a:rPr lang="en-US" i="1" dirty="0"/>
              <a:t>Semantic Scholar. </a:t>
            </a:r>
            <a:r>
              <a:rPr lang="en-US" dirty="0"/>
              <a:t>Last accessed November 26, 2019 from </a:t>
            </a:r>
            <a:r>
              <a:rPr lang="en-US" dirty="0">
                <a:hlinkClick r:id="rId3"/>
              </a:rPr>
              <a:t>https://www.semanticscholar.org/paper/REPAIR-OF-FEMORAL-AND-POPLITEAL-ARTERY-ANEURYSMS-Kaviani-O%E2%80%99Hara/2130ec1626265fefbbaab24fba9c856990cdd7c2/figure/10</a:t>
            </a:r>
            <a:endParaRPr lang="en-US" dirty="0"/>
          </a:p>
          <a:p>
            <a:pPr marL="514350" indent="-514350">
              <a:spcAft>
                <a:spcPts val="600"/>
              </a:spcAft>
              <a:buFont typeface="+mj-lt"/>
              <a:buAutoNum type="arabicPeriod" startAt="10"/>
            </a:pPr>
            <a:r>
              <a:rPr lang="en-US" sz="2800" dirty="0"/>
              <a:t>Lee, E. S., Dawson, D.L., and Pevec, W.C. (2007). Vascular Surgery: An Update. </a:t>
            </a:r>
            <a:r>
              <a:rPr lang="en-US" sz="2800" i="1" dirty="0"/>
              <a:t>Semantic Scholar. </a:t>
            </a:r>
            <a:r>
              <a:rPr lang="en-US" sz="2800" dirty="0"/>
              <a:t>Last accessed December 2, 2019 from </a:t>
            </a:r>
            <a:r>
              <a:rPr lang="en-US" dirty="0">
                <a:hlinkClick r:id="rId4"/>
              </a:rPr>
              <a:t>https://www.semanticscholar.org/paper/Vascular-surgery%3A-an-update.-Lee-Dawson/9e93d3536eecbf1bc1c2a238672cbc1f996ca3d2/figure/3</a:t>
            </a:r>
            <a:endParaRPr lang="en-US" dirty="0"/>
          </a:p>
          <a:p>
            <a:pPr marL="514350" indent="-514350">
              <a:spcAft>
                <a:spcPts val="600"/>
              </a:spcAft>
              <a:buFont typeface="+mj-lt"/>
              <a:buAutoNum type="arabicPeriod" startAt="10"/>
            </a:pPr>
            <a:r>
              <a:rPr lang="en-US" dirty="0"/>
              <a:t>MyHealth.Alberta.ca Network. (2018, July 22). Learning About Femoropopliteal Bypass Surgery for Peripheral Arterial Disease. Retrieved November 26, 2019 from </a:t>
            </a:r>
            <a:r>
              <a:rPr lang="en-US" dirty="0">
                <a:hlinkClick r:id="rId5"/>
              </a:rPr>
              <a:t>https://myhealth.alberta.ca/health/AfterCareInformation/pages/conditions.aspx?HwId=abk2323</a:t>
            </a:r>
            <a:endParaRPr lang="en-US" dirty="0"/>
          </a:p>
        </p:txBody>
      </p:sp>
    </p:spTree>
    <p:extLst>
      <p:ext uri="{BB962C8B-B14F-4D97-AF65-F5344CB8AC3E}">
        <p14:creationId xmlns:p14="http://schemas.microsoft.com/office/powerpoint/2010/main" val="3694346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2"/>
          <p:cNvSpPr>
            <a:spLocks noGrp="1"/>
          </p:cNvSpPr>
          <p:nvPr>
            <p:ph idx="1"/>
          </p:nvPr>
        </p:nvSpPr>
        <p:spPr/>
        <p:txBody>
          <a:bodyPr>
            <a:normAutofit fontScale="70000" lnSpcReduction="20000"/>
          </a:bodyPr>
          <a:lstStyle/>
          <a:p>
            <a:pPr marL="514350" indent="-514350">
              <a:buFont typeface="+mj-lt"/>
              <a:buAutoNum type="arabicPeriod" startAt="14"/>
            </a:pPr>
            <a:r>
              <a:rPr lang="en-US" dirty="0"/>
              <a:t>Neumyer. M.M. (n.d.). PHYSIOLOGIC TESTING FOR ASSESSMENT OF PERIPHERAL ARTERIAL DISEASE. (Fig. 9). Last accessed November 26, 2019 from </a:t>
            </a:r>
            <a:r>
              <a:rPr lang="en-US" dirty="0">
                <a:hlinkClick r:id="rId2"/>
              </a:rPr>
              <a:t>https://iame.com/online/physiologic_testing_for_assessment_of_peripheral_arterial_disease/content.php</a:t>
            </a:r>
            <a:endParaRPr lang="en-US" dirty="0"/>
          </a:p>
          <a:p>
            <a:pPr marL="514350" indent="-514350">
              <a:buFont typeface="+mj-lt"/>
              <a:buAutoNum type="arabicPeriod" startAt="14"/>
            </a:pPr>
            <a:r>
              <a:rPr lang="en-US" dirty="0"/>
              <a:t>Thoracic Key. (2010). Axillofemoral Bypass. Retrieved November 26, 2019 from </a:t>
            </a:r>
            <a:r>
              <a:rPr lang="en-US" dirty="0">
                <a:hlinkClick r:id="rId3"/>
              </a:rPr>
              <a:t>https://thoracickey.com/axillofemoral-bypass/</a:t>
            </a:r>
            <a:endParaRPr lang="en-US" dirty="0"/>
          </a:p>
          <a:p>
            <a:pPr marL="514350" indent="-514350">
              <a:buFont typeface="+mj-lt"/>
              <a:buAutoNum type="arabicPeriod" startAt="14"/>
            </a:pPr>
            <a:r>
              <a:rPr lang="en-US" dirty="0"/>
              <a:t>Tsotetsi, S.C. (2017). </a:t>
            </a:r>
            <a:r>
              <a:rPr lang="en-US" i="1" dirty="0"/>
              <a:t>Management of acute limb ischaemia: Controversies and problems in surgery 2017 </a:t>
            </a:r>
            <a:r>
              <a:rPr lang="en-US" dirty="0"/>
              <a:t>[PowerPoint presentation]</a:t>
            </a:r>
            <a:r>
              <a:rPr lang="en-US" i="1" dirty="0"/>
              <a:t>. </a:t>
            </a:r>
            <a:r>
              <a:rPr lang="en-US" dirty="0"/>
              <a:t>Last accessed November 26, 2019 from University of Pretoria: </a:t>
            </a:r>
            <a:r>
              <a:rPr lang="en-US" dirty="0">
                <a:hlinkClick r:id="rId4"/>
              </a:rPr>
              <a:t>https://www.up.ac.za/media/shared/135/ZP_Files/controversies%202017/tsotetsi.zp106498.pdf</a:t>
            </a:r>
            <a:endParaRPr lang="en-US" dirty="0"/>
          </a:p>
          <a:p>
            <a:pPr marL="514350" indent="-514350">
              <a:buFont typeface="+mj-lt"/>
              <a:buAutoNum type="arabicPeriod" startAt="14"/>
            </a:pPr>
            <a:r>
              <a:rPr lang="en-US" dirty="0"/>
              <a:t>Zentrum Fur Medizinische Physik Und Biomedizinische TechNik. (n.d.). Visualization of Fluid Dynamics in Vascular Prostheses and Anastomoses. Last accessed November 26, 2019 from </a:t>
            </a:r>
            <a:r>
              <a:rPr lang="en-US" dirty="0">
                <a:hlinkClick r:id="rId5"/>
              </a:rPr>
              <a:t>https://zmpbmt.meduniwien.ac.at/wissenschaft-forschung/cardiovascular-dynamics-artificial-organs/projects/visualization-of-fluid-dynamics-in-vascular-surgery/</a:t>
            </a:r>
            <a:endParaRPr lang="en-US" dirty="0"/>
          </a:p>
          <a:p>
            <a:pPr marL="514350" indent="-514350">
              <a:buFont typeface="+mj-lt"/>
              <a:buAutoNum type="arabicPeriod" startAt="14"/>
            </a:pPr>
            <a:endParaRPr lang="en-US" dirty="0"/>
          </a:p>
        </p:txBody>
      </p:sp>
    </p:spTree>
    <p:extLst>
      <p:ext uri="{BB962C8B-B14F-4D97-AF65-F5344CB8AC3E}">
        <p14:creationId xmlns:p14="http://schemas.microsoft.com/office/powerpoint/2010/main" val="3294186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Please proceed to the Carotid Procedures slides</a:t>
            </a:r>
            <a:endParaRPr lang="en-US" dirty="0"/>
          </a:p>
        </p:txBody>
      </p:sp>
    </p:spTree>
    <p:extLst>
      <p:ext uri="{BB962C8B-B14F-4D97-AF65-F5344CB8AC3E}">
        <p14:creationId xmlns:p14="http://schemas.microsoft.com/office/powerpoint/2010/main" val="261999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Axillofemoral Bypass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04759" y="1947656"/>
            <a:ext cx="5782482" cy="2962688"/>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6213" y="4980421"/>
            <a:ext cx="3560373" cy="249958"/>
          </a:xfrm>
          <a:prstGeom prst="rect">
            <a:avLst/>
          </a:prstGeom>
        </p:spPr>
      </p:pic>
    </p:spTree>
    <p:extLst>
      <p:ext uri="{BB962C8B-B14F-4D97-AF65-F5344CB8AC3E}">
        <p14:creationId xmlns:p14="http://schemas.microsoft.com/office/powerpoint/2010/main" val="63683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Aortobifemoral (ABF) Bypass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64840" y="1894943"/>
            <a:ext cx="6462320" cy="421270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3703" y="6055845"/>
            <a:ext cx="2706859" cy="256054"/>
          </a:xfrm>
          <a:prstGeom prst="rect">
            <a:avLst/>
          </a:prstGeom>
        </p:spPr>
      </p:pic>
    </p:spTree>
    <p:extLst>
      <p:ext uri="{BB962C8B-B14F-4D97-AF65-F5344CB8AC3E}">
        <p14:creationId xmlns:p14="http://schemas.microsoft.com/office/powerpoint/2010/main" val="38435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Femoral-Popliteal (fem-pop) Bypass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87363" y="2038212"/>
            <a:ext cx="6017274" cy="392616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5238" y="5964376"/>
            <a:ext cx="2700762" cy="249958"/>
          </a:xfrm>
          <a:prstGeom prst="rect">
            <a:avLst/>
          </a:prstGeom>
        </p:spPr>
      </p:pic>
    </p:spTree>
    <p:extLst>
      <p:ext uri="{BB962C8B-B14F-4D97-AF65-F5344CB8AC3E}">
        <p14:creationId xmlns:p14="http://schemas.microsoft.com/office/powerpoint/2010/main" val="221294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Femoral-Femoral (fem-fem) Bypass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35458" y="1910185"/>
            <a:ext cx="5121084" cy="4182218"/>
          </a:xfrm>
          <a:prstGeom prst="rect">
            <a:avLst/>
          </a:prstGeom>
        </p:spPr>
      </p:pic>
      <p:sp>
        <p:nvSpPr>
          <p:cNvPr id="5" name="TextBox 4"/>
          <p:cNvSpPr txBox="1"/>
          <p:nvPr/>
        </p:nvSpPr>
        <p:spPr>
          <a:xfrm>
            <a:off x="3556011" y="5961326"/>
            <a:ext cx="512351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www.clinicalkey.com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/#!/content/book/3-s2.0-B9780323427913001079?scrollTo=%23hl0000079</a:t>
            </a:r>
          </a:p>
        </p:txBody>
      </p:sp>
    </p:spTree>
    <p:extLst>
      <p:ext uri="{BB962C8B-B14F-4D97-AF65-F5344CB8AC3E}">
        <p14:creationId xmlns:p14="http://schemas.microsoft.com/office/powerpoint/2010/main" val="415664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Interposition graft</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77625" y="2355231"/>
            <a:ext cx="6236749" cy="32921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7363" y="5921721"/>
            <a:ext cx="6017274" cy="390178"/>
          </a:xfrm>
          <a:prstGeom prst="rect">
            <a:avLst/>
          </a:prstGeom>
        </p:spPr>
      </p:pic>
    </p:spTree>
    <p:extLst>
      <p:ext uri="{BB962C8B-B14F-4D97-AF65-F5344CB8AC3E}">
        <p14:creationId xmlns:p14="http://schemas.microsoft.com/office/powerpoint/2010/main" val="1606700691"/>
      </p:ext>
    </p:extLst>
  </p:cSld>
  <p:clrMapOvr>
    <a:masterClrMapping/>
  </p:clrMapOvr>
</p:sld>
</file>

<file path=ppt/theme/theme1.xml><?xml version="1.0" encoding="utf-8"?>
<a:theme xmlns:a="http://schemas.openxmlformats.org/drawingml/2006/main" name="Office Theme">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4623</Words>
  <Application>Microsoft Office PowerPoint</Application>
  <PresentationFormat>Widescreen</PresentationFormat>
  <Paragraphs>268</Paragraphs>
  <Slides>42</Slides>
  <Notes>27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Calibri Light</vt:lpstr>
      <vt:lpstr>Courier New</vt:lpstr>
      <vt:lpstr>Office Theme</vt:lpstr>
      <vt:lpstr>1_Office Theme</vt:lpstr>
      <vt:lpstr>2_Office Theme</vt:lpstr>
      <vt:lpstr>Open Revascularization Procedures: Open Bypass  and  Open Thrombectomy</vt:lpstr>
      <vt:lpstr>Open Bypass</vt:lpstr>
      <vt:lpstr>Open Bypass</vt:lpstr>
      <vt:lpstr>Open Bypass</vt:lpstr>
      <vt:lpstr>Axillofemoral Bypass</vt:lpstr>
      <vt:lpstr>Aortobifemoral (ABF) Bypass</vt:lpstr>
      <vt:lpstr>Femoral-Popliteal (fem-pop) Bypass</vt:lpstr>
      <vt:lpstr>Femoral-Femoral (fem-fem) Bypass</vt:lpstr>
      <vt:lpstr>Interposition graft</vt:lpstr>
      <vt:lpstr>Redo Bypass</vt:lpstr>
      <vt:lpstr>Imaging Studies Within the Past 6 Months</vt:lpstr>
      <vt:lpstr>ABI/TBI/Toe Pressure</vt:lpstr>
      <vt:lpstr>ABI/TBI/Toe Pressure</vt:lpstr>
      <vt:lpstr>Procedure Details: Open Bypass</vt:lpstr>
      <vt:lpstr>Vein Graft Type</vt:lpstr>
      <vt:lpstr>Vein Graft Type: Reversed GSV</vt:lpstr>
      <vt:lpstr>Vein Graft Type: In situ</vt:lpstr>
      <vt:lpstr>Procedure Details: Open Bypass</vt:lpstr>
      <vt:lpstr>Vein Graft Harvest: Open vs Endoscopic</vt:lpstr>
      <vt:lpstr>Open Incision</vt:lpstr>
      <vt:lpstr>Vein Cuff</vt:lpstr>
      <vt:lpstr>Procedure Details: Open Bypass</vt:lpstr>
      <vt:lpstr>Open Thrombectomy</vt:lpstr>
      <vt:lpstr>Open Thrombectomy</vt:lpstr>
      <vt:lpstr>Open Thrombectomy</vt:lpstr>
      <vt:lpstr>Procedure Details: Open Thrombectomy</vt:lpstr>
      <vt:lpstr>Procedure Details: Open Thrombectomy</vt:lpstr>
      <vt:lpstr>Open Thrombectomy Case Review #1</vt:lpstr>
      <vt:lpstr>Open Thrombectomy Case Review #1</vt:lpstr>
      <vt:lpstr>Open Thrombectomy Case Review #1</vt:lpstr>
      <vt:lpstr>Open Thrombectomy Case Review #2</vt:lpstr>
      <vt:lpstr>Open Thrombectomy Case Review #2</vt:lpstr>
      <vt:lpstr>Open Thrombectomy Case Review #2</vt:lpstr>
      <vt:lpstr>Open Thrombectomy Case Review #3</vt:lpstr>
      <vt:lpstr>Open Thrombectomy Case Review #3</vt:lpstr>
      <vt:lpstr>Open Thrombectomy Case Review #3</vt:lpstr>
      <vt:lpstr>Open Thrombectomy Case Review #3</vt:lpstr>
      <vt:lpstr>References</vt:lpstr>
      <vt:lpstr>References</vt:lpstr>
      <vt:lpstr>References</vt:lpstr>
      <vt:lpstr>References</vt:lpstr>
      <vt:lpstr>Please proceed to the Carotid Procedures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Soave, Martin</dc:creator>
  <cp:lastModifiedBy>Fleckenstein, Rebecca</cp:lastModifiedBy>
  <cp:revision>531</cp:revision>
  <dcterms:created xsi:type="dcterms:W3CDTF">2021-02-25T21:34:37Z</dcterms:created>
  <dcterms:modified xsi:type="dcterms:W3CDTF">2021-04-27T13:35:51Z</dcterms:modified>
</cp:coreProperties>
</file>