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3" r:id="rId2"/>
    <p:sldMasterId id="2147483665" r:id="rId3"/>
  </p:sldMasterIdLst>
  <p:notesMasterIdLst>
    <p:notesMasterId r:id="rId44"/>
  </p:notesMasterIdLst>
  <p:sldIdLst>
    <p:sldId id="447" r:id="rId4"/>
    <p:sldId id="496" r:id="rId5"/>
    <p:sldId id="459" r:id="rId6"/>
    <p:sldId id="460" r:id="rId7"/>
    <p:sldId id="462" r:id="rId8"/>
    <p:sldId id="463" r:id="rId9"/>
    <p:sldId id="464" r:id="rId10"/>
    <p:sldId id="465" r:id="rId11"/>
    <p:sldId id="466" r:id="rId12"/>
    <p:sldId id="467" r:id="rId13"/>
    <p:sldId id="468" r:id="rId14"/>
    <p:sldId id="469" r:id="rId15"/>
    <p:sldId id="470" r:id="rId16"/>
    <p:sldId id="471" r:id="rId17"/>
    <p:sldId id="472" r:id="rId18"/>
    <p:sldId id="497" r:id="rId19"/>
    <p:sldId id="473" r:id="rId20"/>
    <p:sldId id="474" r:id="rId21"/>
    <p:sldId id="475" r:id="rId22"/>
    <p:sldId id="476" r:id="rId23"/>
    <p:sldId id="477" r:id="rId24"/>
    <p:sldId id="478" r:id="rId25"/>
    <p:sldId id="479" r:id="rId26"/>
    <p:sldId id="480" r:id="rId27"/>
    <p:sldId id="481" r:id="rId28"/>
    <p:sldId id="482" r:id="rId29"/>
    <p:sldId id="483" r:id="rId30"/>
    <p:sldId id="484" r:id="rId31"/>
    <p:sldId id="485" r:id="rId32"/>
    <p:sldId id="486" r:id="rId33"/>
    <p:sldId id="487" r:id="rId34"/>
    <p:sldId id="488" r:id="rId35"/>
    <p:sldId id="498" r:id="rId36"/>
    <p:sldId id="489" r:id="rId37"/>
    <p:sldId id="490" r:id="rId38"/>
    <p:sldId id="491" r:id="rId39"/>
    <p:sldId id="492" r:id="rId40"/>
    <p:sldId id="493" r:id="rId41"/>
    <p:sldId id="494" r:id="rId42"/>
    <p:sldId id="495"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4472842-B218-4E08-997A-6D333B27EBD1}">
          <p14:sldIdLst>
            <p14:sldId id="447"/>
            <p14:sldId id="496"/>
            <p14:sldId id="459"/>
            <p14:sldId id="460"/>
            <p14:sldId id="462"/>
            <p14:sldId id="463"/>
            <p14:sldId id="464"/>
            <p14:sldId id="465"/>
            <p14:sldId id="466"/>
            <p14:sldId id="467"/>
            <p14:sldId id="468"/>
            <p14:sldId id="469"/>
            <p14:sldId id="470"/>
            <p14:sldId id="471"/>
            <p14:sldId id="472"/>
            <p14:sldId id="497"/>
            <p14:sldId id="473"/>
            <p14:sldId id="474"/>
            <p14:sldId id="475"/>
            <p14:sldId id="476"/>
            <p14:sldId id="477"/>
            <p14:sldId id="478"/>
            <p14:sldId id="479"/>
            <p14:sldId id="480"/>
            <p14:sldId id="481"/>
            <p14:sldId id="482"/>
            <p14:sldId id="483"/>
            <p14:sldId id="484"/>
            <p14:sldId id="485"/>
            <p14:sldId id="486"/>
            <p14:sldId id="487"/>
            <p14:sldId id="488"/>
            <p14:sldId id="498"/>
            <p14:sldId id="489"/>
            <p14:sldId id="490"/>
            <p14:sldId id="491"/>
            <p14:sldId id="492"/>
            <p14:sldId id="493"/>
            <p14:sldId id="494"/>
            <p14:sldId id="49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34" autoAdjust="0"/>
    <p:restoredTop sz="89286" autoAdjust="0"/>
  </p:normalViewPr>
  <p:slideViewPr>
    <p:cSldViewPr snapToGrid="0" snapToObjects="1">
      <p:cViewPr varScale="1">
        <p:scale>
          <a:sx n="113" d="100"/>
          <a:sy n="113" d="100"/>
        </p:scale>
        <p:origin x="780" y="114"/>
      </p:cViewPr>
      <p:guideLst/>
    </p:cSldViewPr>
  </p:slideViewPr>
  <p:notesTextViewPr>
    <p:cViewPr>
      <p:scale>
        <a:sx n="1" d="1"/>
        <a:sy n="1" d="1"/>
      </p:scale>
      <p:origin x="0" y="0"/>
    </p:cViewPr>
  </p:notesTextViewPr>
  <p:sorterViewPr>
    <p:cViewPr>
      <p:scale>
        <a:sx n="100" d="100"/>
        <a:sy n="100" d="100"/>
      </p:scale>
      <p:origin x="0" y="-376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4" Type="http://schemas.openxmlformats.org/officeDocument/2006/relationships/image" Target="../media/image2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4"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E87AEC-EC7A-4375-8E42-04A91E5C6C8A}" type="doc">
      <dgm:prSet loTypeId="urn:microsoft.com/office/officeart/2008/layout/PictureGrid" loCatId="picture" qsTypeId="urn:microsoft.com/office/officeart/2005/8/quickstyle/simple1" qsCatId="simple" csTypeId="urn:microsoft.com/office/officeart/2005/8/colors/accent1_2" csCatId="accent1" phldr="1"/>
      <dgm:spPr/>
      <dgm:t>
        <a:bodyPr/>
        <a:lstStyle/>
        <a:p>
          <a:endParaRPr lang="en-US"/>
        </a:p>
      </dgm:t>
    </dgm:pt>
    <dgm:pt modelId="{853C5FCD-2BBE-4FC0-8922-096177C9FA91}">
      <dgm:prSet phldrT="[Text]" custT="1"/>
      <dgm:spPr/>
      <dgm:t>
        <a:bodyPr/>
        <a:lstStyle/>
        <a:p>
          <a:r>
            <a:rPr lang="en-US" sz="1800" dirty="0"/>
            <a:t>1. Exposure and removal of plaque</a:t>
          </a:r>
        </a:p>
      </dgm:t>
    </dgm:pt>
    <dgm:pt modelId="{8CAD9208-9FE0-4777-B183-82F4DB9D5DA5}" type="parTrans" cxnId="{D735E304-19A5-44C5-9795-38FD21E8E7E3}">
      <dgm:prSet/>
      <dgm:spPr/>
      <dgm:t>
        <a:bodyPr/>
        <a:lstStyle/>
        <a:p>
          <a:endParaRPr lang="en-US"/>
        </a:p>
      </dgm:t>
    </dgm:pt>
    <dgm:pt modelId="{329F0F90-0534-492D-A752-DC41B776937B}" type="sibTrans" cxnId="{D735E304-19A5-44C5-9795-38FD21E8E7E3}">
      <dgm:prSet/>
      <dgm:spPr/>
      <dgm:t>
        <a:bodyPr/>
        <a:lstStyle/>
        <a:p>
          <a:endParaRPr lang="en-US"/>
        </a:p>
      </dgm:t>
    </dgm:pt>
    <dgm:pt modelId="{A843AE24-E59B-45FF-8849-72642E5F7765}">
      <dgm:prSet phldrT="[Text]" custT="1"/>
      <dgm:spPr/>
      <dgm:t>
        <a:bodyPr/>
        <a:lstStyle/>
        <a:p>
          <a:r>
            <a:rPr lang="en-US" sz="1800" dirty="0"/>
            <a:t>2. Clean vessel prior to closure</a:t>
          </a:r>
        </a:p>
      </dgm:t>
    </dgm:pt>
    <dgm:pt modelId="{CA5BE097-BED5-4149-ACDE-65CE9218E2CA}" type="parTrans" cxnId="{69C95EA6-662E-4675-9379-0584BEF847A2}">
      <dgm:prSet/>
      <dgm:spPr/>
      <dgm:t>
        <a:bodyPr/>
        <a:lstStyle/>
        <a:p>
          <a:endParaRPr lang="en-US"/>
        </a:p>
      </dgm:t>
    </dgm:pt>
    <dgm:pt modelId="{4872E4CC-E89D-4995-AF49-C252F3210E8C}" type="sibTrans" cxnId="{69C95EA6-662E-4675-9379-0584BEF847A2}">
      <dgm:prSet/>
      <dgm:spPr/>
      <dgm:t>
        <a:bodyPr/>
        <a:lstStyle/>
        <a:p>
          <a:endParaRPr lang="en-US"/>
        </a:p>
      </dgm:t>
    </dgm:pt>
    <dgm:pt modelId="{7090D5B4-7AC2-470E-AFD4-C502ACC74414}">
      <dgm:prSet phldrT="[Text]" custT="1"/>
      <dgm:spPr/>
      <dgm:t>
        <a:bodyPr/>
        <a:lstStyle/>
        <a:p>
          <a:r>
            <a:rPr lang="en-US" sz="1800" dirty="0"/>
            <a:t>3. Flushing residual debris	</a:t>
          </a:r>
        </a:p>
      </dgm:t>
    </dgm:pt>
    <dgm:pt modelId="{505767F6-ECEC-4FE2-B11E-744B25EE5474}" type="parTrans" cxnId="{FE1361E2-E525-4FB1-97BE-15E5C971B34A}">
      <dgm:prSet/>
      <dgm:spPr/>
      <dgm:t>
        <a:bodyPr/>
        <a:lstStyle/>
        <a:p>
          <a:endParaRPr lang="en-US"/>
        </a:p>
      </dgm:t>
    </dgm:pt>
    <dgm:pt modelId="{8A717FC4-819A-4BEC-93A3-C76393285CD3}" type="sibTrans" cxnId="{FE1361E2-E525-4FB1-97BE-15E5C971B34A}">
      <dgm:prSet/>
      <dgm:spPr/>
      <dgm:t>
        <a:bodyPr/>
        <a:lstStyle/>
        <a:p>
          <a:endParaRPr lang="en-US"/>
        </a:p>
      </dgm:t>
    </dgm:pt>
    <dgm:pt modelId="{F5BF9C72-0773-4B2D-96F1-0ADD100574B3}">
      <dgm:prSet phldrT="[Text]" custT="1"/>
      <dgm:spPr/>
      <dgm:t>
        <a:bodyPr/>
        <a:lstStyle/>
        <a:p>
          <a:r>
            <a:rPr lang="en-US" sz="1800" dirty="0"/>
            <a:t>4. Completed patch closure</a:t>
          </a:r>
        </a:p>
      </dgm:t>
    </dgm:pt>
    <dgm:pt modelId="{758A2DDC-976D-4B9E-8054-71A5B1D48F48}" type="parTrans" cxnId="{AEC6FF25-505F-4201-BC48-2273F8442C6E}">
      <dgm:prSet/>
      <dgm:spPr/>
      <dgm:t>
        <a:bodyPr/>
        <a:lstStyle/>
        <a:p>
          <a:endParaRPr lang="en-US"/>
        </a:p>
      </dgm:t>
    </dgm:pt>
    <dgm:pt modelId="{4EA9412F-1A2A-415D-8109-9BD59A7C64D5}" type="sibTrans" cxnId="{AEC6FF25-505F-4201-BC48-2273F8442C6E}">
      <dgm:prSet/>
      <dgm:spPr/>
      <dgm:t>
        <a:bodyPr/>
        <a:lstStyle/>
        <a:p>
          <a:endParaRPr lang="en-US"/>
        </a:p>
      </dgm:t>
    </dgm:pt>
    <dgm:pt modelId="{1BC040AE-8496-4F29-81BB-03982B84397E}" type="pres">
      <dgm:prSet presAssocID="{CEE87AEC-EC7A-4375-8E42-04A91E5C6C8A}" presName="Name0" presStyleCnt="0">
        <dgm:presLayoutVars>
          <dgm:dir/>
        </dgm:presLayoutVars>
      </dgm:prSet>
      <dgm:spPr/>
      <dgm:t>
        <a:bodyPr/>
        <a:lstStyle/>
        <a:p>
          <a:endParaRPr lang="en-US"/>
        </a:p>
      </dgm:t>
    </dgm:pt>
    <dgm:pt modelId="{6D5B9615-FBF3-4646-A1C7-247915310F60}" type="pres">
      <dgm:prSet presAssocID="{853C5FCD-2BBE-4FC0-8922-096177C9FA91}" presName="composite" presStyleCnt="0"/>
      <dgm:spPr/>
    </dgm:pt>
    <dgm:pt modelId="{954E4BE1-183D-46F8-8325-CB132EBF9A3C}" type="pres">
      <dgm:prSet presAssocID="{853C5FCD-2BBE-4FC0-8922-096177C9FA91}" presName="rect2" presStyleLbl="revTx" presStyleIdx="0" presStyleCnt="4" custScaleX="161079">
        <dgm:presLayoutVars>
          <dgm:bulletEnabled val="1"/>
        </dgm:presLayoutVars>
      </dgm:prSet>
      <dgm:spPr/>
      <dgm:t>
        <a:bodyPr/>
        <a:lstStyle/>
        <a:p>
          <a:endParaRPr lang="en-US"/>
        </a:p>
      </dgm:t>
    </dgm:pt>
    <dgm:pt modelId="{6147D98B-B66C-44CB-94B9-1E983492B40F}" type="pres">
      <dgm:prSet presAssocID="{853C5FCD-2BBE-4FC0-8922-096177C9FA91}" presName="rect1" presStyleLbl="alignImgPlace1" presStyleIdx="0" presStyleCnt="4" custScaleX="120809"/>
      <dgm:spPr>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t>
        <a:bodyPr/>
        <a:lstStyle/>
        <a:p>
          <a:endParaRPr lang="en-US"/>
        </a:p>
      </dgm:t>
    </dgm:pt>
    <dgm:pt modelId="{E47EC2DF-B353-4237-AB57-B42565063957}" type="pres">
      <dgm:prSet presAssocID="{329F0F90-0534-492D-A752-DC41B776937B}" presName="sibTrans" presStyleCnt="0"/>
      <dgm:spPr/>
    </dgm:pt>
    <dgm:pt modelId="{89CE9F63-55F4-4CA9-B37A-8F099689CFAB}" type="pres">
      <dgm:prSet presAssocID="{A843AE24-E59B-45FF-8849-72642E5F7765}" presName="composite" presStyleCnt="0"/>
      <dgm:spPr/>
    </dgm:pt>
    <dgm:pt modelId="{F4A86E59-D887-4436-BEC3-4587F23EA16D}" type="pres">
      <dgm:prSet presAssocID="{A843AE24-E59B-45FF-8849-72642E5F7765}" presName="rect2" presStyleLbl="revTx" presStyleIdx="1" presStyleCnt="4" custScaleX="147656">
        <dgm:presLayoutVars>
          <dgm:bulletEnabled val="1"/>
        </dgm:presLayoutVars>
      </dgm:prSet>
      <dgm:spPr/>
      <dgm:t>
        <a:bodyPr/>
        <a:lstStyle/>
        <a:p>
          <a:endParaRPr lang="en-US"/>
        </a:p>
      </dgm:t>
    </dgm:pt>
    <dgm:pt modelId="{8A82AEF6-46CB-4993-8262-8DB2380181B2}" type="pres">
      <dgm:prSet presAssocID="{A843AE24-E59B-45FF-8849-72642E5F7765}" presName="rect1" presStyleLbl="alignImgPlace1" presStyleIdx="1" presStyleCnt="4" custScaleX="120809" custLinFactNeighborX="3487" custLinFactNeighborY="845"/>
      <dgm:spPr>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dgm:spPr>
      <dgm:t>
        <a:bodyPr/>
        <a:lstStyle/>
        <a:p>
          <a:endParaRPr lang="en-US"/>
        </a:p>
      </dgm:t>
    </dgm:pt>
    <dgm:pt modelId="{06ACCFB3-FF30-4668-8155-876C96060C57}" type="pres">
      <dgm:prSet presAssocID="{4872E4CC-E89D-4995-AF49-C252F3210E8C}" presName="sibTrans" presStyleCnt="0"/>
      <dgm:spPr/>
    </dgm:pt>
    <dgm:pt modelId="{E167A5BA-F82B-46EF-9E85-80A36A177407}" type="pres">
      <dgm:prSet presAssocID="{7090D5B4-7AC2-470E-AFD4-C502ACC74414}" presName="composite" presStyleCnt="0"/>
      <dgm:spPr/>
    </dgm:pt>
    <dgm:pt modelId="{17D7FCAE-C011-4701-A538-274F5F116AC2}" type="pres">
      <dgm:prSet presAssocID="{7090D5B4-7AC2-470E-AFD4-C502ACC74414}" presName="rect2" presStyleLbl="revTx" presStyleIdx="2" presStyleCnt="4" custScaleX="170028">
        <dgm:presLayoutVars>
          <dgm:bulletEnabled val="1"/>
        </dgm:presLayoutVars>
      </dgm:prSet>
      <dgm:spPr/>
      <dgm:t>
        <a:bodyPr/>
        <a:lstStyle/>
        <a:p>
          <a:endParaRPr lang="en-US"/>
        </a:p>
      </dgm:t>
    </dgm:pt>
    <dgm:pt modelId="{A3030C5A-1ED4-4F88-9256-ADFB73150759}" type="pres">
      <dgm:prSet presAssocID="{7090D5B4-7AC2-470E-AFD4-C502ACC74414}" presName="rect1" presStyleLbl="alignImgPlace1" presStyleIdx="2" presStyleCnt="4" custScaleX="120809" custLinFactNeighborX="-9801" custLinFactNeighborY="-352"/>
      <dgm:spPr>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dgm:spPr>
      <dgm:t>
        <a:bodyPr/>
        <a:lstStyle/>
        <a:p>
          <a:endParaRPr lang="en-US"/>
        </a:p>
      </dgm:t>
    </dgm:pt>
    <dgm:pt modelId="{2A411AF1-1A51-4F3C-9EC9-7F128C396075}" type="pres">
      <dgm:prSet presAssocID="{8A717FC4-819A-4BEC-93A3-C76393285CD3}" presName="sibTrans" presStyleCnt="0"/>
      <dgm:spPr/>
    </dgm:pt>
    <dgm:pt modelId="{28B4FE0A-31B4-4667-B2F3-089C2A9EFCC3}" type="pres">
      <dgm:prSet presAssocID="{F5BF9C72-0773-4B2D-96F1-0ADD100574B3}" presName="composite" presStyleCnt="0"/>
      <dgm:spPr/>
    </dgm:pt>
    <dgm:pt modelId="{99144699-0A75-40B0-9238-E4A23A5390E4}" type="pres">
      <dgm:prSet presAssocID="{F5BF9C72-0773-4B2D-96F1-0ADD100574B3}" presName="rect2" presStyleLbl="revTx" presStyleIdx="3" presStyleCnt="4" custScaleX="129758">
        <dgm:presLayoutVars>
          <dgm:bulletEnabled val="1"/>
        </dgm:presLayoutVars>
      </dgm:prSet>
      <dgm:spPr/>
      <dgm:t>
        <a:bodyPr/>
        <a:lstStyle/>
        <a:p>
          <a:endParaRPr lang="en-US"/>
        </a:p>
      </dgm:t>
    </dgm:pt>
    <dgm:pt modelId="{F62A14C7-AD9D-4C18-BA2A-655FC1B7C0C6}" type="pres">
      <dgm:prSet presAssocID="{F5BF9C72-0773-4B2D-96F1-0ADD100574B3}" presName="rect1" presStyleLbl="alignImgPlace1" presStyleIdx="3" presStyleCnt="4" custScaleX="120809" custLinFactNeighborX="810" custLinFactNeighborY="-352"/>
      <dgm:spPr>
        <a:blipFill rotWithShape="1">
          <a:blip xmlns:r="http://schemas.openxmlformats.org/officeDocument/2006/relationships" r:embed="rId4" cstate="email">
            <a:extLst>
              <a:ext uri="{28A0092B-C50C-407E-A947-70E740481C1C}">
                <a14:useLocalDpi xmlns:a14="http://schemas.microsoft.com/office/drawing/2010/main"/>
              </a:ext>
            </a:extLst>
          </a:blip>
          <a:stretch>
            <a:fillRect/>
          </a:stretch>
        </a:blipFill>
      </dgm:spPr>
      <dgm:t>
        <a:bodyPr/>
        <a:lstStyle/>
        <a:p>
          <a:endParaRPr lang="en-US"/>
        </a:p>
      </dgm:t>
    </dgm:pt>
  </dgm:ptLst>
  <dgm:cxnLst>
    <dgm:cxn modelId="{AEC6FF25-505F-4201-BC48-2273F8442C6E}" srcId="{CEE87AEC-EC7A-4375-8E42-04A91E5C6C8A}" destId="{F5BF9C72-0773-4B2D-96F1-0ADD100574B3}" srcOrd="3" destOrd="0" parTransId="{758A2DDC-976D-4B9E-8054-71A5B1D48F48}" sibTransId="{4EA9412F-1A2A-415D-8109-9BD59A7C64D5}"/>
    <dgm:cxn modelId="{97ED611D-D913-4F61-B88B-E35EBAFCE7F4}" type="presOf" srcId="{A843AE24-E59B-45FF-8849-72642E5F7765}" destId="{F4A86E59-D887-4436-BEC3-4587F23EA16D}" srcOrd="0" destOrd="0" presId="urn:microsoft.com/office/officeart/2008/layout/PictureGrid"/>
    <dgm:cxn modelId="{20EC82B5-751C-4477-8E12-C13DED83675C}" type="presOf" srcId="{CEE87AEC-EC7A-4375-8E42-04A91E5C6C8A}" destId="{1BC040AE-8496-4F29-81BB-03982B84397E}" srcOrd="0" destOrd="0" presId="urn:microsoft.com/office/officeart/2008/layout/PictureGrid"/>
    <dgm:cxn modelId="{FE1361E2-E525-4FB1-97BE-15E5C971B34A}" srcId="{CEE87AEC-EC7A-4375-8E42-04A91E5C6C8A}" destId="{7090D5B4-7AC2-470E-AFD4-C502ACC74414}" srcOrd="2" destOrd="0" parTransId="{505767F6-ECEC-4FE2-B11E-744B25EE5474}" sibTransId="{8A717FC4-819A-4BEC-93A3-C76393285CD3}"/>
    <dgm:cxn modelId="{D735E304-19A5-44C5-9795-38FD21E8E7E3}" srcId="{CEE87AEC-EC7A-4375-8E42-04A91E5C6C8A}" destId="{853C5FCD-2BBE-4FC0-8922-096177C9FA91}" srcOrd="0" destOrd="0" parTransId="{8CAD9208-9FE0-4777-B183-82F4DB9D5DA5}" sibTransId="{329F0F90-0534-492D-A752-DC41B776937B}"/>
    <dgm:cxn modelId="{69C95EA6-662E-4675-9379-0584BEF847A2}" srcId="{CEE87AEC-EC7A-4375-8E42-04A91E5C6C8A}" destId="{A843AE24-E59B-45FF-8849-72642E5F7765}" srcOrd="1" destOrd="0" parTransId="{CA5BE097-BED5-4149-ACDE-65CE9218E2CA}" sibTransId="{4872E4CC-E89D-4995-AF49-C252F3210E8C}"/>
    <dgm:cxn modelId="{ACABE846-B73E-44AB-8D68-1B96569BEBCD}" type="presOf" srcId="{853C5FCD-2BBE-4FC0-8922-096177C9FA91}" destId="{954E4BE1-183D-46F8-8325-CB132EBF9A3C}" srcOrd="0" destOrd="0" presId="urn:microsoft.com/office/officeart/2008/layout/PictureGrid"/>
    <dgm:cxn modelId="{F4822728-364E-4A66-A879-06EDA54EBB64}" type="presOf" srcId="{7090D5B4-7AC2-470E-AFD4-C502ACC74414}" destId="{17D7FCAE-C011-4701-A538-274F5F116AC2}" srcOrd="0" destOrd="0" presId="urn:microsoft.com/office/officeart/2008/layout/PictureGrid"/>
    <dgm:cxn modelId="{19D166A9-3F00-40FE-86C7-DF011D11E78B}" type="presOf" srcId="{F5BF9C72-0773-4B2D-96F1-0ADD100574B3}" destId="{99144699-0A75-40B0-9238-E4A23A5390E4}" srcOrd="0" destOrd="0" presId="urn:microsoft.com/office/officeart/2008/layout/PictureGrid"/>
    <dgm:cxn modelId="{3EA78479-1141-41DD-9BA0-2F152B11DA85}" type="presParOf" srcId="{1BC040AE-8496-4F29-81BB-03982B84397E}" destId="{6D5B9615-FBF3-4646-A1C7-247915310F60}" srcOrd="0" destOrd="0" presId="urn:microsoft.com/office/officeart/2008/layout/PictureGrid"/>
    <dgm:cxn modelId="{DD9D1890-74D2-443C-B0E1-9F516E6236D9}" type="presParOf" srcId="{6D5B9615-FBF3-4646-A1C7-247915310F60}" destId="{954E4BE1-183D-46F8-8325-CB132EBF9A3C}" srcOrd="0" destOrd="0" presId="urn:microsoft.com/office/officeart/2008/layout/PictureGrid"/>
    <dgm:cxn modelId="{F19A4676-982A-4DB3-9000-C5C5C836AB4B}" type="presParOf" srcId="{6D5B9615-FBF3-4646-A1C7-247915310F60}" destId="{6147D98B-B66C-44CB-94B9-1E983492B40F}" srcOrd="1" destOrd="0" presId="urn:microsoft.com/office/officeart/2008/layout/PictureGrid"/>
    <dgm:cxn modelId="{013D4509-7A29-4E63-B572-E6C9C60F479F}" type="presParOf" srcId="{1BC040AE-8496-4F29-81BB-03982B84397E}" destId="{E47EC2DF-B353-4237-AB57-B42565063957}" srcOrd="1" destOrd="0" presId="urn:microsoft.com/office/officeart/2008/layout/PictureGrid"/>
    <dgm:cxn modelId="{7B9F987A-8234-4E04-B2A8-4700AB30A42A}" type="presParOf" srcId="{1BC040AE-8496-4F29-81BB-03982B84397E}" destId="{89CE9F63-55F4-4CA9-B37A-8F099689CFAB}" srcOrd="2" destOrd="0" presId="urn:microsoft.com/office/officeart/2008/layout/PictureGrid"/>
    <dgm:cxn modelId="{BEB8116B-23A0-4900-B20D-8A2770D1827D}" type="presParOf" srcId="{89CE9F63-55F4-4CA9-B37A-8F099689CFAB}" destId="{F4A86E59-D887-4436-BEC3-4587F23EA16D}" srcOrd="0" destOrd="0" presId="urn:microsoft.com/office/officeart/2008/layout/PictureGrid"/>
    <dgm:cxn modelId="{D6DDF7A4-F832-4281-ABEE-A9BE607D1802}" type="presParOf" srcId="{89CE9F63-55F4-4CA9-B37A-8F099689CFAB}" destId="{8A82AEF6-46CB-4993-8262-8DB2380181B2}" srcOrd="1" destOrd="0" presId="urn:microsoft.com/office/officeart/2008/layout/PictureGrid"/>
    <dgm:cxn modelId="{38BEEACA-ED90-4D2D-9745-A228C5D6073D}" type="presParOf" srcId="{1BC040AE-8496-4F29-81BB-03982B84397E}" destId="{06ACCFB3-FF30-4668-8155-876C96060C57}" srcOrd="3" destOrd="0" presId="urn:microsoft.com/office/officeart/2008/layout/PictureGrid"/>
    <dgm:cxn modelId="{9F026EF2-6607-48BA-A83C-C4FCB04A267E}" type="presParOf" srcId="{1BC040AE-8496-4F29-81BB-03982B84397E}" destId="{E167A5BA-F82B-46EF-9E85-80A36A177407}" srcOrd="4" destOrd="0" presId="urn:microsoft.com/office/officeart/2008/layout/PictureGrid"/>
    <dgm:cxn modelId="{DC4863F2-728D-4FDE-B9E4-765FADEB6413}" type="presParOf" srcId="{E167A5BA-F82B-46EF-9E85-80A36A177407}" destId="{17D7FCAE-C011-4701-A538-274F5F116AC2}" srcOrd="0" destOrd="0" presId="urn:microsoft.com/office/officeart/2008/layout/PictureGrid"/>
    <dgm:cxn modelId="{3F59533D-2D7F-4855-B21C-C207DE90E1B5}" type="presParOf" srcId="{E167A5BA-F82B-46EF-9E85-80A36A177407}" destId="{A3030C5A-1ED4-4F88-9256-ADFB73150759}" srcOrd="1" destOrd="0" presId="urn:microsoft.com/office/officeart/2008/layout/PictureGrid"/>
    <dgm:cxn modelId="{27BE81E9-F9CB-446E-A25E-122FBCC28CE5}" type="presParOf" srcId="{1BC040AE-8496-4F29-81BB-03982B84397E}" destId="{2A411AF1-1A51-4F3C-9EC9-7F128C396075}" srcOrd="5" destOrd="0" presId="urn:microsoft.com/office/officeart/2008/layout/PictureGrid"/>
    <dgm:cxn modelId="{0B1FE321-9AA0-4A09-A621-6112214250C3}" type="presParOf" srcId="{1BC040AE-8496-4F29-81BB-03982B84397E}" destId="{28B4FE0A-31B4-4667-B2F3-089C2A9EFCC3}" srcOrd="6" destOrd="0" presId="urn:microsoft.com/office/officeart/2008/layout/PictureGrid"/>
    <dgm:cxn modelId="{284FA67C-2AEE-4AFB-A050-4115F98F0D1E}" type="presParOf" srcId="{28B4FE0A-31B4-4667-B2F3-089C2A9EFCC3}" destId="{99144699-0A75-40B0-9238-E4A23A5390E4}" srcOrd="0" destOrd="0" presId="urn:microsoft.com/office/officeart/2008/layout/PictureGrid"/>
    <dgm:cxn modelId="{7EBC0586-47F7-42F3-A751-BFE49FEB1827}" type="presParOf" srcId="{28B4FE0A-31B4-4667-B2F3-089C2A9EFCC3}" destId="{F62A14C7-AD9D-4C18-BA2A-655FC1B7C0C6}" srcOrd="1" destOrd="0" presId="urn:microsoft.com/office/officeart/2008/layout/PictureGri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E4BE1-183D-46F8-8325-CB132EBF9A3C}">
      <dsp:nvSpPr>
        <dsp:cNvPr id="0" name=""/>
        <dsp:cNvSpPr/>
      </dsp:nvSpPr>
      <dsp:spPr>
        <a:xfrm>
          <a:off x="2485280" y="40129"/>
          <a:ext cx="2797284" cy="260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8580" rIns="68580" bIns="0" numCol="1" spcCol="1270" anchor="b" anchorCtr="0">
          <a:noAutofit/>
        </a:bodyPr>
        <a:lstStyle/>
        <a:p>
          <a:pPr lvl="0" algn="l" defTabSz="800100">
            <a:lnSpc>
              <a:spcPct val="90000"/>
            </a:lnSpc>
            <a:spcBef>
              <a:spcPct val="0"/>
            </a:spcBef>
            <a:spcAft>
              <a:spcPct val="35000"/>
            </a:spcAft>
          </a:pPr>
          <a:r>
            <a:rPr lang="en-US" sz="1800" kern="1200" dirty="0"/>
            <a:t>1. Exposure and removal of plaque</a:t>
          </a:r>
        </a:p>
      </dsp:txBody>
      <dsp:txXfrm>
        <a:off x="2485280" y="40129"/>
        <a:ext cx="2797284" cy="260488"/>
      </dsp:txXfrm>
    </dsp:sp>
    <dsp:sp modelId="{6147D98B-B66C-44CB-94B9-1E983492B40F}">
      <dsp:nvSpPr>
        <dsp:cNvPr id="0" name=""/>
        <dsp:cNvSpPr/>
      </dsp:nvSpPr>
      <dsp:spPr>
        <a:xfrm>
          <a:off x="2834943" y="352247"/>
          <a:ext cx="2097959" cy="1736591"/>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A86E59-D887-4436-BEC3-4587F23EA16D}">
      <dsp:nvSpPr>
        <dsp:cNvPr id="0" name=""/>
        <dsp:cNvSpPr/>
      </dsp:nvSpPr>
      <dsp:spPr>
        <a:xfrm>
          <a:off x="5466137" y="40129"/>
          <a:ext cx="2564181" cy="260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8580" rIns="68580" bIns="0" numCol="1" spcCol="1270" anchor="b" anchorCtr="0">
          <a:noAutofit/>
        </a:bodyPr>
        <a:lstStyle/>
        <a:p>
          <a:pPr lvl="0" algn="l" defTabSz="800100">
            <a:lnSpc>
              <a:spcPct val="90000"/>
            </a:lnSpc>
            <a:spcBef>
              <a:spcPct val="0"/>
            </a:spcBef>
            <a:spcAft>
              <a:spcPct val="35000"/>
            </a:spcAft>
          </a:pPr>
          <a:r>
            <a:rPr lang="en-US" sz="1800" kern="1200" dirty="0"/>
            <a:t>2. Clean vessel prior to closure</a:t>
          </a:r>
        </a:p>
      </dsp:txBody>
      <dsp:txXfrm>
        <a:off x="5466137" y="40129"/>
        <a:ext cx="2564181" cy="260488"/>
      </dsp:txXfrm>
    </dsp:sp>
    <dsp:sp modelId="{8A82AEF6-46CB-4993-8262-8DB2380181B2}">
      <dsp:nvSpPr>
        <dsp:cNvPr id="0" name=""/>
        <dsp:cNvSpPr/>
      </dsp:nvSpPr>
      <dsp:spPr>
        <a:xfrm>
          <a:off x="5759803" y="366921"/>
          <a:ext cx="2097959" cy="1736591"/>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D7FCAE-C011-4701-A538-274F5F116AC2}">
      <dsp:nvSpPr>
        <dsp:cNvPr id="0" name=""/>
        <dsp:cNvSpPr/>
      </dsp:nvSpPr>
      <dsp:spPr>
        <a:xfrm>
          <a:off x="2562984" y="2262498"/>
          <a:ext cx="2952692" cy="260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8580" rIns="68580" bIns="0" numCol="1" spcCol="1270" anchor="b" anchorCtr="0">
          <a:noAutofit/>
        </a:bodyPr>
        <a:lstStyle/>
        <a:p>
          <a:pPr lvl="0" algn="l" defTabSz="800100">
            <a:lnSpc>
              <a:spcPct val="90000"/>
            </a:lnSpc>
            <a:spcBef>
              <a:spcPct val="0"/>
            </a:spcBef>
            <a:spcAft>
              <a:spcPct val="35000"/>
            </a:spcAft>
          </a:pPr>
          <a:r>
            <a:rPr lang="en-US" sz="1800" kern="1200" dirty="0"/>
            <a:t>3. Flushing residual debris	</a:t>
          </a:r>
        </a:p>
      </dsp:txBody>
      <dsp:txXfrm>
        <a:off x="2562984" y="2262498"/>
        <a:ext cx="2952692" cy="260488"/>
      </dsp:txXfrm>
    </dsp:sp>
    <dsp:sp modelId="{A3030C5A-1ED4-4F88-9256-ADFB73150759}">
      <dsp:nvSpPr>
        <dsp:cNvPr id="0" name=""/>
        <dsp:cNvSpPr/>
      </dsp:nvSpPr>
      <dsp:spPr>
        <a:xfrm>
          <a:off x="2820147" y="2568504"/>
          <a:ext cx="2097959" cy="1736591"/>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144699-0A75-40B0-9238-E4A23A5390E4}">
      <dsp:nvSpPr>
        <dsp:cNvPr id="0" name=""/>
        <dsp:cNvSpPr/>
      </dsp:nvSpPr>
      <dsp:spPr>
        <a:xfrm>
          <a:off x="5699248" y="2262498"/>
          <a:ext cx="2253366" cy="260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8580" rIns="68580" bIns="0" numCol="1" spcCol="1270" anchor="b" anchorCtr="0">
          <a:noAutofit/>
        </a:bodyPr>
        <a:lstStyle/>
        <a:p>
          <a:pPr lvl="0" algn="l" defTabSz="800100">
            <a:lnSpc>
              <a:spcPct val="90000"/>
            </a:lnSpc>
            <a:spcBef>
              <a:spcPct val="0"/>
            </a:spcBef>
            <a:spcAft>
              <a:spcPct val="35000"/>
            </a:spcAft>
          </a:pPr>
          <a:r>
            <a:rPr lang="en-US" sz="1800" kern="1200" dirty="0"/>
            <a:t>4. Completed patch closure</a:t>
          </a:r>
        </a:p>
      </dsp:txBody>
      <dsp:txXfrm>
        <a:off x="5699248" y="2262498"/>
        <a:ext cx="2253366" cy="260488"/>
      </dsp:txXfrm>
    </dsp:sp>
    <dsp:sp modelId="{F62A14C7-AD9D-4C18-BA2A-655FC1B7C0C6}">
      <dsp:nvSpPr>
        <dsp:cNvPr id="0" name=""/>
        <dsp:cNvSpPr/>
      </dsp:nvSpPr>
      <dsp:spPr>
        <a:xfrm>
          <a:off x="5791018" y="2568504"/>
          <a:ext cx="2097959" cy="1736591"/>
        </a:xfrm>
        <a:prstGeom prst="rect">
          <a:avLst/>
        </a:prstGeom>
        <a:blipFill rotWithShape="1">
          <a:blip xmlns:r="http://schemas.openxmlformats.org/officeDocument/2006/relationships" r:embed="rId4" cstate="email">
            <a:extLst>
              <a:ext uri="{28A0092B-C50C-407E-A947-70E740481C1C}">
                <a14:useLocalDpi xmlns:a14="http://schemas.microsoft.com/office/drawing/2010/main"/>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Grid">
  <dgm:title val=""/>
  <dgm:desc val=""/>
  <dgm:catLst>
    <dgm:cat type="picture" pri="11000"/>
    <dgm:cat type="pictureconvert" pri="11000"/>
  </dgm:catLst>
  <dgm:samp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varLst>
    <dgm:choose name="Name1">
      <dgm:if name="Name2" axis="ch" ptType="node" func="cnt" op="lte" val="4">
        <dgm:choose name="Name3">
          <dgm:if name="Name4" func="var" arg="dir" op="equ" val="norm">
            <dgm:alg type="snake">
              <dgm:param type="off" val="ctr"/>
              <dgm:param type="bkpt" val="fixed"/>
              <dgm:param type="bkPtFixedVal" val="2"/>
            </dgm:alg>
          </dgm:if>
          <dgm:else name="Name5">
            <dgm:alg type="snake">
              <dgm:param type="off" val="ctr"/>
              <dgm:param type="grDir" val="tR"/>
              <dgm:param type="bkpt" val="fixed"/>
              <dgm:param type="bkPtFixedVal" val="2"/>
            </dgm:alg>
          </dgm:else>
        </dgm:choose>
      </dgm:if>
      <dgm:else name="Name6">
        <dgm:choose name="Name7">
          <dgm:if name="Name8" axis="ch" ptType="node" func="cnt" op="lte" val="9">
            <dgm:choose name="Name9">
              <dgm:if name="Name10" func="var" arg="dir" op="equ" val="norm">
                <dgm:alg type="snake">
                  <dgm:param type="off" val="ctr"/>
                  <dgm:param type="bkpt" val="fixed"/>
                  <dgm:param type="bkPtFixedVal" val="3"/>
                </dgm:alg>
              </dgm:if>
              <dgm:else name="Name11">
                <dgm:alg type="snake">
                  <dgm:param type="off" val="ctr"/>
                  <dgm:param type="grDir" val="tR"/>
                  <dgm:param type="bkpt" val="fixed"/>
                  <dgm:param type="bkPtFixedVal" val="3"/>
                </dgm:alg>
              </dgm:else>
            </dgm:choose>
          </dgm:if>
          <dgm:else name="Name12">
            <dgm:choose name="Name13">
              <dgm:if name="Name14" axis="ch" ptType="node" func="cnt" op="lte" val="16">
                <dgm:choose name="Name15">
                  <dgm:if name="Name16" func="var" arg="dir" op="equ" val="norm">
                    <dgm:alg type="snake">
                      <dgm:param type="off" val="ctr"/>
                      <dgm:param type="bkpt" val="fixed"/>
                      <dgm:param type="bkPtFixedVal" val="4"/>
                    </dgm:alg>
                  </dgm:if>
                  <dgm:else name="Name17">
                    <dgm:alg type="snake">
                      <dgm:param type="off" val="ctr"/>
                      <dgm:param type="grDir" val="tR"/>
                      <dgm:param type="bkpt" val="fixed"/>
                      <dgm:param type="bkPtFixedVal" val="4"/>
                    </dgm:alg>
                  </dgm:else>
                </dgm:choose>
              </dgm:if>
              <dgm:else name="Name18">
                <dgm:choose name="Name19">
                  <dgm:if name="Name20" axis="ch" ptType="node" func="cnt" op="lte" val="25">
                    <dgm:choose name="Name21">
                      <dgm:if name="Name22" func="var" arg="dir" op="equ" val="norm">
                        <dgm:alg type="snake">
                          <dgm:param type="off" val="ctr"/>
                          <dgm:param type="bkpt" val="fixed"/>
                          <dgm:param type="bkPtFixedVal" val="5"/>
                        </dgm:alg>
                      </dgm:if>
                      <dgm:else name="Name23">
                        <dgm:alg type="snake">
                          <dgm:param type="off" val="ctr"/>
                          <dgm:param type="grDir" val="tR"/>
                          <dgm:param type="bkpt" val="fixed"/>
                          <dgm:param type="bkPtFixedVal" val="5"/>
                        </dgm:alg>
                      </dgm:else>
                    </dgm:choose>
                  </dgm:if>
                  <dgm:else name="Name24">
                    <dgm:choose name="Name25">
                      <dgm:if name="Name26" func="var" arg="dir" op="equ" val="norm">
                        <dgm:alg type="snake">
                          <dgm:param type="off" val="ctr"/>
                        </dgm:alg>
                      </dgm:if>
                      <dgm:else name="Name27">
                        <dgm:alg type="snake">
                          <dgm:param type="off" val="ctr"/>
                          <dgm:param type="grDir" val="tR"/>
                        </dgm:alg>
                      </dgm:else>
                    </dgm:choose>
                  </dgm:else>
                </dgm:choose>
              </dgm:else>
            </dgm:choose>
          </dgm:else>
        </dgm:choose>
      </dgm:else>
    </dgm:choose>
    <dgm:shape xmlns:r="http://schemas.openxmlformats.org/officeDocument/2006/relationships" r:blip="">
      <dgm:adjLst/>
    </dgm:shape>
    <dgm:constrLst>
      <dgm:constr type="primFontSz" for="des" ptType="node" op="equ" val="65"/>
      <dgm:constr type="w" for="ch" forName="composite" refType="h" fact="0.8"/>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0.7568"/>
        </dgm:alg>
        <dgm:shape xmlns:r="http://schemas.openxmlformats.org/officeDocument/2006/relationships" r:blip="">
          <dgm:adjLst/>
        </dgm:shape>
        <dgm:constrLst>
          <dgm:constr type="l" for="ch" forName="rect1" refType="w" fact="0"/>
          <dgm:constr type="t" for="ch" forName="rect1" refType="h" fact="0.15"/>
          <dgm:constr type="w" for="ch" forName="rect1" refType="w"/>
          <dgm:constr type="h" for="ch" forName="rect1" refType="w"/>
          <dgm:constr type="l" for="ch" forName="rect2" refType="w" fact="0"/>
          <dgm:constr type="t" for="ch" forName="rect2" refType="h" fact="0"/>
          <dgm:constr type="w" for="ch" forName="rect2" refType="w"/>
          <dgm:constr type="h" for="ch" forName="rect2" refType="w" fact="0.15"/>
        </dgm:constrLst>
        <dgm:layoutNode name="rect2" styleLbl="revTx">
          <dgm:varLst>
            <dgm:bulletEnabled val="1"/>
          </dgm:varLst>
          <dgm:alg type="tx">
            <dgm:param type="stBulletLvl" val="3"/>
            <dgm:param type="parTxLTRAlign" val="l"/>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3"/>
            <dgm:constr type="tMarg" refType="primFontSz" fact="0.3"/>
            <dgm:constr type="bMarg" refType="primFontSz" fact="0"/>
            <dgm:constr type="secFontSz" refType="primFontSz" fact="0.8"/>
          </dgm:constrLst>
          <dgm:ruleLst>
            <dgm:rule type="primFontSz" val="5" fact="NaN" max="NaN"/>
          </dgm:ruleLst>
        </dgm:layoutNode>
        <dgm:layoutNode name="rect1"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CE7925-3BC7-4B4C-9B40-930B5663A843}" type="datetimeFigureOut">
              <a:rPr lang="en-US" smtClean="0"/>
              <a:t>4/27/2021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2FD833-05CC-435C-9B5F-7266119212E6}" type="slidenum">
              <a:rPr lang="en-US" smtClean="0"/>
              <a:t>‹#›</a:t>
            </a:fld>
            <a:endParaRPr lang="en-US" dirty="0"/>
          </a:p>
        </p:txBody>
      </p:sp>
    </p:spTree>
    <p:extLst>
      <p:ext uri="{BB962C8B-B14F-4D97-AF65-F5344CB8AC3E}">
        <p14:creationId xmlns:p14="http://schemas.microsoft.com/office/powerpoint/2010/main" val="2482117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follow along with the CEA and CAS worksheets, the CEA and CAS data dictionaries, and the VS Qualifying Case </a:t>
            </a:r>
            <a:r>
              <a:rPr lang="en-US" smtClean="0"/>
              <a:t>Criteria document.</a:t>
            </a:r>
            <a:endParaRPr lang="en-US" dirty="0"/>
          </a:p>
        </p:txBody>
      </p:sp>
      <p:sp>
        <p:nvSpPr>
          <p:cNvPr id="4" name="Slide Number Placeholder 3"/>
          <p:cNvSpPr>
            <a:spLocks noGrp="1"/>
          </p:cNvSpPr>
          <p:nvPr>
            <p:ph type="sldNum" sz="quarter" idx="10"/>
          </p:nvPr>
        </p:nvSpPr>
        <p:spPr/>
        <p:txBody>
          <a:bodyPr/>
          <a:lstStyle/>
          <a:p>
            <a:fld id="{242FD833-05CC-435C-9B5F-7266119212E6}" type="slidenum">
              <a:rPr lang="en-US" smtClean="0"/>
              <a:t>1</a:t>
            </a:fld>
            <a:endParaRPr lang="en-US" dirty="0"/>
          </a:p>
        </p:txBody>
      </p:sp>
    </p:spTree>
    <p:extLst>
      <p:ext uri="{BB962C8B-B14F-4D97-AF65-F5344CB8AC3E}">
        <p14:creationId xmlns:p14="http://schemas.microsoft.com/office/powerpoint/2010/main" val="3468002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BMC2 VS registry </a:t>
            </a:r>
            <a:r>
              <a:rPr lang="en-US" sz="1200" b="1" i="0" kern="1200" dirty="0" smtClean="0">
                <a:solidFill>
                  <a:schemeClr val="tx1"/>
                </a:solidFill>
                <a:effectLst/>
                <a:latin typeface="+mn-lt"/>
                <a:ea typeface="+mn-ea"/>
                <a:cs typeface="+mn-cs"/>
              </a:rPr>
              <a:t>Acute Evolving Stroke </a:t>
            </a:r>
            <a:r>
              <a:rPr lang="en-US" sz="1200" b="0" i="0" kern="1200" dirty="0" smtClean="0">
                <a:solidFill>
                  <a:schemeClr val="tx1"/>
                </a:solidFill>
                <a:effectLst/>
                <a:latin typeface="+mn-lt"/>
                <a:ea typeface="+mn-ea"/>
                <a:cs typeface="+mn-cs"/>
              </a:rPr>
              <a:t>d</a:t>
            </a:r>
            <a:r>
              <a:rPr lang="en-US" sz="1200" b="0" i="0" kern="1200" baseline="0" dirty="0" smtClean="0">
                <a:solidFill>
                  <a:schemeClr val="tx1"/>
                </a:solidFill>
                <a:effectLst/>
                <a:latin typeface="+mn-lt"/>
                <a:ea typeface="+mn-ea"/>
                <a:cs typeface="+mn-cs"/>
              </a:rPr>
              <a:t>ocuments if the patient is having ongoing symptoms at the time of the CEA or CAS procedure.  </a:t>
            </a:r>
            <a:r>
              <a:rPr lang="en-US" sz="1200" b="0" i="0" kern="1200" dirty="0" smtClean="0">
                <a:solidFill>
                  <a:schemeClr val="tx1"/>
                </a:solidFill>
                <a:effectLst/>
                <a:latin typeface="+mn-lt"/>
                <a:ea typeface="+mn-ea"/>
                <a:cs typeface="+mn-cs"/>
              </a:rPr>
              <a:t>Possible symptoms include, but are not limited to the following: numbness or weakness of the face or body; difficulty speaking or understanding; blurred or decreased vision; dizziness; or loss of balance and coordination.</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Stroke</a:t>
            </a:r>
            <a:r>
              <a:rPr lang="en-US" sz="1200" b="0" i="0" kern="1200" baseline="0" dirty="0" smtClean="0">
                <a:solidFill>
                  <a:schemeClr val="tx1"/>
                </a:solidFill>
                <a:effectLst/>
                <a:latin typeface="+mn-lt"/>
                <a:ea typeface="+mn-ea"/>
                <a:cs typeface="+mn-cs"/>
              </a:rPr>
              <a:t> as an Outcome would capture any new event or the worsening of a prior to procedure event.  Worsening symptoms of a pre-procedure deficit would be marked as a new stroke post-procedure. </a:t>
            </a:r>
            <a:endParaRPr lang="en-US" dirty="0" smtClean="0"/>
          </a:p>
          <a:p>
            <a:endParaRPr lang="en-US" dirty="0"/>
          </a:p>
        </p:txBody>
      </p:sp>
      <p:sp>
        <p:nvSpPr>
          <p:cNvPr id="4" name="Slide Number Placeholder 3"/>
          <p:cNvSpPr>
            <a:spLocks noGrp="1"/>
          </p:cNvSpPr>
          <p:nvPr>
            <p:ph type="sldNum" sz="quarter" idx="10"/>
          </p:nvPr>
        </p:nvSpPr>
        <p:spPr/>
        <p:txBody>
          <a:bodyPr/>
          <a:lstStyle/>
          <a:p>
            <a:fld id="{242FD833-05CC-435C-9B5F-7266119212E6}" type="slidenum">
              <a:rPr lang="en-US" smtClean="0"/>
              <a:t>11</a:t>
            </a:fld>
            <a:endParaRPr lang="en-US" dirty="0"/>
          </a:p>
        </p:txBody>
      </p:sp>
    </p:spTree>
    <p:extLst>
      <p:ext uri="{BB962C8B-B14F-4D97-AF65-F5344CB8AC3E}">
        <p14:creationId xmlns:p14="http://schemas.microsoft.com/office/powerpoint/2010/main" val="2929006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b="1" dirty="0" smtClean="0"/>
              <a:t>Carotid Duplex</a:t>
            </a:r>
            <a:r>
              <a:rPr lang="en-US" b="1" baseline="0" dirty="0" smtClean="0"/>
              <a:t> Ultrasound </a:t>
            </a:r>
            <a:r>
              <a:rPr lang="en-US" baseline="0" dirty="0" smtClean="0"/>
              <a:t>is the gold standard for determining carotid stenosis.  Carotid duplexes can be done in the physician’s office.  If done in the physician’s office the results may not be in the patient’s EMR for the procedure.  Without the diagnostic testing in the EMR, the procedure may be flagged for appropriateness.  The coordinator needs to work to get pre-procedure testing into the EMR.  The physician’s office may fax the testing to the Coordinator and the Coordinator can take the testing to Medical Records for it to be scanned into the EMR.  </a:t>
            </a:r>
          </a:p>
          <a:p>
            <a:endParaRPr lang="en-US" baseline="0" dirty="0" smtClean="0"/>
          </a:p>
          <a:p>
            <a:r>
              <a:rPr lang="en-US" baseline="0" dirty="0" smtClean="0"/>
              <a:t>When determining the values for the </a:t>
            </a:r>
            <a:r>
              <a:rPr lang="en-US" b="1" baseline="0" dirty="0" smtClean="0"/>
              <a:t>Peak Systolic Velocity </a:t>
            </a:r>
            <a:r>
              <a:rPr lang="en-US" baseline="0" dirty="0" smtClean="0"/>
              <a:t>and </a:t>
            </a:r>
            <a:r>
              <a:rPr lang="en-US" b="1" baseline="0" dirty="0" smtClean="0"/>
              <a:t>End Diastolic Velocity</a:t>
            </a:r>
            <a:r>
              <a:rPr lang="en-US" baseline="0" dirty="0" smtClean="0"/>
              <a:t>, left or right, enter the highest value for the internal carotid artery. The </a:t>
            </a:r>
            <a:r>
              <a:rPr lang="en-US" b="1" baseline="0" dirty="0" smtClean="0"/>
              <a:t>ICA/CCA Ratios </a:t>
            </a:r>
            <a:r>
              <a:rPr lang="en-US" baseline="0" dirty="0" smtClean="0"/>
              <a:t>are typically at the bottom of the Carotid Duplex report.  </a:t>
            </a:r>
          </a:p>
          <a:p>
            <a:endParaRPr lang="en-US" baseline="0" dirty="0" smtClean="0"/>
          </a:p>
          <a:p>
            <a:r>
              <a:rPr lang="en-US" baseline="0" dirty="0" smtClean="0"/>
              <a:t>All duplex reports look different at different sites.  Take some time to familiarize yourself with your site’s reporting.  If you have any question about which values to abstract, send a snip of the report, excluding all patient and physician identifiers to the BMC2 nurse auditor for help.  </a:t>
            </a:r>
            <a:endParaRPr lang="en-US" dirty="0" smtClean="0"/>
          </a:p>
          <a:p>
            <a:endParaRPr lang="en-US" dirty="0"/>
          </a:p>
        </p:txBody>
      </p:sp>
      <p:sp>
        <p:nvSpPr>
          <p:cNvPr id="4" name="Slide Number Placeholder 3"/>
          <p:cNvSpPr>
            <a:spLocks noGrp="1"/>
          </p:cNvSpPr>
          <p:nvPr>
            <p:ph type="sldNum" sz="quarter" idx="10"/>
          </p:nvPr>
        </p:nvSpPr>
        <p:spPr/>
        <p:txBody>
          <a:bodyPr/>
          <a:lstStyle/>
          <a:p>
            <a:fld id="{242FD833-05CC-435C-9B5F-7266119212E6}" type="slidenum">
              <a:rPr lang="en-US" smtClean="0"/>
              <a:t>13</a:t>
            </a:fld>
            <a:endParaRPr lang="en-US" dirty="0"/>
          </a:p>
        </p:txBody>
      </p:sp>
    </p:spTree>
    <p:extLst>
      <p:ext uri="{BB962C8B-B14F-4D97-AF65-F5344CB8AC3E}">
        <p14:creationId xmlns:p14="http://schemas.microsoft.com/office/powerpoint/2010/main" val="2097382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duplex shows duplex</a:t>
            </a:r>
            <a:r>
              <a:rPr lang="en-US" baseline="0" dirty="0" smtClean="0"/>
              <a:t> results of a patient with an occluded right ICA.  </a:t>
            </a:r>
            <a:endParaRPr lang="en-US" dirty="0" smtClean="0"/>
          </a:p>
          <a:p>
            <a:endParaRPr lang="en-US" dirty="0"/>
          </a:p>
        </p:txBody>
      </p:sp>
      <p:sp>
        <p:nvSpPr>
          <p:cNvPr id="4" name="Slide Number Placeholder 3"/>
          <p:cNvSpPr>
            <a:spLocks noGrp="1"/>
          </p:cNvSpPr>
          <p:nvPr>
            <p:ph type="sldNum" sz="quarter" idx="10"/>
          </p:nvPr>
        </p:nvSpPr>
        <p:spPr/>
        <p:txBody>
          <a:bodyPr/>
          <a:lstStyle/>
          <a:p>
            <a:fld id="{242FD833-05CC-435C-9B5F-7266119212E6}" type="slidenum">
              <a:rPr lang="en-US" smtClean="0"/>
              <a:t>14</a:t>
            </a:fld>
            <a:endParaRPr lang="en-US" dirty="0"/>
          </a:p>
        </p:txBody>
      </p:sp>
    </p:spTree>
    <p:extLst>
      <p:ext uri="{BB962C8B-B14F-4D97-AF65-F5344CB8AC3E}">
        <p14:creationId xmlns:p14="http://schemas.microsoft.com/office/powerpoint/2010/main" val="2452241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a:t>
            </a:r>
            <a:r>
              <a:rPr lang="en-US" b="1" dirty="0" smtClean="0"/>
              <a:t>Carotid Duplex Ultrasound </a:t>
            </a:r>
            <a:r>
              <a:rPr lang="en-US" dirty="0" smtClean="0"/>
              <a:t>reports further differentiate the stenosis by providing a proximal and distal reading for each artery.  Follow the same rules, enter the highest</a:t>
            </a:r>
            <a:r>
              <a:rPr lang="en-US" baseline="0" dirty="0" smtClean="0"/>
              <a:t> value for the PSV and EDV for both the right and left carotid.</a:t>
            </a:r>
            <a:endParaRPr lang="en-US" dirty="0" smtClean="0"/>
          </a:p>
          <a:p>
            <a:endParaRPr lang="en-US" dirty="0" smtClean="0"/>
          </a:p>
          <a:p>
            <a:r>
              <a:rPr lang="en-US" dirty="0" smtClean="0"/>
              <a:t>If a procedure is scheduled and started as a CEA, but converts to a carotid bypass once the artery is opened and evaluated, do not enter this case in</a:t>
            </a:r>
            <a:r>
              <a:rPr lang="en-US" baseline="0" dirty="0" smtClean="0"/>
              <a:t> the registry.  It may happen that the physicians believed they could remove the stenosis by performing a CEA but some anatomical findings prove this impossible or not the best option for the patient.  The BMC2 registry does not capture carotid bypass procedures.  A bypass procedure would include an endarterectomy to remove plaque and cleaning the artery at either the origin or insertion.  Because this is a typical part of a bypass procedure, we would not enter it as a separate CEA procedure. </a:t>
            </a:r>
            <a:endParaRPr lang="en-US" dirty="0" smtClean="0"/>
          </a:p>
          <a:p>
            <a:endParaRPr lang="en-US" dirty="0"/>
          </a:p>
        </p:txBody>
      </p:sp>
      <p:sp>
        <p:nvSpPr>
          <p:cNvPr id="4" name="Slide Number Placeholder 3"/>
          <p:cNvSpPr>
            <a:spLocks noGrp="1"/>
          </p:cNvSpPr>
          <p:nvPr>
            <p:ph type="sldNum" sz="quarter" idx="10"/>
          </p:nvPr>
        </p:nvSpPr>
        <p:spPr/>
        <p:txBody>
          <a:bodyPr/>
          <a:lstStyle/>
          <a:p>
            <a:fld id="{242FD833-05CC-435C-9B5F-7266119212E6}" type="slidenum">
              <a:rPr lang="en-US" smtClean="0"/>
              <a:t>15</a:t>
            </a:fld>
            <a:endParaRPr lang="en-US" dirty="0"/>
          </a:p>
        </p:txBody>
      </p:sp>
    </p:spTree>
    <p:extLst>
      <p:ext uri="{BB962C8B-B14F-4D97-AF65-F5344CB8AC3E}">
        <p14:creationId xmlns:p14="http://schemas.microsoft.com/office/powerpoint/2010/main" val="430655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Type of Carotid Procedure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for Carotid Endarterectomy can be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Conventional</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or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Eversion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The Conventional procedure involves making a longitudinal incision down the length of the artery.  The artery is clamped proximal and distal to the incision.  Plaque is dissected from the vessel.  The vessel is irrigated and back bled to remove any debris that could cause an ischemic stroke.  Closure may or may not include an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Arteriotomy Patch</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p>
          <a:p>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r>
              <a:rPr kumimoji="0" lang="en-US" sz="1200" b="0" i="0" u="none" strike="noStrike" kern="1200" cap="none" spc="0" normalizeH="0" baseline="0" noProof="0" dirty="0" smtClean="0">
                <a:ln>
                  <a:noFill/>
                </a:ln>
                <a:solidFill>
                  <a:prstClr val="black"/>
                </a:solidFill>
                <a:effectLst/>
                <a:uLnTx/>
                <a:uFillTx/>
                <a:latin typeface="+mn-lt"/>
                <a:ea typeface="+mn-ea"/>
                <a:cs typeface="+mn-cs"/>
              </a:rPr>
              <a:t>A Conventional CEA can include an Eversion </a:t>
            </a:r>
            <a:r>
              <a:rPr kumimoji="0" lang="en-US" sz="1200" b="0" i="0" u="sng" strike="noStrike" kern="1200" cap="none" spc="0" normalizeH="0" baseline="0" noProof="0" dirty="0" smtClean="0">
                <a:ln>
                  <a:noFill/>
                </a:ln>
                <a:solidFill>
                  <a:prstClr val="black"/>
                </a:solidFill>
                <a:effectLst/>
                <a:uLnTx/>
                <a:uFillTx/>
                <a:latin typeface="+mn-lt"/>
                <a:ea typeface="+mn-ea"/>
                <a:cs typeface="+mn-cs"/>
              </a:rPr>
              <a:t>technique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Eversion is also the second way a CEA can be performed and will be discussed on a different slide.  This Eversion </a:t>
            </a:r>
            <a:r>
              <a:rPr kumimoji="0" lang="en-US" sz="1200" b="0" i="0" u="sng" strike="noStrike" kern="1200" cap="none" spc="0" normalizeH="0" baseline="0" noProof="0" dirty="0" smtClean="0">
                <a:ln>
                  <a:noFill/>
                </a:ln>
                <a:solidFill>
                  <a:prstClr val="black"/>
                </a:solidFill>
                <a:effectLst/>
                <a:uLnTx/>
                <a:uFillTx/>
                <a:latin typeface="+mn-lt"/>
                <a:ea typeface="+mn-ea"/>
                <a:cs typeface="+mn-cs"/>
              </a:rPr>
              <a:t>technique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done during a Conventional CEA is different.  The Eversion technique involves plaque that is in the ICA and also going up into the ECA.  The ICA plaque is removed through the Conventional arteriotomy incision and because plaque can also be seen to go up into the ECA.  Disease does not conveniently start and stop.  The plaque will be removed from the ECA by rolling back or everting the ECA and removing the plaque like turning a sock inside out.  </a:t>
            </a:r>
          </a:p>
          <a:p>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r>
              <a:rPr kumimoji="0" lang="en-US" sz="1200" b="0" i="0" u="none" strike="noStrike" kern="1200" cap="none" spc="0" normalizeH="0" baseline="0" noProof="0" dirty="0" smtClean="0">
                <a:ln>
                  <a:noFill/>
                </a:ln>
                <a:solidFill>
                  <a:prstClr val="black"/>
                </a:solidFill>
                <a:effectLst/>
                <a:uLnTx/>
                <a:uFillTx/>
                <a:latin typeface="+mn-lt"/>
                <a:ea typeface="+mn-ea"/>
                <a:cs typeface="+mn-cs"/>
              </a:rPr>
              <a:t>“</a:t>
            </a:r>
            <a:r>
              <a:rPr lang="en-US" sz="1200" b="0" i="0" kern="1200" dirty="0" smtClean="0">
                <a:solidFill>
                  <a:schemeClr val="tx1"/>
                </a:solidFill>
                <a:effectLst/>
                <a:latin typeface="+mn-lt"/>
                <a:ea typeface="+mn-ea"/>
                <a:cs typeface="+mn-cs"/>
              </a:rPr>
              <a:t>CEA requires temporary clamping of the carotid artery being worked on rendering the ipsilateral hemisphere dependent on collateral flow from the vertebral arteries and the contralateral carotid artery through the Circle of Willis. Neurologic monitoring is used to verify adequate perfusion of bilateral regions of the brain and to guide decision making in regards to shunting, BP control, and surgical technique. Also competing needs for increased BP vs. reducing myocardial workload, neurologic monitoring allows for aiming for lowest BP to maintain perfusion while reducing myocardial workload. Monitoring options include an awake patient under local anesthesia, EEG, SSEPs, and less often transcranial doppler(TCD), cerebral oximetry and stump pressures with reliability in that order.”</a:t>
            </a:r>
            <a:r>
              <a:rPr lang="en-US" sz="1200" b="0" i="0" kern="1200" baseline="-25000" dirty="0" smtClean="0">
                <a:solidFill>
                  <a:schemeClr val="tx1"/>
                </a:solidFill>
                <a:effectLst/>
                <a:latin typeface="+mn-lt"/>
                <a:ea typeface="+mn-ea"/>
                <a:cs typeface="+mn-cs"/>
              </a:rPr>
              <a:t>17</a:t>
            </a:r>
          </a:p>
          <a:p>
            <a:endParaRPr lang="en-US" dirty="0" smtClean="0"/>
          </a:p>
          <a:p>
            <a:r>
              <a:rPr lang="en-US" sz="1200" b="1" i="0" kern="1200" dirty="0" smtClean="0">
                <a:solidFill>
                  <a:schemeClr val="tx1"/>
                </a:solidFill>
                <a:effectLst/>
                <a:latin typeface="+mn-lt"/>
                <a:ea typeface="+mn-ea"/>
                <a:cs typeface="+mn-cs"/>
              </a:rPr>
              <a:t>Carotid stump pressure</a:t>
            </a:r>
            <a:r>
              <a:rPr lang="en-US" sz="1200" b="0" i="0" kern="1200" dirty="0" smtClean="0">
                <a:solidFill>
                  <a:schemeClr val="tx1"/>
                </a:solidFill>
                <a:effectLst/>
                <a:latin typeface="+mn-lt"/>
                <a:ea typeface="+mn-ea"/>
                <a:cs typeface="+mn-cs"/>
              </a:rPr>
              <a:t> estimates hemispheric blood flow by measuring pressure in the carotid stump distal to the clamp. Stump pressure is more often used to determine whether or not a shunt should be placed intraoperatively. </a:t>
            </a:r>
          </a:p>
          <a:p>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r>
              <a:rPr kumimoji="0" lang="en-US" sz="1200" b="0" i="0" u="none" strike="noStrike" kern="1200" cap="none" spc="0" normalizeH="0" baseline="0" noProof="0" dirty="0" smtClean="0">
                <a:ln>
                  <a:noFill/>
                </a:ln>
                <a:solidFill>
                  <a:schemeClr val="tx1"/>
                </a:solidFill>
                <a:effectLst/>
                <a:uLnTx/>
                <a:uFillTx/>
                <a:latin typeface="+mn-lt"/>
                <a:ea typeface="+mn-ea"/>
                <a:cs typeface="+mn-cs"/>
              </a:rPr>
              <a:t>The BMC2 VS registry </a:t>
            </a:r>
            <a:r>
              <a:rPr kumimoji="0" lang="en-US" sz="1200" b="1" i="0" u="none" strike="noStrike" kern="1200" cap="none" spc="0" normalizeH="0" baseline="0" noProof="0" dirty="0" smtClean="0">
                <a:ln>
                  <a:noFill/>
                </a:ln>
                <a:solidFill>
                  <a:schemeClr val="tx1"/>
                </a:solidFill>
                <a:effectLst/>
                <a:uLnTx/>
                <a:uFillTx/>
                <a:latin typeface="+mn-lt"/>
                <a:ea typeface="+mn-ea"/>
                <a:cs typeface="+mn-cs"/>
              </a:rPr>
              <a:t>Monitoring During Procedure</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field specifies </a:t>
            </a:r>
            <a:r>
              <a:rPr kumimoji="0" lang="en-US" sz="1200" b="1" i="0" u="none" strike="noStrike" kern="1200" cap="none" spc="0" normalizeH="0" baseline="0" noProof="0" dirty="0" smtClean="0">
                <a:ln>
                  <a:noFill/>
                </a:ln>
                <a:solidFill>
                  <a:schemeClr val="tx1"/>
                </a:solidFill>
                <a:effectLst/>
                <a:uLnTx/>
                <a:uFillTx/>
                <a:latin typeface="+mn-lt"/>
                <a:ea typeface="+mn-ea"/>
                <a:cs typeface="+mn-cs"/>
              </a:rPr>
              <a:t>Awake</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200" b="1" i="0" u="none" strike="noStrike" kern="1200" cap="none" spc="0" normalizeH="0" baseline="0" noProof="0" dirty="0" smtClean="0">
                <a:ln>
                  <a:noFill/>
                </a:ln>
                <a:solidFill>
                  <a:schemeClr val="tx1"/>
                </a:solidFill>
                <a:effectLst/>
                <a:uLnTx/>
                <a:uFillTx/>
                <a:latin typeface="+mn-lt"/>
                <a:ea typeface="+mn-ea"/>
                <a:cs typeface="+mn-cs"/>
              </a:rPr>
              <a:t>Stump Pressure </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and </a:t>
            </a:r>
            <a:r>
              <a:rPr kumimoji="0" lang="en-US" sz="1200" b="1" i="0" u="none" strike="noStrike" kern="1200" cap="none" spc="0" normalizeH="0" baseline="0" noProof="0" dirty="0" smtClean="0">
                <a:ln>
                  <a:noFill/>
                </a:ln>
                <a:solidFill>
                  <a:schemeClr val="tx1"/>
                </a:solidFill>
                <a:effectLst/>
                <a:uLnTx/>
                <a:uFillTx/>
                <a:latin typeface="+mn-lt"/>
                <a:ea typeface="+mn-ea"/>
                <a:cs typeface="+mn-cs"/>
              </a:rPr>
              <a:t>EEG</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All other options will be abstracted as </a:t>
            </a:r>
            <a:r>
              <a:rPr kumimoji="0" lang="en-US" sz="1200" b="1" i="0" u="none" strike="noStrike" kern="1200" cap="none" spc="0" normalizeH="0" baseline="0" noProof="0" dirty="0" smtClean="0">
                <a:ln>
                  <a:noFill/>
                </a:ln>
                <a:solidFill>
                  <a:schemeClr val="tx1"/>
                </a:solidFill>
                <a:effectLst/>
                <a:uLnTx/>
                <a:uFillTx/>
                <a:latin typeface="+mn-lt"/>
                <a:ea typeface="+mn-ea"/>
                <a:cs typeface="+mn-cs"/>
              </a:rPr>
              <a:t>Other</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Future website upgrades will break out more options including cerebral oximetry which is now captured under </a:t>
            </a:r>
            <a:r>
              <a:rPr kumimoji="0" lang="en-US" sz="1200" b="1" i="0" u="none" strike="noStrike" kern="1200" cap="none" spc="0" normalizeH="0" baseline="0" noProof="0" dirty="0" smtClean="0">
                <a:ln>
                  <a:noFill/>
                </a:ln>
                <a:solidFill>
                  <a:schemeClr val="tx1"/>
                </a:solidFill>
                <a:effectLst/>
                <a:uLnTx/>
                <a:uFillTx/>
                <a:latin typeface="+mn-lt"/>
                <a:ea typeface="+mn-ea"/>
                <a:cs typeface="+mn-cs"/>
              </a:rPr>
              <a:t>Other</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42FD833-05CC-435C-9B5F-7266119212E6}" type="slidenum">
              <a:rPr lang="en-US" smtClean="0"/>
              <a:t>17</a:t>
            </a:fld>
            <a:endParaRPr lang="en-US" dirty="0"/>
          </a:p>
        </p:txBody>
      </p:sp>
    </p:spTree>
    <p:extLst>
      <p:ext uri="{BB962C8B-B14F-4D97-AF65-F5344CB8AC3E}">
        <p14:creationId xmlns:p14="http://schemas.microsoft.com/office/powerpoint/2010/main" val="1534080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image shows the steps involved</a:t>
            </a:r>
            <a:r>
              <a:rPr lang="en-US" baseline="0" dirty="0" smtClean="0"/>
              <a:t> in performing a </a:t>
            </a:r>
            <a:r>
              <a:rPr lang="en-US" b="1" baseline="0" dirty="0" smtClean="0"/>
              <a:t>Conventional</a:t>
            </a:r>
            <a:r>
              <a:rPr lang="en-US" baseline="0" dirty="0" smtClean="0"/>
              <a:t> CEA with an </a:t>
            </a:r>
            <a:r>
              <a:rPr lang="en-US" b="1" baseline="0" dirty="0" smtClean="0"/>
              <a:t>Arteriotomy Patch Used</a:t>
            </a:r>
            <a:r>
              <a:rPr lang="en-US" baseline="0" dirty="0" smtClean="0"/>
              <a:t>.  A patch is used to prevent stenosis from the incision scarring down in narrower carotid arteries creating a different type of stenosis. </a:t>
            </a:r>
            <a:endParaRPr lang="en-US" dirty="0"/>
          </a:p>
        </p:txBody>
      </p:sp>
      <p:sp>
        <p:nvSpPr>
          <p:cNvPr id="4" name="Slide Number Placeholder 3"/>
          <p:cNvSpPr>
            <a:spLocks noGrp="1"/>
          </p:cNvSpPr>
          <p:nvPr>
            <p:ph type="sldNum" sz="quarter" idx="10"/>
          </p:nvPr>
        </p:nvSpPr>
        <p:spPr/>
        <p:txBody>
          <a:bodyPr/>
          <a:lstStyle/>
          <a:p>
            <a:fld id="{242FD833-05CC-435C-9B5F-7266119212E6}" type="slidenum">
              <a:rPr lang="en-US" smtClean="0"/>
              <a:t>18</a:t>
            </a:fld>
            <a:endParaRPr lang="en-US" dirty="0"/>
          </a:p>
        </p:txBody>
      </p:sp>
    </p:spTree>
    <p:extLst>
      <p:ext uri="{BB962C8B-B14F-4D97-AF65-F5344CB8AC3E}">
        <p14:creationId xmlns:p14="http://schemas.microsoft.com/office/powerpoint/2010/main" val="2033670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These</a:t>
            </a:r>
            <a:r>
              <a:rPr lang="en-US" baseline="0" dirty="0" smtClean="0"/>
              <a:t> real life images also show the steps of a Conventional CEA procedure with an </a:t>
            </a:r>
            <a:r>
              <a:rPr lang="en-US" b="1" baseline="0" dirty="0" smtClean="0"/>
              <a:t>Arteriotomy Patch Used</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242FD833-05CC-435C-9B5F-7266119212E6}" type="slidenum">
              <a:rPr lang="en-US" smtClean="0"/>
              <a:t>19</a:t>
            </a:fld>
            <a:endParaRPr lang="en-US" dirty="0"/>
          </a:p>
        </p:txBody>
      </p:sp>
    </p:spTree>
    <p:extLst>
      <p:ext uri="{BB962C8B-B14F-4D97-AF65-F5344CB8AC3E}">
        <p14:creationId xmlns:p14="http://schemas.microsoft.com/office/powerpoint/2010/main" val="38479720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second</a:t>
            </a:r>
            <a:r>
              <a:rPr lang="en-US" baseline="0" dirty="0" smtClean="0"/>
              <a:t> type of Carotid Procedure is an </a:t>
            </a:r>
            <a:r>
              <a:rPr lang="en-US" b="1" baseline="0" dirty="0" smtClean="0"/>
              <a:t>Eversion</a:t>
            </a:r>
            <a:r>
              <a:rPr lang="en-US" baseline="0" dirty="0" smtClean="0"/>
              <a:t>.  An Eversion CEA is performed by transecting the carotid artery and using the Eversion technique to roll back or evert the artery and removed the plaque.  Once the plaque is removed the artery is re-anastomosed end to end with a circumferential suture. </a:t>
            </a:r>
          </a:p>
          <a:p>
            <a:endParaRPr lang="en-US" dirty="0"/>
          </a:p>
        </p:txBody>
      </p:sp>
      <p:sp>
        <p:nvSpPr>
          <p:cNvPr id="4" name="Slide Number Placeholder 3"/>
          <p:cNvSpPr>
            <a:spLocks noGrp="1"/>
          </p:cNvSpPr>
          <p:nvPr>
            <p:ph type="sldNum" sz="quarter" idx="10"/>
          </p:nvPr>
        </p:nvSpPr>
        <p:spPr/>
        <p:txBody>
          <a:bodyPr/>
          <a:lstStyle/>
          <a:p>
            <a:fld id="{242FD833-05CC-435C-9B5F-7266119212E6}" type="slidenum">
              <a:rPr lang="en-US" smtClean="0"/>
              <a:t>20</a:t>
            </a:fld>
            <a:endParaRPr lang="en-US" dirty="0"/>
          </a:p>
        </p:txBody>
      </p:sp>
    </p:spTree>
    <p:extLst>
      <p:ext uri="{BB962C8B-B14F-4D97-AF65-F5344CB8AC3E}">
        <p14:creationId xmlns:p14="http://schemas.microsoft.com/office/powerpoint/2010/main" val="23624059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VS registry specifies </a:t>
            </a:r>
            <a:r>
              <a:rPr lang="en-US" b="1" dirty="0" smtClean="0"/>
              <a:t>Cranial</a:t>
            </a:r>
            <a:r>
              <a:rPr lang="en-US" b="1" baseline="0" dirty="0" smtClean="0"/>
              <a:t> Nerve Injuries </a:t>
            </a:r>
            <a:r>
              <a:rPr lang="en-US" b="1" dirty="0" smtClean="0"/>
              <a:t>VII</a:t>
            </a:r>
            <a:r>
              <a:rPr lang="en-US" dirty="0" smtClean="0"/>
              <a:t>, </a:t>
            </a:r>
            <a:r>
              <a:rPr lang="en-US" b="1" dirty="0" smtClean="0"/>
              <a:t>IX</a:t>
            </a:r>
            <a:r>
              <a:rPr lang="en-US" dirty="0" smtClean="0"/>
              <a:t>, </a:t>
            </a:r>
            <a:r>
              <a:rPr lang="en-US" b="1" dirty="0" smtClean="0"/>
              <a:t>X</a:t>
            </a:r>
            <a:r>
              <a:rPr lang="en-US" dirty="0" smtClean="0"/>
              <a:t>,</a:t>
            </a:r>
            <a:r>
              <a:rPr lang="en-US" baseline="0" dirty="0" smtClean="0"/>
              <a:t> and </a:t>
            </a:r>
            <a:r>
              <a:rPr lang="en-US" b="1" baseline="0" dirty="0" smtClean="0"/>
              <a:t>XII</a:t>
            </a:r>
            <a:r>
              <a:rPr lang="en-US" baseline="0" dirty="0" smtClean="0"/>
              <a:t>.  </a:t>
            </a:r>
            <a:r>
              <a:rPr lang="en-US" b="1" baseline="0" dirty="0" smtClean="0"/>
              <a:t>Other </a:t>
            </a:r>
            <a:r>
              <a:rPr lang="en-US" b="0" baseline="0" dirty="0" smtClean="0"/>
              <a:t>is available for all other cranial nerve deficits. </a:t>
            </a:r>
            <a:endParaRPr lang="en-US" b="1" baseline="0" dirty="0" smtClean="0"/>
          </a:p>
          <a:p>
            <a:r>
              <a:rPr lang="en-US" baseline="0" dirty="0" smtClean="0"/>
              <a:t>Cranial Nerve VII injury sometimes called Bell’s palsy includes facial muscle paralysis.</a:t>
            </a:r>
          </a:p>
          <a:p>
            <a:r>
              <a:rPr lang="en-US" baseline="0" dirty="0" smtClean="0"/>
              <a:t>Cranial Nerve IX injury includes deficits with swallowing and sensory and motor functions of the tongue.</a:t>
            </a:r>
          </a:p>
          <a:p>
            <a:r>
              <a:rPr lang="en-US" baseline="0" dirty="0" smtClean="0"/>
              <a:t>Cranial Nerve X injury includes the heart, lungs, GI tract, sensory and motor functions.</a:t>
            </a:r>
          </a:p>
          <a:p>
            <a:r>
              <a:rPr lang="en-US" baseline="0" dirty="0" smtClean="0"/>
              <a:t>Cranial Nerve XII injury includes tongue muscles and swallowing.</a:t>
            </a:r>
            <a:endParaRPr lang="en-US" dirty="0" smtClean="0"/>
          </a:p>
          <a:p>
            <a:endParaRPr lang="en-US" dirty="0"/>
          </a:p>
        </p:txBody>
      </p:sp>
      <p:sp>
        <p:nvSpPr>
          <p:cNvPr id="4" name="Slide Number Placeholder 3"/>
          <p:cNvSpPr>
            <a:spLocks noGrp="1"/>
          </p:cNvSpPr>
          <p:nvPr>
            <p:ph type="sldNum" sz="quarter" idx="10"/>
          </p:nvPr>
        </p:nvSpPr>
        <p:spPr/>
        <p:txBody>
          <a:bodyPr/>
          <a:lstStyle/>
          <a:p>
            <a:fld id="{242FD833-05CC-435C-9B5F-7266119212E6}" type="slidenum">
              <a:rPr lang="en-US" smtClean="0"/>
              <a:t>21</a:t>
            </a:fld>
            <a:endParaRPr lang="en-US" dirty="0"/>
          </a:p>
        </p:txBody>
      </p:sp>
    </p:spTree>
    <p:extLst>
      <p:ext uri="{BB962C8B-B14F-4D97-AF65-F5344CB8AC3E}">
        <p14:creationId xmlns:p14="http://schemas.microsoft.com/office/powerpoint/2010/main" val="4013155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Another</a:t>
            </a:r>
            <a:r>
              <a:rPr lang="en-US" b="0" baseline="0" dirty="0" smtClean="0"/>
              <a:t> </a:t>
            </a:r>
            <a:r>
              <a:rPr lang="en-US" b="1" baseline="0" dirty="0" smtClean="0"/>
              <a:t>Cranial Nerve Injury </a:t>
            </a:r>
            <a:r>
              <a:rPr lang="en-US" b="0" baseline="0" dirty="0" smtClean="0"/>
              <a:t>reference outlining areas impacted. </a:t>
            </a:r>
            <a:endParaRPr lang="en-US" b="0" dirty="0" smtClean="0"/>
          </a:p>
          <a:p>
            <a:endParaRPr lang="en-US" dirty="0"/>
          </a:p>
        </p:txBody>
      </p:sp>
      <p:sp>
        <p:nvSpPr>
          <p:cNvPr id="4" name="Slide Number Placeholder 3"/>
          <p:cNvSpPr>
            <a:spLocks noGrp="1"/>
          </p:cNvSpPr>
          <p:nvPr>
            <p:ph type="sldNum" sz="quarter" idx="10"/>
          </p:nvPr>
        </p:nvSpPr>
        <p:spPr/>
        <p:txBody>
          <a:bodyPr/>
          <a:lstStyle/>
          <a:p>
            <a:fld id="{242FD833-05CC-435C-9B5F-7266119212E6}" type="slidenum">
              <a:rPr lang="en-US" smtClean="0"/>
              <a:t>22</a:t>
            </a:fld>
            <a:endParaRPr lang="en-US" dirty="0"/>
          </a:p>
        </p:txBody>
      </p:sp>
    </p:spTree>
    <p:extLst>
      <p:ext uri="{BB962C8B-B14F-4D97-AF65-F5344CB8AC3E}">
        <p14:creationId xmlns:p14="http://schemas.microsoft.com/office/powerpoint/2010/main" val="3610697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anatomy of the carotid arteries includes the common carotid artery (CCA), the carotid bifurcation,  internal</a:t>
            </a:r>
            <a:r>
              <a:rPr lang="en-US" baseline="0" dirty="0" smtClean="0"/>
              <a:t> carotid artery (ICA), external carotid artery (ECA), and the carotid bulb. The common carotid artery splits into the ICA and the ECA at the carotid bifurcation. The Carotid Bulb is located at the distal end of the internal carotid artery. </a:t>
            </a:r>
            <a:r>
              <a:rPr lang="en-US" dirty="0" smtClean="0"/>
              <a:t>The</a:t>
            </a:r>
            <a:r>
              <a:rPr lang="en-US" baseline="0" dirty="0" smtClean="0"/>
              <a:t> internal carotid artery supplies the brain with blood. The external carotid supplies blood to the face, neck and scalp. BMC2 VS collects carotid procedures involving the CCA, ICA, the carotid bifurcation and the carotid bulb.  </a:t>
            </a:r>
            <a:endParaRPr lang="en-US" dirty="0" smtClean="0"/>
          </a:p>
          <a:p>
            <a:endParaRPr lang="en-US" dirty="0"/>
          </a:p>
        </p:txBody>
      </p:sp>
      <p:sp>
        <p:nvSpPr>
          <p:cNvPr id="4" name="Slide Number Placeholder 3"/>
          <p:cNvSpPr>
            <a:spLocks noGrp="1"/>
          </p:cNvSpPr>
          <p:nvPr>
            <p:ph type="sldNum" sz="quarter" idx="10"/>
          </p:nvPr>
        </p:nvSpPr>
        <p:spPr/>
        <p:txBody>
          <a:bodyPr/>
          <a:lstStyle/>
          <a:p>
            <a:fld id="{242FD833-05CC-435C-9B5F-7266119212E6}" type="slidenum">
              <a:rPr lang="en-US" smtClean="0"/>
              <a:t>3</a:t>
            </a:fld>
            <a:endParaRPr lang="en-US" dirty="0"/>
          </a:p>
        </p:txBody>
      </p:sp>
    </p:spTree>
    <p:extLst>
      <p:ext uri="{BB962C8B-B14F-4D97-AF65-F5344CB8AC3E}">
        <p14:creationId xmlns:p14="http://schemas.microsoft.com/office/powerpoint/2010/main" val="26034933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Cranial Nerve Injuries</a:t>
            </a:r>
            <a:r>
              <a:rPr lang="en-US" baseline="0" dirty="0" smtClean="0"/>
              <a:t> can be challenging to interpret in the documentation.  Any nerve deficit is not normal and should be claimed as an injury unless documented as the pre-procedure status.  </a:t>
            </a:r>
            <a:endParaRPr lang="en-US" dirty="0" smtClean="0"/>
          </a:p>
          <a:p>
            <a:endParaRPr lang="en-US" dirty="0"/>
          </a:p>
        </p:txBody>
      </p:sp>
      <p:sp>
        <p:nvSpPr>
          <p:cNvPr id="4" name="Slide Number Placeholder 3"/>
          <p:cNvSpPr>
            <a:spLocks noGrp="1"/>
          </p:cNvSpPr>
          <p:nvPr>
            <p:ph type="sldNum" sz="quarter" idx="10"/>
          </p:nvPr>
        </p:nvSpPr>
        <p:spPr/>
        <p:txBody>
          <a:bodyPr/>
          <a:lstStyle/>
          <a:p>
            <a:fld id="{242FD833-05CC-435C-9B5F-7266119212E6}" type="slidenum">
              <a:rPr lang="en-US" smtClean="0"/>
              <a:t>23</a:t>
            </a:fld>
            <a:endParaRPr lang="en-US" dirty="0"/>
          </a:p>
        </p:txBody>
      </p:sp>
    </p:spTree>
    <p:extLst>
      <p:ext uri="{BB962C8B-B14F-4D97-AF65-F5344CB8AC3E}">
        <p14:creationId xmlns:p14="http://schemas.microsoft.com/office/powerpoint/2010/main" val="9113107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Here is another example of documentation that you</a:t>
            </a:r>
            <a:r>
              <a:rPr lang="en-US" baseline="0" dirty="0" smtClean="0"/>
              <a:t> may see about a CNI.</a:t>
            </a:r>
            <a:endParaRPr lang="en-US" dirty="0" smtClean="0"/>
          </a:p>
          <a:p>
            <a:endParaRPr lang="en-US" dirty="0"/>
          </a:p>
        </p:txBody>
      </p:sp>
      <p:sp>
        <p:nvSpPr>
          <p:cNvPr id="4" name="Slide Number Placeholder 3"/>
          <p:cNvSpPr>
            <a:spLocks noGrp="1"/>
          </p:cNvSpPr>
          <p:nvPr>
            <p:ph type="sldNum" sz="quarter" idx="10"/>
          </p:nvPr>
        </p:nvSpPr>
        <p:spPr/>
        <p:txBody>
          <a:bodyPr/>
          <a:lstStyle/>
          <a:p>
            <a:fld id="{242FD833-05CC-435C-9B5F-7266119212E6}" type="slidenum">
              <a:rPr lang="en-US" smtClean="0"/>
              <a:t>24</a:t>
            </a:fld>
            <a:endParaRPr lang="en-US" dirty="0"/>
          </a:p>
        </p:txBody>
      </p:sp>
    </p:spTree>
    <p:extLst>
      <p:ext uri="{BB962C8B-B14F-4D97-AF65-F5344CB8AC3E}">
        <p14:creationId xmlns:p14="http://schemas.microsoft.com/office/powerpoint/2010/main" val="11942076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Carotid</a:t>
            </a:r>
            <a:r>
              <a:rPr lang="en-US" baseline="0" dirty="0" smtClean="0"/>
              <a:t> </a:t>
            </a:r>
            <a:r>
              <a:rPr lang="en-US" dirty="0" smtClean="0"/>
              <a:t>Artery Stenting is a percutaneous procedure reserved</a:t>
            </a:r>
            <a:r>
              <a:rPr lang="en-US" baseline="0" dirty="0" smtClean="0"/>
              <a:t> for high risk carotid stenosis patients</a:t>
            </a:r>
            <a:r>
              <a:rPr lang="en-US" dirty="0" smtClean="0"/>
              <a:t>. The </a:t>
            </a:r>
            <a:r>
              <a:rPr lang="en-US" b="1" dirty="0" smtClean="0"/>
              <a:t>Procedural Arterial Access Site </a:t>
            </a:r>
            <a:r>
              <a:rPr lang="en-US" dirty="0" smtClean="0"/>
              <a:t>may be </a:t>
            </a:r>
            <a:r>
              <a:rPr lang="en-US" b="1" dirty="0" smtClean="0"/>
              <a:t>Femoral</a:t>
            </a:r>
            <a:r>
              <a:rPr lang="en-US" dirty="0" smtClean="0"/>
              <a:t>, </a:t>
            </a:r>
            <a:r>
              <a:rPr lang="en-US" b="1" dirty="0" smtClean="0"/>
              <a:t>Brachial</a:t>
            </a:r>
            <a:r>
              <a:rPr lang="en-US" dirty="0" smtClean="0"/>
              <a:t>,</a:t>
            </a:r>
            <a:r>
              <a:rPr lang="en-US" baseline="0" dirty="0" smtClean="0"/>
              <a:t> </a:t>
            </a:r>
            <a:r>
              <a:rPr lang="en-US" b="1" dirty="0" smtClean="0"/>
              <a:t>Radial</a:t>
            </a:r>
            <a:r>
              <a:rPr lang="en-US" dirty="0" smtClean="0"/>
              <a:t>,</a:t>
            </a:r>
            <a:r>
              <a:rPr lang="en-US" baseline="0" dirty="0" smtClean="0"/>
              <a:t> </a:t>
            </a:r>
            <a:r>
              <a:rPr lang="en-US" b="1" baseline="0" dirty="0" smtClean="0"/>
              <a:t>Axillary</a:t>
            </a:r>
            <a:r>
              <a:rPr lang="en-US" baseline="0" dirty="0" smtClean="0"/>
              <a:t>, </a:t>
            </a:r>
            <a:r>
              <a:rPr lang="en-US" b="1" baseline="0" dirty="0" smtClean="0"/>
              <a:t>Direct Carotid Puncture</a:t>
            </a:r>
            <a:r>
              <a:rPr lang="en-US" baseline="0" dirty="0" smtClean="0"/>
              <a:t>, or a </a:t>
            </a:r>
            <a:r>
              <a:rPr lang="en-US" b="1" baseline="0" dirty="0" smtClean="0"/>
              <a:t>Carotid Cutdown</a:t>
            </a:r>
            <a:r>
              <a:rPr lang="en-US" dirty="0" smtClean="0"/>
              <a:t>. </a:t>
            </a:r>
          </a:p>
          <a:p>
            <a:r>
              <a:rPr lang="en-US" b="1" dirty="0" smtClean="0"/>
              <a:t>Direct Carotid Puncture </a:t>
            </a:r>
            <a:r>
              <a:rPr lang="en-US" dirty="0" smtClean="0"/>
              <a:t>is</a:t>
            </a:r>
            <a:r>
              <a:rPr lang="en-US" baseline="0" dirty="0" smtClean="0"/>
              <a:t> as suggested, the arterial access sheath is percutaneously placed directly into the carotid artery to avoid catheter manipulation around the aortic arch as in femoral access or used in patients with tortuous or diseased peripheral anatomy.</a:t>
            </a:r>
          </a:p>
          <a:p>
            <a:r>
              <a:rPr lang="en-US" b="1" baseline="0" dirty="0" smtClean="0"/>
              <a:t>Carotid Cutdown </a:t>
            </a:r>
            <a:r>
              <a:rPr lang="en-US" baseline="0" dirty="0" smtClean="0"/>
              <a:t>is when there is a skin incision and dissection down to the artery and do a direct puncture into the artery with visualization.    </a:t>
            </a:r>
            <a:endParaRPr lang="en-US" dirty="0" smtClean="0"/>
          </a:p>
          <a:p>
            <a:endParaRPr lang="en-US" dirty="0" smtClean="0"/>
          </a:p>
          <a:p>
            <a:r>
              <a:rPr lang="en-US" dirty="0" smtClean="0"/>
              <a:t>The </a:t>
            </a:r>
            <a:r>
              <a:rPr lang="en-US" b="1" dirty="0" smtClean="0"/>
              <a:t>Stent Implanted </a:t>
            </a:r>
            <a:r>
              <a:rPr lang="en-US" dirty="0" smtClean="0"/>
              <a:t>can be </a:t>
            </a:r>
            <a:r>
              <a:rPr lang="en-US" b="1" dirty="0" smtClean="0"/>
              <a:t>Tapered</a:t>
            </a:r>
            <a:r>
              <a:rPr lang="en-US" dirty="0" smtClean="0"/>
              <a:t>.  If Tapered, enter the smallest value for </a:t>
            </a:r>
            <a:r>
              <a:rPr lang="en-US" b="1" dirty="0" smtClean="0"/>
              <a:t>Stent Diameter</a:t>
            </a:r>
            <a:r>
              <a:rPr lang="en-US" dirty="0" smtClean="0"/>
              <a:t>. </a:t>
            </a:r>
            <a:r>
              <a:rPr lang="en-US" b="1" dirty="0" smtClean="0"/>
              <a:t>Predilation Prior to Attempted Stent Implant</a:t>
            </a:r>
            <a:r>
              <a:rPr lang="en-US" dirty="0" smtClean="0"/>
              <a:t> is common.  </a:t>
            </a:r>
            <a:r>
              <a:rPr lang="en-US" b="1" dirty="0" smtClean="0"/>
              <a:t>Ballooning</a:t>
            </a:r>
            <a:r>
              <a:rPr lang="en-US" b="1" baseline="0" dirty="0" smtClean="0"/>
              <a:t>/Post Dilation Performed</a:t>
            </a:r>
            <a:r>
              <a:rPr lang="en-US" baseline="0" dirty="0" smtClean="0"/>
              <a:t> after stent deployment is also common.  </a:t>
            </a:r>
            <a:r>
              <a:rPr lang="en-US" dirty="0" smtClean="0"/>
              <a:t>See next slide for discussion about</a:t>
            </a:r>
            <a:r>
              <a:rPr lang="en-US" baseline="0" dirty="0" smtClean="0"/>
              <a:t> </a:t>
            </a:r>
            <a:r>
              <a:rPr lang="en-US" b="1" baseline="0" dirty="0" smtClean="0"/>
              <a:t>Embolic Protection and Predilation Prior to Embolic Protection Device Deployment </a:t>
            </a:r>
            <a:r>
              <a:rPr lang="en-US" baseline="0" dirty="0" smtClean="0"/>
              <a:t>which is uncommon.  </a:t>
            </a:r>
            <a:endParaRPr lang="en-US" dirty="0" smtClean="0"/>
          </a:p>
          <a:p>
            <a:endParaRPr lang="en-US" dirty="0"/>
          </a:p>
        </p:txBody>
      </p:sp>
      <p:sp>
        <p:nvSpPr>
          <p:cNvPr id="4" name="Slide Number Placeholder 3"/>
          <p:cNvSpPr>
            <a:spLocks noGrp="1"/>
          </p:cNvSpPr>
          <p:nvPr>
            <p:ph type="sldNum" sz="quarter" idx="10"/>
          </p:nvPr>
        </p:nvSpPr>
        <p:spPr/>
        <p:txBody>
          <a:bodyPr/>
          <a:lstStyle/>
          <a:p>
            <a:fld id="{242FD833-05CC-435C-9B5F-7266119212E6}" type="slidenum">
              <a:rPr lang="en-US" smtClean="0"/>
              <a:t>26</a:t>
            </a:fld>
            <a:endParaRPr lang="en-US" dirty="0"/>
          </a:p>
        </p:txBody>
      </p:sp>
    </p:spTree>
    <p:extLst>
      <p:ext uri="{BB962C8B-B14F-4D97-AF65-F5344CB8AC3E}">
        <p14:creationId xmlns:p14="http://schemas.microsoft.com/office/powerpoint/2010/main" val="26669590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Embolic Protection Attempted </a:t>
            </a:r>
            <a:r>
              <a:rPr lang="en-US" b="0" dirty="0" smtClean="0"/>
              <a:t>is</a:t>
            </a:r>
            <a:r>
              <a:rPr lang="en-US" b="0" baseline="0" dirty="0" smtClean="0"/>
              <a:t> the field available to capture the device </a:t>
            </a:r>
            <a:r>
              <a:rPr lang="en-US" dirty="0" smtClean="0"/>
              <a:t>used to catch debris that could</a:t>
            </a:r>
            <a:r>
              <a:rPr lang="en-US" baseline="0" dirty="0" smtClean="0"/>
              <a:t> go into the cranial vessels and cause a TIA or Stroke. </a:t>
            </a:r>
            <a:r>
              <a:rPr lang="en-US" dirty="0" smtClean="0"/>
              <a:t>The embolic</a:t>
            </a:r>
            <a:r>
              <a:rPr lang="en-US" baseline="0" dirty="0" smtClean="0"/>
              <a:t> device can be a filter like the one shown or a balloon occlusion device. </a:t>
            </a:r>
          </a:p>
          <a:p>
            <a:endParaRPr lang="en-US" baseline="0" dirty="0" smtClean="0"/>
          </a:p>
          <a:p>
            <a:r>
              <a:rPr lang="en-US" baseline="0" dirty="0" smtClean="0"/>
              <a:t>CMS has mandated that all CAS procedures use Embolic Protection.  There are some CAS procedures where the anatomy does not allow for an Embolic Protection Device to be used.  It is very uncommon to have </a:t>
            </a:r>
            <a:r>
              <a:rPr lang="en-US" b="1" baseline="0" dirty="0" smtClean="0"/>
              <a:t>Predilation Prior to Embolic Protection Device Deployment</a:t>
            </a:r>
            <a:r>
              <a:rPr lang="en-US" b="0" baseline="0" dirty="0" smtClean="0"/>
              <a:t> because ballooning the stenosis may break off debris that can cause an ischemic event.  </a:t>
            </a:r>
            <a:r>
              <a:rPr lang="en-US" b="1" baseline="0" dirty="0" smtClean="0"/>
              <a:t>Ballooning or Post Dilation Performed </a:t>
            </a:r>
            <a:r>
              <a:rPr lang="en-US" b="0" baseline="0" dirty="0" smtClean="0"/>
              <a:t>is very common, after stent placement.  Typically the procedure is access, embolic protection, ballooning, stent, post ballooning to ensure stent approximation to the arterial wall, remove embolic protection, remove vascular access.  </a:t>
            </a:r>
            <a:endParaRPr lang="en-US" b="1" baseline="0" dirty="0" smtClean="0"/>
          </a:p>
          <a:p>
            <a:endParaRPr lang="en-US" b="1" baseline="0" dirty="0" smtClean="0"/>
          </a:p>
          <a:p>
            <a:r>
              <a:rPr lang="en-US" baseline="0" dirty="0" smtClean="0"/>
              <a:t>The VS CAS registry also captures Carotid Artery Ballooning alone.  Ballooning without placing a stent is not common.  If you have a Carotid Artery Ballooning only case, answer No to </a:t>
            </a:r>
            <a:r>
              <a:rPr lang="en-US" b="1" baseline="0" dirty="0" smtClean="0"/>
              <a:t>Stent Implanted </a:t>
            </a:r>
            <a:r>
              <a:rPr lang="en-US" b="0" baseline="0" dirty="0" smtClean="0"/>
              <a:t>and the fields of </a:t>
            </a:r>
            <a:r>
              <a:rPr lang="en-US" b="1" baseline="0" dirty="0" smtClean="0"/>
              <a:t>Stent Tapered</a:t>
            </a:r>
            <a:r>
              <a:rPr lang="en-US" baseline="0" dirty="0" smtClean="0"/>
              <a:t>, </a:t>
            </a:r>
            <a:r>
              <a:rPr lang="en-US" b="1" baseline="0" dirty="0" smtClean="0"/>
              <a:t>Stent Diameter</a:t>
            </a:r>
            <a:r>
              <a:rPr lang="en-US" baseline="0" dirty="0" smtClean="0"/>
              <a:t>, </a:t>
            </a:r>
            <a:r>
              <a:rPr lang="en-US" b="1" baseline="0" dirty="0" smtClean="0"/>
              <a:t>Stent Length</a:t>
            </a:r>
            <a:r>
              <a:rPr lang="en-US" baseline="0" dirty="0" smtClean="0"/>
              <a:t>, </a:t>
            </a:r>
            <a:r>
              <a:rPr lang="en-US" b="1" baseline="0" dirty="0" smtClean="0"/>
              <a:t>Stent Manufacturer </a:t>
            </a:r>
            <a:r>
              <a:rPr lang="en-US" baseline="0" dirty="0" smtClean="0"/>
              <a:t>and </a:t>
            </a:r>
            <a:r>
              <a:rPr lang="en-US" b="1" baseline="0" dirty="0" smtClean="0"/>
              <a:t>Stent Model Name</a:t>
            </a:r>
            <a:r>
              <a:rPr lang="en-US" b="0" baseline="0" dirty="0" smtClean="0"/>
              <a:t> will not open</a:t>
            </a:r>
            <a:r>
              <a:rPr lang="en-US" baseline="0" dirty="0" smtClean="0"/>
              <a:t>.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embolic</a:t>
            </a:r>
            <a:r>
              <a:rPr lang="en-US" baseline="0" dirty="0" smtClean="0"/>
              <a:t> device can be a filter like the one shown here or a balloon occlusion device. </a:t>
            </a:r>
            <a:r>
              <a:rPr lang="en-US" dirty="0" smtClean="0"/>
              <a:t>The carotid stent can be tapered. Enter the smallest stent diameter for stenosis. For CAS procedures we do capture cases where</a:t>
            </a:r>
            <a:r>
              <a:rPr lang="en-US" baseline="0" dirty="0" smtClean="0"/>
              <a:t> they do a</a:t>
            </a:r>
            <a:r>
              <a:rPr lang="en-US" dirty="0" smtClean="0"/>
              <a:t> balloon angio only for</a:t>
            </a:r>
            <a:r>
              <a:rPr lang="en-US" baseline="0" dirty="0" smtClean="0"/>
              <a:t> carotid stenosis. You would enter CAS then enter No for Stent and enter Yes for the Embolic protection and balloon fields.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42FD833-05CC-435C-9B5F-7266119212E6}" type="slidenum">
              <a:rPr lang="en-US" smtClean="0"/>
              <a:t>27</a:t>
            </a:fld>
            <a:endParaRPr lang="en-US" dirty="0"/>
          </a:p>
        </p:txBody>
      </p:sp>
    </p:spTree>
    <p:extLst>
      <p:ext uri="{BB962C8B-B14F-4D97-AF65-F5344CB8AC3E}">
        <p14:creationId xmlns:p14="http://schemas.microsoft.com/office/powerpoint/2010/main" val="20625246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TransCarotid Artery Revascularization,</a:t>
            </a:r>
            <a:r>
              <a:rPr lang="en-US" baseline="0" dirty="0" smtClean="0"/>
              <a:t> (</a:t>
            </a:r>
            <a:r>
              <a:rPr lang="en-US" b="1" baseline="0" dirty="0" smtClean="0"/>
              <a:t>TCAR</a:t>
            </a:r>
            <a:r>
              <a:rPr lang="en-US" baseline="0" dirty="0" smtClean="0"/>
              <a:t>), is a type of CAS. TCAR is a </a:t>
            </a:r>
            <a:r>
              <a:rPr lang="en-US" dirty="0" smtClean="0"/>
              <a:t>flow reversal technique used to</a:t>
            </a:r>
            <a:r>
              <a:rPr lang="en-US" baseline="0" dirty="0" smtClean="0"/>
              <a:t> prevent emboli from accessing the brain vasculature.  The procedure utilizes direct carotid access and femoral venous access.  The lower pressure in the femoral vein creates a pressure gradient which reverses blood flow toward the femoral vein where the blood is filtered to remove any debris.  Please Google Silk Road Medical for more TCAR information at https://silkroadmed.com/the-tcar-procedure/.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42FD833-05CC-435C-9B5F-7266119212E6}" type="slidenum">
              <a:rPr lang="en-US" smtClean="0"/>
              <a:t>28</a:t>
            </a:fld>
            <a:endParaRPr lang="en-US" dirty="0"/>
          </a:p>
        </p:txBody>
      </p:sp>
    </p:spTree>
    <p:extLst>
      <p:ext uri="{BB962C8B-B14F-4D97-AF65-F5344CB8AC3E}">
        <p14:creationId xmlns:p14="http://schemas.microsoft.com/office/powerpoint/2010/main" val="21380658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Fibromuscular Dysplasia of Carotid</a:t>
            </a:r>
            <a:r>
              <a:rPr lang="en-US" b="1" baseline="0" dirty="0" smtClean="0"/>
              <a:t> Artery</a:t>
            </a:r>
            <a:r>
              <a:rPr lang="en-US" b="0" baseline="0" dirty="0" smtClean="0"/>
              <a:t>,</a:t>
            </a:r>
            <a:r>
              <a:rPr lang="en-US" b="1" baseline="0" dirty="0" smtClean="0"/>
              <a:t> </a:t>
            </a:r>
            <a:r>
              <a:rPr lang="en-US" b="0" baseline="0" dirty="0" smtClean="0"/>
              <a:t>or </a:t>
            </a:r>
            <a:r>
              <a:rPr lang="en-US" b="0" dirty="0" smtClean="0"/>
              <a:t>FMD, </a:t>
            </a:r>
            <a:r>
              <a:rPr lang="en-US" dirty="0" smtClean="0"/>
              <a:t>is a non-atherosclerotic</a:t>
            </a:r>
            <a:r>
              <a:rPr lang="en-US" baseline="0" dirty="0" smtClean="0"/>
              <a:t> disease which causes Carotid stenosis.  FMD </a:t>
            </a:r>
            <a:r>
              <a:rPr lang="en-US" dirty="0" smtClean="0"/>
              <a:t>has a beaded appearance on fluoro.</a:t>
            </a:r>
          </a:p>
          <a:p>
            <a:endParaRPr lang="en-US" dirty="0" smtClean="0"/>
          </a:p>
          <a:p>
            <a:r>
              <a:rPr lang="en-US" b="0" dirty="0" smtClean="0"/>
              <a:t>The</a:t>
            </a:r>
            <a:r>
              <a:rPr lang="en-US" b="0" baseline="0" dirty="0" smtClean="0"/>
              <a:t> field of </a:t>
            </a:r>
            <a:r>
              <a:rPr lang="en-US" b="1" dirty="0" smtClean="0"/>
              <a:t>Lesion Difficult</a:t>
            </a:r>
            <a:r>
              <a:rPr lang="en-US" b="1" baseline="0" dirty="0" smtClean="0"/>
              <a:t> to Access Surgically</a:t>
            </a:r>
            <a:r>
              <a:rPr lang="en-US" baseline="0" dirty="0" smtClean="0"/>
              <a:t> is available to lend appropriateness to carotid artery stent procedures that would not be able to be reached through a typical incision but are not high risk to warrant a CAS procedure otherwise.  </a:t>
            </a:r>
            <a:r>
              <a:rPr lang="en-US" b="1" baseline="0" dirty="0" smtClean="0"/>
              <a:t>High Cervical </a:t>
            </a:r>
            <a:r>
              <a:rPr lang="en-US" baseline="0" dirty="0" smtClean="0"/>
              <a:t>and </a:t>
            </a:r>
            <a:r>
              <a:rPr lang="en-US" b="1" baseline="0" dirty="0" smtClean="0"/>
              <a:t>Low Intrathoracic </a:t>
            </a:r>
            <a:r>
              <a:rPr lang="en-US" baseline="0" dirty="0" smtClean="0"/>
              <a:t>are options available. </a:t>
            </a:r>
            <a:endParaRPr lang="en-US" dirty="0" smtClean="0"/>
          </a:p>
          <a:p>
            <a:endParaRPr lang="en-US" dirty="0"/>
          </a:p>
        </p:txBody>
      </p:sp>
      <p:sp>
        <p:nvSpPr>
          <p:cNvPr id="4" name="Slide Number Placeholder 3"/>
          <p:cNvSpPr>
            <a:spLocks noGrp="1"/>
          </p:cNvSpPr>
          <p:nvPr>
            <p:ph type="sldNum" sz="quarter" idx="10"/>
          </p:nvPr>
        </p:nvSpPr>
        <p:spPr/>
        <p:txBody>
          <a:bodyPr/>
          <a:lstStyle/>
          <a:p>
            <a:fld id="{242FD833-05CC-435C-9B5F-7266119212E6}" type="slidenum">
              <a:rPr lang="en-US" smtClean="0"/>
              <a:t>29</a:t>
            </a:fld>
            <a:endParaRPr lang="en-US" dirty="0"/>
          </a:p>
        </p:txBody>
      </p:sp>
    </p:spTree>
    <p:extLst>
      <p:ext uri="{BB962C8B-B14F-4D97-AF65-F5344CB8AC3E}">
        <p14:creationId xmlns:p14="http://schemas.microsoft.com/office/powerpoint/2010/main" val="24392986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 </a:t>
            </a:r>
            <a:r>
              <a:rPr lang="en-US" sz="1200" b="1" i="0" kern="1200" dirty="0" smtClean="0">
                <a:solidFill>
                  <a:schemeClr val="tx1"/>
                </a:solidFill>
                <a:effectLst/>
                <a:latin typeface="+mn-lt"/>
                <a:ea typeface="+mn-ea"/>
                <a:cs typeface="+mn-cs"/>
              </a:rPr>
              <a:t>Aortic Arch Type </a:t>
            </a:r>
            <a:r>
              <a:rPr lang="en-US" sz="1200" b="0" i="0" kern="1200" dirty="0" smtClean="0">
                <a:solidFill>
                  <a:schemeClr val="tx1"/>
                </a:solidFill>
                <a:effectLst/>
                <a:latin typeface="+mn-lt"/>
                <a:ea typeface="+mn-ea"/>
                <a:cs typeface="+mn-cs"/>
              </a:rPr>
              <a:t>is</a:t>
            </a:r>
            <a:r>
              <a:rPr lang="en-US" sz="1200" b="0" i="0" kern="1200" baseline="0" dirty="0" smtClean="0">
                <a:solidFill>
                  <a:schemeClr val="tx1"/>
                </a:solidFill>
                <a:effectLst/>
                <a:latin typeface="+mn-lt"/>
                <a:ea typeface="+mn-ea"/>
                <a:cs typeface="+mn-cs"/>
              </a:rPr>
              <a:t> a technical aspect of the CAS procedure that determines the difficulty of accessing the carotid arteries.  Cerebral embolism and increased fluoro time and contrast volumes can all be associated with </a:t>
            </a:r>
            <a:r>
              <a:rPr lang="en-US" sz="1200" b="1" i="0" kern="1200" baseline="0" dirty="0" smtClean="0">
                <a:solidFill>
                  <a:schemeClr val="tx1"/>
                </a:solidFill>
                <a:effectLst/>
                <a:latin typeface="+mn-lt"/>
                <a:ea typeface="+mn-ea"/>
                <a:cs typeface="+mn-cs"/>
              </a:rPr>
              <a:t>Type II </a:t>
            </a:r>
            <a:r>
              <a:rPr lang="en-US" sz="1200" b="0" i="0" kern="1200" baseline="0" dirty="0" smtClean="0">
                <a:solidFill>
                  <a:schemeClr val="tx1"/>
                </a:solidFill>
                <a:effectLst/>
                <a:latin typeface="+mn-lt"/>
                <a:ea typeface="+mn-ea"/>
                <a:cs typeface="+mn-cs"/>
              </a:rPr>
              <a:t>and </a:t>
            </a:r>
            <a:r>
              <a:rPr lang="en-US" sz="1200" b="1" i="0" kern="1200" baseline="0" dirty="0" smtClean="0">
                <a:solidFill>
                  <a:schemeClr val="tx1"/>
                </a:solidFill>
                <a:effectLst/>
                <a:latin typeface="+mn-lt"/>
                <a:ea typeface="+mn-ea"/>
                <a:cs typeface="+mn-cs"/>
              </a:rPr>
              <a:t>Type III </a:t>
            </a:r>
            <a:r>
              <a:rPr lang="en-US" sz="1200" b="0" i="0" kern="1200" baseline="0" dirty="0" smtClean="0">
                <a:solidFill>
                  <a:schemeClr val="tx1"/>
                </a:solidFill>
                <a:effectLst/>
                <a:latin typeface="+mn-lt"/>
                <a:ea typeface="+mn-ea"/>
                <a:cs typeface="+mn-cs"/>
              </a:rPr>
              <a:t>arch types </a:t>
            </a:r>
            <a:r>
              <a:rPr lang="en-US" dirty="0" smtClean="0"/>
              <a:t>due to increased angle of insertion for wire/catheter.</a:t>
            </a:r>
          </a:p>
          <a:p>
            <a:endParaRPr lang="en-US" sz="1200" b="1"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vertical distance from the origin of the innominate artery to the top of the arch determines the arch type. This distance is &lt; 1 diameter of the left common carotid artery (CCA) in a </a:t>
            </a:r>
            <a:r>
              <a:rPr lang="en-US" sz="1200" b="1" i="0" kern="1200" dirty="0" smtClean="0">
                <a:solidFill>
                  <a:schemeClr val="tx1"/>
                </a:solidFill>
                <a:effectLst/>
                <a:latin typeface="+mn-lt"/>
                <a:ea typeface="+mn-ea"/>
                <a:cs typeface="+mn-cs"/>
              </a:rPr>
              <a:t>Type I</a:t>
            </a:r>
            <a:r>
              <a:rPr lang="en-US" sz="1200" b="0" i="0" kern="1200" dirty="0" smtClean="0">
                <a:solidFill>
                  <a:schemeClr val="tx1"/>
                </a:solidFill>
                <a:effectLst/>
                <a:latin typeface="+mn-lt"/>
                <a:ea typeface="+mn-ea"/>
                <a:cs typeface="+mn-cs"/>
              </a:rPr>
              <a:t> arch, between 1 and 2 CCA diameters in a </a:t>
            </a:r>
            <a:r>
              <a:rPr lang="en-US" sz="1200" b="1" i="0" kern="1200" dirty="0" smtClean="0">
                <a:solidFill>
                  <a:schemeClr val="tx1"/>
                </a:solidFill>
                <a:effectLst/>
                <a:latin typeface="+mn-lt"/>
                <a:ea typeface="+mn-ea"/>
                <a:cs typeface="+mn-cs"/>
              </a:rPr>
              <a:t>Type II </a:t>
            </a:r>
            <a:r>
              <a:rPr lang="en-US" sz="1200" b="0" i="0" kern="1200" dirty="0" smtClean="0">
                <a:solidFill>
                  <a:schemeClr val="tx1"/>
                </a:solidFill>
                <a:effectLst/>
                <a:latin typeface="+mn-lt"/>
                <a:ea typeface="+mn-ea"/>
                <a:cs typeface="+mn-cs"/>
              </a:rPr>
              <a:t>arch, and &gt; 2 CCA diameters in a </a:t>
            </a:r>
            <a:r>
              <a:rPr lang="en-US" sz="1200" b="1" i="0" kern="1200" dirty="0" smtClean="0">
                <a:solidFill>
                  <a:schemeClr val="tx1"/>
                </a:solidFill>
                <a:effectLst/>
                <a:latin typeface="+mn-lt"/>
                <a:ea typeface="+mn-ea"/>
                <a:cs typeface="+mn-cs"/>
              </a:rPr>
              <a:t>Type III </a:t>
            </a:r>
            <a:r>
              <a:rPr lang="en-US" sz="1200" b="0" i="0" kern="1200" dirty="0" smtClean="0">
                <a:solidFill>
                  <a:schemeClr val="tx1"/>
                </a:solidFill>
                <a:effectLst/>
                <a:latin typeface="+mn-lt"/>
                <a:ea typeface="+mn-ea"/>
                <a:cs typeface="+mn-cs"/>
              </a:rPr>
              <a:t>arch. </a:t>
            </a:r>
            <a:endParaRPr lang="en-US" dirty="0" smtClean="0"/>
          </a:p>
          <a:p>
            <a:endParaRPr lang="en-US" dirty="0"/>
          </a:p>
        </p:txBody>
      </p:sp>
      <p:sp>
        <p:nvSpPr>
          <p:cNvPr id="4" name="Slide Number Placeholder 3"/>
          <p:cNvSpPr>
            <a:spLocks noGrp="1"/>
          </p:cNvSpPr>
          <p:nvPr>
            <p:ph type="sldNum" sz="quarter" idx="10"/>
          </p:nvPr>
        </p:nvSpPr>
        <p:spPr/>
        <p:txBody>
          <a:bodyPr/>
          <a:lstStyle/>
          <a:p>
            <a:fld id="{242FD833-05CC-435C-9B5F-7266119212E6}" type="slidenum">
              <a:rPr lang="en-US" smtClean="0"/>
              <a:t>30</a:t>
            </a:fld>
            <a:endParaRPr lang="en-US" dirty="0"/>
          </a:p>
        </p:txBody>
      </p:sp>
    </p:spTree>
    <p:extLst>
      <p:ext uri="{BB962C8B-B14F-4D97-AF65-F5344CB8AC3E}">
        <p14:creationId xmlns:p14="http://schemas.microsoft.com/office/powerpoint/2010/main" val="14861768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Bovine</a:t>
            </a:r>
            <a:r>
              <a:rPr lang="en-US" b="1" baseline="0" dirty="0" smtClean="0"/>
              <a:t> Arch </a:t>
            </a:r>
            <a:r>
              <a:rPr lang="en-US" baseline="0" dirty="0" smtClean="0"/>
              <a:t>is the most common anatomic variant of the human aortic arch. </a:t>
            </a:r>
          </a:p>
          <a:p>
            <a:r>
              <a:rPr lang="en-US" baseline="0" dirty="0" smtClean="0"/>
              <a:t>The left image is a normal aortic arch where the innominate artery originates from the aortic arch and the right carotid artery branches off of the innominate artery.  The left carotid artery has an independent origin from the aortic arch.</a:t>
            </a:r>
          </a:p>
          <a:p>
            <a:r>
              <a:rPr lang="en-US" baseline="0" dirty="0" smtClean="0"/>
              <a:t>The right image is a </a:t>
            </a:r>
            <a:r>
              <a:rPr lang="en-US" b="1" baseline="0" dirty="0" smtClean="0"/>
              <a:t>Bovine Arch</a:t>
            </a:r>
            <a:r>
              <a:rPr lang="en-US" baseline="0" dirty="0" smtClean="0"/>
              <a:t>, where both the right and left carotid arteries originate from the innominate artery. </a:t>
            </a:r>
          </a:p>
          <a:p>
            <a:endParaRPr lang="en-US" baseline="0" dirty="0" smtClean="0"/>
          </a:p>
          <a:p>
            <a:r>
              <a:rPr lang="en-US" b="1" baseline="0" dirty="0" smtClean="0"/>
              <a:t>Bovine Arch</a:t>
            </a:r>
            <a:r>
              <a:rPr lang="en-US" baseline="0" dirty="0" smtClean="0"/>
              <a:t> has been associated with increased </a:t>
            </a:r>
            <a:r>
              <a:rPr lang="en-US" dirty="0" smtClean="0"/>
              <a:t>risk of technical failure and cerebral embolization during left internal carotid artery stenting.</a:t>
            </a:r>
          </a:p>
          <a:p>
            <a:endParaRPr lang="en-US" dirty="0"/>
          </a:p>
        </p:txBody>
      </p:sp>
      <p:sp>
        <p:nvSpPr>
          <p:cNvPr id="4" name="Slide Number Placeholder 3"/>
          <p:cNvSpPr>
            <a:spLocks noGrp="1"/>
          </p:cNvSpPr>
          <p:nvPr>
            <p:ph type="sldNum" sz="quarter" idx="10"/>
          </p:nvPr>
        </p:nvSpPr>
        <p:spPr/>
        <p:txBody>
          <a:bodyPr/>
          <a:lstStyle/>
          <a:p>
            <a:fld id="{242FD833-05CC-435C-9B5F-7266119212E6}" type="slidenum">
              <a:rPr lang="en-US" smtClean="0"/>
              <a:t>31</a:t>
            </a:fld>
            <a:endParaRPr lang="en-US" dirty="0"/>
          </a:p>
        </p:txBody>
      </p:sp>
    </p:spTree>
    <p:extLst>
      <p:ext uri="{BB962C8B-B14F-4D97-AF65-F5344CB8AC3E}">
        <p14:creationId xmlns:p14="http://schemas.microsoft.com/office/powerpoint/2010/main" val="41011523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is</a:t>
            </a:r>
            <a:r>
              <a:rPr lang="en-US" baseline="0" dirty="0" smtClean="0"/>
              <a:t> a comparison of the anatomy of a </a:t>
            </a:r>
            <a:r>
              <a:rPr lang="en-US" b="1" baseline="0" dirty="0" smtClean="0"/>
              <a:t>Human </a:t>
            </a:r>
            <a:r>
              <a:rPr lang="en-US" b="0" baseline="0" dirty="0" smtClean="0"/>
              <a:t>Bovine Arch and a </a:t>
            </a:r>
            <a:r>
              <a:rPr lang="en-US" b="1" baseline="0" dirty="0" smtClean="0"/>
              <a:t>Cow</a:t>
            </a:r>
            <a:r>
              <a:rPr lang="en-US" b="0" baseline="0" dirty="0" smtClean="0"/>
              <a:t> Bovine Arch. The similarities are slight. </a:t>
            </a:r>
            <a:endParaRPr lang="en-US" b="1" dirty="0" smtClean="0"/>
          </a:p>
          <a:p>
            <a:endParaRPr lang="en-US" dirty="0"/>
          </a:p>
        </p:txBody>
      </p:sp>
      <p:sp>
        <p:nvSpPr>
          <p:cNvPr id="4" name="Slide Number Placeholder 3"/>
          <p:cNvSpPr>
            <a:spLocks noGrp="1"/>
          </p:cNvSpPr>
          <p:nvPr>
            <p:ph type="sldNum" sz="quarter" idx="10"/>
          </p:nvPr>
        </p:nvSpPr>
        <p:spPr/>
        <p:txBody>
          <a:bodyPr/>
          <a:lstStyle/>
          <a:p>
            <a:fld id="{242FD833-05CC-435C-9B5F-7266119212E6}" type="slidenum">
              <a:rPr lang="en-US" smtClean="0"/>
              <a:t>32</a:t>
            </a:fld>
            <a:endParaRPr lang="en-US" dirty="0"/>
          </a:p>
        </p:txBody>
      </p:sp>
    </p:spTree>
    <p:extLst>
      <p:ext uri="{BB962C8B-B14F-4D97-AF65-F5344CB8AC3E}">
        <p14:creationId xmlns:p14="http://schemas.microsoft.com/office/powerpoint/2010/main" val="19521969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smtClean="0"/>
              <a:t>Outcomes of CAS</a:t>
            </a:r>
            <a:r>
              <a:rPr lang="en-US" b="0" i="0" baseline="0" dirty="0" smtClean="0"/>
              <a:t> and CEA procedures are not common.  The CAS Outcomes are Stroke and TIA outcomes have been discussed prior with history and indications. </a:t>
            </a:r>
            <a:r>
              <a:rPr lang="en-US" dirty="0" smtClean="0"/>
              <a:t>CEA and</a:t>
            </a:r>
            <a:r>
              <a:rPr lang="en-US" baseline="0" dirty="0" smtClean="0"/>
              <a:t> CAS</a:t>
            </a:r>
            <a:r>
              <a:rPr lang="en-US" dirty="0" smtClean="0"/>
              <a:t> </a:t>
            </a:r>
            <a:r>
              <a:rPr lang="en-US" b="1" dirty="0" smtClean="0"/>
              <a:t>Outcomes</a:t>
            </a:r>
            <a:r>
              <a:rPr lang="en-US" dirty="0" smtClean="0"/>
              <a:t> cover both in lab/OR</a:t>
            </a:r>
            <a:r>
              <a:rPr lang="en-US" baseline="0" dirty="0" smtClean="0"/>
              <a:t> and post-procedure</a:t>
            </a:r>
            <a:endParaRPr lang="en-US" b="0" i="0" baseline="0" dirty="0" smtClean="0"/>
          </a:p>
          <a:p>
            <a:endParaRPr lang="en-US" b="0" i="0" baseline="0" dirty="0" smtClean="0"/>
          </a:p>
          <a:p>
            <a:r>
              <a:rPr lang="en-US" b="1" i="0" dirty="0" smtClean="0"/>
              <a:t>Vascular Access Complications</a:t>
            </a:r>
            <a:r>
              <a:rPr lang="en-US" b="1" i="0" baseline="0" dirty="0" smtClean="0"/>
              <a:t> </a:t>
            </a:r>
            <a:r>
              <a:rPr lang="en-US" b="0" i="0" baseline="0" dirty="0" smtClean="0"/>
              <a:t>are a potential for any percutaneous procedure. </a:t>
            </a:r>
          </a:p>
          <a:p>
            <a:r>
              <a:rPr lang="en-US" b="1" i="0" baseline="0" dirty="0" smtClean="0"/>
              <a:t>Retroperitoneal Hematoma </a:t>
            </a:r>
            <a:r>
              <a:rPr lang="en-US" b="0" i="0" baseline="0" dirty="0" smtClean="0"/>
              <a:t>is diagnosed on CT.  </a:t>
            </a:r>
          </a:p>
          <a:p>
            <a:r>
              <a:rPr lang="en-US" b="1" i="0" baseline="0" dirty="0" smtClean="0"/>
              <a:t>Pseudoaneurysm</a:t>
            </a:r>
            <a:r>
              <a:rPr lang="en-US" b="0" i="0" baseline="0" dirty="0" smtClean="0"/>
              <a:t> is found with duplex ultrasound and may or may not require a repair. </a:t>
            </a:r>
          </a:p>
          <a:p>
            <a:r>
              <a:rPr lang="en-US" b="1" i="0" baseline="0" dirty="0" smtClean="0"/>
              <a:t>Bleeding</a:t>
            </a:r>
            <a:r>
              <a:rPr lang="en-US" b="0" i="0" baseline="0" dirty="0" smtClean="0"/>
              <a:t> and </a:t>
            </a:r>
            <a:r>
              <a:rPr lang="en-US" b="1" i="0" baseline="0" dirty="0" smtClean="0"/>
              <a:t>Hematoma</a:t>
            </a:r>
            <a:r>
              <a:rPr lang="en-US" b="0" i="0" baseline="0" dirty="0" smtClean="0"/>
              <a:t> at the site is the most common access complication.  Both will require additional pressure/holding of the access site. </a:t>
            </a:r>
          </a:p>
          <a:p>
            <a:r>
              <a:rPr lang="en-US" b="1" i="0" baseline="0" dirty="0" smtClean="0"/>
              <a:t>AV Fistula</a:t>
            </a:r>
            <a:r>
              <a:rPr lang="en-US" b="0" i="0" baseline="0" dirty="0" smtClean="0"/>
              <a:t> may require an injection in IR to repair the fistula. </a:t>
            </a:r>
          </a:p>
          <a:p>
            <a:r>
              <a:rPr lang="en-US" b="1" i="0" baseline="0" dirty="0" smtClean="0"/>
              <a:t>Surgical Repair of the Vascular Access Site </a:t>
            </a:r>
            <a:r>
              <a:rPr lang="en-US" b="0" i="0" baseline="0" dirty="0" smtClean="0"/>
              <a:t>may be used for any of the above </a:t>
            </a:r>
            <a:r>
              <a:rPr lang="en-US" b="1" i="0" baseline="0" dirty="0" smtClean="0"/>
              <a:t>Vascular Access Complications</a:t>
            </a:r>
            <a:r>
              <a:rPr lang="en-US" b="0" i="0" baseline="0" dirty="0" smtClean="0"/>
              <a:t>. </a:t>
            </a:r>
          </a:p>
          <a:p>
            <a:r>
              <a:rPr lang="en-US" b="0" i="0" baseline="0" dirty="0" smtClean="0"/>
              <a:t>The field utilizes checkboxes, so multiple options may be chosen.  However, if the access site starts with bleeding, increases to a hematoma, and then CT confirms a retroperitoneal hematoma, do not claim all three outcomes, choose the most severe, Retroperitoneal Hematoma.  </a:t>
            </a:r>
          </a:p>
          <a:p>
            <a:endParaRPr lang="en-US" b="0" i="0" baseline="0" dirty="0" smtClean="0"/>
          </a:p>
          <a:p>
            <a:r>
              <a:rPr lang="en-US" b="1" i="0" dirty="0" smtClean="0"/>
              <a:t>Filter Spasm</a:t>
            </a:r>
            <a:r>
              <a:rPr lang="en-US" b="1" i="0" baseline="0" dirty="0" smtClean="0"/>
              <a:t> </a:t>
            </a:r>
            <a:r>
              <a:rPr lang="en-US" b="0" i="0" baseline="0" dirty="0" smtClean="0"/>
              <a:t>after the placement of an Embolic Protection Device can cause vasospasm which may lead to a decrease in cerebral blood flow. </a:t>
            </a:r>
            <a:endParaRPr lang="en-US" b="0" i="0" dirty="0" smtClean="0"/>
          </a:p>
          <a:p>
            <a:r>
              <a:rPr lang="en-US" b="1" i="0" dirty="0" smtClean="0"/>
              <a:t>Slow Flow </a:t>
            </a:r>
            <a:r>
              <a:rPr lang="en-US" b="0" i="0" dirty="0" smtClean="0"/>
              <a:t>is</a:t>
            </a:r>
            <a:r>
              <a:rPr lang="en-US" b="0" i="0" baseline="0" dirty="0" smtClean="0"/>
              <a:t> defined as </a:t>
            </a:r>
            <a:r>
              <a:rPr lang="en-US" dirty="0" smtClean="0"/>
              <a:t>a significant reduction in antegrade flow in the ICA proximal to the filter device thought to be caused</a:t>
            </a:r>
            <a:r>
              <a:rPr lang="en-US" baseline="0" dirty="0" smtClean="0"/>
              <a:t> by debris in the filter. </a:t>
            </a:r>
            <a:endParaRPr lang="en-US" b="0" i="0" dirty="0" smtClean="0"/>
          </a:p>
          <a:p>
            <a:endParaRPr lang="en-US" dirty="0"/>
          </a:p>
        </p:txBody>
      </p:sp>
      <p:sp>
        <p:nvSpPr>
          <p:cNvPr id="4" name="Slide Number Placeholder 3"/>
          <p:cNvSpPr>
            <a:spLocks noGrp="1"/>
          </p:cNvSpPr>
          <p:nvPr>
            <p:ph type="sldNum" sz="quarter" idx="10"/>
          </p:nvPr>
        </p:nvSpPr>
        <p:spPr/>
        <p:txBody>
          <a:bodyPr/>
          <a:lstStyle/>
          <a:p>
            <a:fld id="{242FD833-05CC-435C-9B5F-7266119212E6}" type="slidenum">
              <a:rPr lang="en-US" smtClean="0"/>
              <a:t>34</a:t>
            </a:fld>
            <a:endParaRPr lang="en-US" dirty="0"/>
          </a:p>
        </p:txBody>
      </p:sp>
    </p:spTree>
    <p:extLst>
      <p:ext uri="{BB962C8B-B14F-4D97-AF65-F5344CB8AC3E}">
        <p14:creationId xmlns:p14="http://schemas.microsoft.com/office/powerpoint/2010/main" val="2182089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risk factor for carotid artery disease are the same as for all our VS procedure types. Hypertension is the most common risk factor for patients who develop carotid artery disease. Most people have hyperlipidemia also. Most risk factors for carotid disease are modifiable risk factors. </a:t>
            </a:r>
            <a:endParaRPr lang="en-US" dirty="0" smtClean="0"/>
          </a:p>
          <a:p>
            <a:endParaRPr lang="en-US" dirty="0"/>
          </a:p>
        </p:txBody>
      </p:sp>
      <p:sp>
        <p:nvSpPr>
          <p:cNvPr id="4" name="Slide Number Placeholder 3"/>
          <p:cNvSpPr>
            <a:spLocks noGrp="1"/>
          </p:cNvSpPr>
          <p:nvPr>
            <p:ph type="sldNum" sz="quarter" idx="10"/>
          </p:nvPr>
        </p:nvSpPr>
        <p:spPr/>
        <p:txBody>
          <a:bodyPr/>
          <a:lstStyle/>
          <a:p>
            <a:fld id="{242FD833-05CC-435C-9B5F-7266119212E6}" type="slidenum">
              <a:rPr lang="en-US" smtClean="0"/>
              <a:t>4</a:t>
            </a:fld>
            <a:endParaRPr lang="en-US" dirty="0"/>
          </a:p>
        </p:txBody>
      </p:sp>
    </p:spTree>
    <p:extLst>
      <p:ext uri="{BB962C8B-B14F-4D97-AF65-F5344CB8AC3E}">
        <p14:creationId xmlns:p14="http://schemas.microsoft.com/office/powerpoint/2010/main" val="4167509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Treatment</a:t>
            </a:r>
            <a:r>
              <a:rPr lang="en-US" baseline="0" dirty="0" smtClean="0"/>
              <a:t> for carotid artery disease includes surgical and nonsurgical interventions. Surgical options include carotid endarterectomy (CEA), carotid stenting (CAS) which includes angioplasty during the procedure and carotid bypass. Currently, VS collects CEA, CAS, and carotid ballooning procedures. We do not collect carotid bypass.</a:t>
            </a:r>
          </a:p>
          <a:p>
            <a:r>
              <a:rPr lang="en-US" baseline="0" dirty="0" smtClean="0"/>
              <a:t>Medical management includes putting patients on statins, antiplatelets and/or antihypertensive and modifying risk factors such as weight loss, smoking cessation and increasing physical activity.  Patients discharged with antiplatelets and statins after a CEA or CAS are two quality goals for BMC2 VS and guideline recommended care. </a:t>
            </a:r>
            <a:endParaRPr lang="en-US" dirty="0" smtClean="0"/>
          </a:p>
          <a:p>
            <a:endParaRPr lang="en-US" dirty="0"/>
          </a:p>
        </p:txBody>
      </p:sp>
      <p:sp>
        <p:nvSpPr>
          <p:cNvPr id="4" name="Slide Number Placeholder 3"/>
          <p:cNvSpPr>
            <a:spLocks noGrp="1"/>
          </p:cNvSpPr>
          <p:nvPr>
            <p:ph type="sldNum" sz="quarter" idx="10"/>
          </p:nvPr>
        </p:nvSpPr>
        <p:spPr/>
        <p:txBody>
          <a:bodyPr/>
          <a:lstStyle/>
          <a:p>
            <a:fld id="{242FD833-05CC-435C-9B5F-7266119212E6}" type="slidenum">
              <a:rPr lang="en-US" smtClean="0"/>
              <a:t>5</a:t>
            </a:fld>
            <a:endParaRPr lang="en-US" dirty="0"/>
          </a:p>
        </p:txBody>
      </p:sp>
    </p:spTree>
    <p:extLst>
      <p:ext uri="{BB962C8B-B14F-4D97-AF65-F5344CB8AC3E}">
        <p14:creationId xmlns:p14="http://schemas.microsoft.com/office/powerpoint/2010/main" val="2814152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b="1" dirty="0" smtClean="0"/>
              <a:t>TIA </a:t>
            </a:r>
            <a:r>
              <a:rPr lang="en-US" b="0" baseline="0" dirty="0" smtClean="0"/>
              <a:t>or </a:t>
            </a:r>
            <a:r>
              <a:rPr lang="en-US" b="1" dirty="0" smtClean="0"/>
              <a:t>Stroke</a:t>
            </a:r>
            <a:r>
              <a:rPr lang="en-US" dirty="0" smtClean="0"/>
              <a:t> can affect</a:t>
            </a:r>
            <a:r>
              <a:rPr lang="en-US" baseline="0" dirty="0" smtClean="0"/>
              <a:t> any of the lobes of the brain.  A </a:t>
            </a:r>
            <a:r>
              <a:rPr lang="en-US" b="1" baseline="0" dirty="0" smtClean="0"/>
              <a:t>TIA</a:t>
            </a:r>
            <a:r>
              <a:rPr lang="en-US" baseline="0" dirty="0" smtClean="0"/>
              <a:t> is defined as a neurological deficit or symptoms that lasts less than 24 hours.  A </a:t>
            </a:r>
            <a:r>
              <a:rPr lang="en-US" b="1" baseline="0" dirty="0" smtClean="0"/>
              <a:t>Stroke</a:t>
            </a:r>
            <a:r>
              <a:rPr lang="en-US" baseline="0" dirty="0" smtClean="0"/>
              <a:t> is a deficit or symptoms that lasts greater than 24 hours.  The VS data registry collects TIA and Stroke in both </a:t>
            </a:r>
            <a:r>
              <a:rPr lang="en-US" b="1" baseline="0" dirty="0" smtClean="0"/>
              <a:t>Neurological Event prior to the procedure</a:t>
            </a:r>
            <a:r>
              <a:rPr lang="en-US" baseline="0" dirty="0" smtClean="0"/>
              <a:t> and as an </a:t>
            </a:r>
            <a:r>
              <a:rPr lang="en-US" b="1" baseline="0" dirty="0" smtClean="0"/>
              <a:t>Outcome</a:t>
            </a:r>
            <a:r>
              <a:rPr lang="en-US" baseline="0" dirty="0" smtClean="0"/>
              <a:t> and asks for the area of involvement of the TIA or stroke.  Strokes can be embolic, or ischemic, meaning that a piece of plaque, clot, or calcium broke off and traveled to the area where it is causing ischemia.  These </a:t>
            </a:r>
            <a:r>
              <a:rPr lang="en-US" b="1" baseline="0" dirty="0" smtClean="0"/>
              <a:t>TIA</a:t>
            </a:r>
            <a:r>
              <a:rPr lang="en-US" baseline="0" dirty="0" smtClean="0"/>
              <a:t> and </a:t>
            </a:r>
            <a:r>
              <a:rPr lang="en-US" b="1" baseline="0" dirty="0" smtClean="0"/>
              <a:t>Ischemic</a:t>
            </a:r>
            <a:r>
              <a:rPr lang="en-US" baseline="0" dirty="0" smtClean="0"/>
              <a:t> </a:t>
            </a:r>
            <a:r>
              <a:rPr lang="en-US" b="1" baseline="0" dirty="0" smtClean="0"/>
              <a:t>Stroke</a:t>
            </a:r>
            <a:r>
              <a:rPr lang="en-US" baseline="0" dirty="0" smtClean="0"/>
              <a:t> areas are Retinal, Left or Right Hemispheric, or Vertebrobasilar.  </a:t>
            </a:r>
          </a:p>
          <a:p>
            <a:endParaRPr lang="en-US" baseline="0" dirty="0" smtClean="0"/>
          </a:p>
          <a:p>
            <a:r>
              <a:rPr lang="en-US" baseline="0" dirty="0" smtClean="0"/>
              <a:t>A stroke can also be </a:t>
            </a:r>
            <a:r>
              <a:rPr lang="en-US" b="1" baseline="0" dirty="0" smtClean="0"/>
              <a:t>Hemorrhagic</a:t>
            </a:r>
            <a:r>
              <a:rPr lang="en-US" baseline="0" dirty="0" smtClean="0"/>
              <a:t>, or a bleed, and is classified as either </a:t>
            </a:r>
            <a:r>
              <a:rPr lang="en-US" b="1" baseline="0" dirty="0" smtClean="0"/>
              <a:t>Intraparenchymal</a:t>
            </a:r>
            <a:r>
              <a:rPr lang="en-US" baseline="0" dirty="0" smtClean="0"/>
              <a:t>, </a:t>
            </a:r>
            <a:r>
              <a:rPr lang="en-US" b="1" baseline="0" dirty="0" smtClean="0"/>
              <a:t>Subarachnoid</a:t>
            </a:r>
            <a:r>
              <a:rPr lang="en-US" baseline="0" dirty="0" smtClean="0"/>
              <a:t> or </a:t>
            </a:r>
            <a:r>
              <a:rPr lang="en-US" b="1" baseline="0" dirty="0" smtClean="0"/>
              <a:t>Subdural</a:t>
            </a:r>
            <a:r>
              <a:rPr lang="en-US" baseline="0" dirty="0" smtClean="0"/>
              <a:t>.  The image above outlines the symptoms/deficits that may occur depending on the area of the brain impacted.  </a:t>
            </a:r>
            <a:endParaRPr lang="en-US" dirty="0" smtClean="0"/>
          </a:p>
          <a:p>
            <a:endParaRPr lang="en-US" dirty="0"/>
          </a:p>
        </p:txBody>
      </p:sp>
      <p:sp>
        <p:nvSpPr>
          <p:cNvPr id="4" name="Slide Number Placeholder 3"/>
          <p:cNvSpPr>
            <a:spLocks noGrp="1"/>
          </p:cNvSpPr>
          <p:nvPr>
            <p:ph type="sldNum" sz="quarter" idx="10"/>
          </p:nvPr>
        </p:nvSpPr>
        <p:spPr/>
        <p:txBody>
          <a:bodyPr/>
          <a:lstStyle/>
          <a:p>
            <a:fld id="{242FD833-05CC-435C-9B5F-7266119212E6}" type="slidenum">
              <a:rPr lang="en-US" smtClean="0"/>
              <a:t>6</a:t>
            </a:fld>
            <a:endParaRPr lang="en-US" dirty="0"/>
          </a:p>
        </p:txBody>
      </p:sp>
    </p:spTree>
    <p:extLst>
      <p:ext uri="{BB962C8B-B14F-4D97-AF65-F5344CB8AC3E}">
        <p14:creationId xmlns:p14="http://schemas.microsoft.com/office/powerpoint/2010/main" val="2148359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 CT and/or an MRI will be ordered to determine the type and location of a stroke.  A CT is typically ordered first and if the CT is not conclusive, an MRI may be ordered.  Look to these diagnostic tests to determine the area of the stroke.  The location may also be determined in the neuro consult note or the physician note, or the discharge summary.  If you have any questions, please email Rebecca at rflecke@med.umich.edu for help in determining the location.  Always include de-identified test reports or documentation that is discussing the event. </a:t>
            </a:r>
          </a:p>
          <a:p>
            <a:endParaRPr lang="en-US" dirty="0"/>
          </a:p>
        </p:txBody>
      </p:sp>
      <p:sp>
        <p:nvSpPr>
          <p:cNvPr id="4" name="Slide Number Placeholder 3"/>
          <p:cNvSpPr>
            <a:spLocks noGrp="1"/>
          </p:cNvSpPr>
          <p:nvPr>
            <p:ph type="sldNum" sz="quarter" idx="10"/>
          </p:nvPr>
        </p:nvSpPr>
        <p:spPr/>
        <p:txBody>
          <a:bodyPr/>
          <a:lstStyle/>
          <a:p>
            <a:fld id="{242FD833-05CC-435C-9B5F-7266119212E6}" type="slidenum">
              <a:rPr lang="en-US" smtClean="0"/>
              <a:t>7</a:t>
            </a:fld>
            <a:endParaRPr lang="en-US" dirty="0"/>
          </a:p>
        </p:txBody>
      </p:sp>
    </p:spTree>
    <p:extLst>
      <p:ext uri="{BB962C8B-B14F-4D97-AF65-F5344CB8AC3E}">
        <p14:creationId xmlns:p14="http://schemas.microsoft.com/office/powerpoint/2010/main" val="1312637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Vertebrobasilar</a:t>
            </a:r>
            <a:r>
              <a:rPr lang="en-US" dirty="0" smtClean="0"/>
              <a:t> </a:t>
            </a:r>
            <a:r>
              <a:rPr lang="en-US" b="1" dirty="0" smtClean="0"/>
              <a:t>Stroke</a:t>
            </a:r>
            <a:r>
              <a:rPr lang="en-US" dirty="0" smtClean="0"/>
              <a:t>s are rare</a:t>
            </a:r>
            <a:r>
              <a:rPr lang="en-US" baseline="0" dirty="0" smtClean="0"/>
              <a:t> but severe.  The image shares the location impacted by a vertebrobasilar stroke and the associated deficits. </a:t>
            </a:r>
            <a:endParaRPr lang="en-US" dirty="0" smtClean="0"/>
          </a:p>
          <a:p>
            <a:endParaRPr lang="en-US" dirty="0"/>
          </a:p>
        </p:txBody>
      </p:sp>
      <p:sp>
        <p:nvSpPr>
          <p:cNvPr id="4" name="Slide Number Placeholder 3"/>
          <p:cNvSpPr>
            <a:spLocks noGrp="1"/>
          </p:cNvSpPr>
          <p:nvPr>
            <p:ph type="sldNum" sz="quarter" idx="10"/>
          </p:nvPr>
        </p:nvSpPr>
        <p:spPr/>
        <p:txBody>
          <a:bodyPr/>
          <a:lstStyle/>
          <a:p>
            <a:fld id="{242FD833-05CC-435C-9B5F-7266119212E6}" type="slidenum">
              <a:rPr lang="en-US" smtClean="0"/>
              <a:t>8</a:t>
            </a:fld>
            <a:endParaRPr lang="en-US" dirty="0"/>
          </a:p>
        </p:txBody>
      </p:sp>
    </p:spTree>
    <p:extLst>
      <p:ext uri="{BB962C8B-B14F-4D97-AF65-F5344CB8AC3E}">
        <p14:creationId xmlns:p14="http://schemas.microsoft.com/office/powerpoint/2010/main" val="2030394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Retinal Ischemia</a:t>
            </a:r>
            <a:r>
              <a:rPr lang="en-US" b="1" baseline="0" dirty="0" smtClean="0"/>
              <a:t> </a:t>
            </a:r>
            <a:r>
              <a:rPr lang="en-US" baseline="0" dirty="0" smtClean="0"/>
              <a:t>impacts vision. A </a:t>
            </a:r>
            <a:r>
              <a:rPr lang="en-US" b="1" baseline="0" dirty="0" smtClean="0"/>
              <a:t>Retinal TIA </a:t>
            </a:r>
            <a:r>
              <a:rPr lang="en-US" baseline="0" dirty="0" smtClean="0"/>
              <a:t>or </a:t>
            </a:r>
            <a:r>
              <a:rPr lang="en-US" b="1" baseline="0" dirty="0" smtClean="0"/>
              <a:t>Stroke</a:t>
            </a:r>
            <a:r>
              <a:rPr lang="en-US" baseline="0" dirty="0" smtClean="0"/>
              <a:t> can result in complete loss of vision in one eye, peripheral vision, blurred vision, or blind spots. </a:t>
            </a:r>
            <a:r>
              <a:rPr lang="en-US" sz="1200" b="1" i="0" kern="1200" dirty="0" smtClean="0">
                <a:solidFill>
                  <a:schemeClr val="tx1"/>
                </a:solidFill>
                <a:effectLst/>
                <a:latin typeface="+mn-lt"/>
                <a:ea typeface="+mn-ea"/>
                <a:cs typeface="+mn-cs"/>
              </a:rPr>
              <a:t>Transient Monocular Blindness</a:t>
            </a:r>
            <a:r>
              <a:rPr lang="en-US" sz="1200" b="0" i="0" kern="1200" dirty="0" smtClean="0">
                <a:solidFill>
                  <a:schemeClr val="tx1"/>
                </a:solidFill>
                <a:effectLst/>
                <a:latin typeface="+mn-lt"/>
                <a:ea typeface="+mn-ea"/>
                <a:cs typeface="+mn-cs"/>
              </a:rPr>
              <a:t> or amaurosis fugax is diagnosed when visual disturbance or loss (blindness, dimming, fogging, blurring) affects one eye for seconds or minutes. </a:t>
            </a:r>
          </a:p>
          <a:p>
            <a:endParaRPr lang="en-US" dirty="0"/>
          </a:p>
        </p:txBody>
      </p:sp>
      <p:sp>
        <p:nvSpPr>
          <p:cNvPr id="4" name="Slide Number Placeholder 3"/>
          <p:cNvSpPr>
            <a:spLocks noGrp="1"/>
          </p:cNvSpPr>
          <p:nvPr>
            <p:ph type="sldNum" sz="quarter" idx="10"/>
          </p:nvPr>
        </p:nvSpPr>
        <p:spPr/>
        <p:txBody>
          <a:bodyPr/>
          <a:lstStyle/>
          <a:p>
            <a:fld id="{242FD833-05CC-435C-9B5F-7266119212E6}" type="slidenum">
              <a:rPr lang="en-US" smtClean="0"/>
              <a:t>9</a:t>
            </a:fld>
            <a:endParaRPr lang="en-US" dirty="0"/>
          </a:p>
        </p:txBody>
      </p:sp>
    </p:spTree>
    <p:extLst>
      <p:ext uri="{BB962C8B-B14F-4D97-AF65-F5344CB8AC3E}">
        <p14:creationId xmlns:p14="http://schemas.microsoft.com/office/powerpoint/2010/main" val="1208178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Hemorrhagic Stroke</a:t>
            </a:r>
            <a:r>
              <a:rPr lang="en-US" dirty="0" smtClean="0"/>
              <a:t>s are uncommon.  Bleeding from brain</a:t>
            </a:r>
            <a:r>
              <a:rPr lang="en-US" baseline="0" dirty="0" smtClean="0"/>
              <a:t> vessels puts pressure on the surrounding tissue potentially causing neuro deficits, either a TIA or Stroke.  The VS registry collects Intracranial Hemorrhage or Intracranial Hemorrhagic Stroke as a </a:t>
            </a:r>
            <a:r>
              <a:rPr lang="en-US" b="1" baseline="0" dirty="0" smtClean="0"/>
              <a:t>Neurologic Event prior to procedure</a:t>
            </a:r>
            <a:r>
              <a:rPr lang="en-US" baseline="0" dirty="0" smtClean="0"/>
              <a:t>, or as an </a:t>
            </a:r>
            <a:r>
              <a:rPr lang="en-US" b="1" baseline="0" dirty="0" smtClean="0"/>
              <a:t>Outcome</a:t>
            </a:r>
            <a:r>
              <a:rPr lang="en-US" baseline="0" dirty="0" smtClean="0"/>
              <a:t>.  A CT and/or an MRI will be ordered to determine the type and location of the bleed.  A CT is typically ordered first and if the CT is not conclusive, an MRI may be ordered.  Look to these diagnostic tests to determine the area of the bleed.  The location may also be determined in the neuro consult note or the physician note, or the discharge summary.  </a:t>
            </a:r>
          </a:p>
          <a:p>
            <a:endParaRPr lang="en-US" baseline="0" dirty="0" smtClean="0"/>
          </a:p>
          <a:p>
            <a:r>
              <a:rPr lang="en-US" dirty="0" smtClean="0"/>
              <a:t>Meninges = membranes that cover the brain</a:t>
            </a:r>
          </a:p>
          <a:p>
            <a:endParaRPr lang="en-US" dirty="0"/>
          </a:p>
        </p:txBody>
      </p:sp>
      <p:sp>
        <p:nvSpPr>
          <p:cNvPr id="4" name="Slide Number Placeholder 3"/>
          <p:cNvSpPr>
            <a:spLocks noGrp="1"/>
          </p:cNvSpPr>
          <p:nvPr>
            <p:ph type="sldNum" sz="quarter" idx="10"/>
          </p:nvPr>
        </p:nvSpPr>
        <p:spPr/>
        <p:txBody>
          <a:bodyPr/>
          <a:lstStyle/>
          <a:p>
            <a:fld id="{242FD833-05CC-435C-9B5F-7266119212E6}" type="slidenum">
              <a:rPr lang="en-US" smtClean="0"/>
              <a:t>10</a:t>
            </a:fld>
            <a:endParaRPr lang="en-US" dirty="0"/>
          </a:p>
        </p:txBody>
      </p:sp>
    </p:spTree>
    <p:extLst>
      <p:ext uri="{BB962C8B-B14F-4D97-AF65-F5344CB8AC3E}">
        <p14:creationId xmlns:p14="http://schemas.microsoft.com/office/powerpoint/2010/main" val="5692961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494F1-2FBA-CD4D-8988-0A20F22102B9}"/>
              </a:ext>
            </a:extLst>
          </p:cNvPr>
          <p:cNvSpPr>
            <a:spLocks noGrp="1"/>
          </p:cNvSpPr>
          <p:nvPr>
            <p:ph type="ctrTitle" hasCustomPrompt="1"/>
          </p:nvPr>
        </p:nvSpPr>
        <p:spPr>
          <a:xfrm>
            <a:off x="0" y="3078480"/>
            <a:ext cx="12192000" cy="1097279"/>
          </a:xfrm>
        </p:spPr>
        <p:txBody>
          <a:bodyPr anchor="b"/>
          <a:lstStyle>
            <a:lvl1pPr algn="ctr">
              <a:defRPr sz="6000" b="1"/>
            </a:lvl1pPr>
          </a:lstStyle>
          <a:p>
            <a:r>
              <a:rPr lang="en-US" dirty="0"/>
              <a:t>Presentation Title</a:t>
            </a:r>
          </a:p>
        </p:txBody>
      </p:sp>
      <p:pic>
        <p:nvPicPr>
          <p:cNvPr id="7" name="Picture 6" descr="Icon&#10;&#10;Description automatically generated">
            <a:extLst>
              <a:ext uri="{FF2B5EF4-FFF2-40B4-BE49-F238E27FC236}">
                <a16:creationId xmlns:a16="http://schemas.microsoft.com/office/drawing/2014/main" id="{A35414B0-D96A-794E-8A8D-5D32139C6F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62198" y="793208"/>
            <a:ext cx="2467605" cy="578721"/>
          </a:xfrm>
          <a:prstGeom prst="rect">
            <a:avLst/>
          </a:prstGeom>
        </p:spPr>
      </p:pic>
      <p:sp>
        <p:nvSpPr>
          <p:cNvPr id="8" name="Rectangle 7">
            <a:extLst>
              <a:ext uri="{FF2B5EF4-FFF2-40B4-BE49-F238E27FC236}">
                <a16:creationId xmlns:a16="http://schemas.microsoft.com/office/drawing/2014/main" id="{56E450F5-7DDC-2041-9D72-4A2ADCA9F57F}"/>
              </a:ext>
            </a:extLst>
          </p:cNvPr>
          <p:cNvSpPr/>
          <p:nvPr userDrawn="1"/>
        </p:nvSpPr>
        <p:spPr>
          <a:xfrm>
            <a:off x="0" y="0"/>
            <a:ext cx="12192000" cy="274320"/>
          </a:xfrm>
          <a:prstGeom prst="rect">
            <a:avLst/>
          </a:prstGeom>
          <a:solidFill>
            <a:srgbClr val="B72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779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r>
              <a:rPr lang="en-US" dirty="0" smtClean="0"/>
              <a:t>5/19/2020</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98CBCB18-372C-4E04-B039-9CFFFCC47AE5}" type="slidenum">
              <a:rPr lang="en-US" smtClean="0"/>
              <a:pPr/>
              <a:t>‹#›</a:t>
            </a:fld>
            <a:endParaRPr lang="en-US" dirty="0"/>
          </a:p>
        </p:txBody>
      </p:sp>
    </p:spTree>
    <p:extLst>
      <p:ext uri="{BB962C8B-B14F-4D97-AF65-F5344CB8AC3E}">
        <p14:creationId xmlns:p14="http://schemas.microsoft.com/office/powerpoint/2010/main" val="2034481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r>
              <a:rPr lang="en-US" dirty="0" smtClean="0"/>
              <a:t>5/19/2020</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98CBCB18-372C-4E04-B039-9CFFFCC47AE5}" type="slidenum">
              <a:rPr lang="en-US" smtClean="0"/>
              <a:pPr/>
              <a:t>‹#›</a:t>
            </a:fld>
            <a:endParaRPr lang="en-US" dirty="0"/>
          </a:p>
        </p:txBody>
      </p:sp>
    </p:spTree>
    <p:extLst>
      <p:ext uri="{BB962C8B-B14F-4D97-AF65-F5344CB8AC3E}">
        <p14:creationId xmlns:p14="http://schemas.microsoft.com/office/powerpoint/2010/main" val="3894991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r>
              <a:rPr lang="en-US" dirty="0" smtClean="0"/>
              <a:t>5/19/2020</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8CBCB18-372C-4E04-B039-9CFFFCC47AE5}" type="slidenum">
              <a:rPr lang="en-US" smtClean="0"/>
              <a:pPr/>
              <a:t>‹#›</a:t>
            </a:fld>
            <a:endParaRPr lang="en-US" dirty="0"/>
          </a:p>
        </p:txBody>
      </p:sp>
    </p:spTree>
    <p:extLst>
      <p:ext uri="{BB962C8B-B14F-4D97-AF65-F5344CB8AC3E}">
        <p14:creationId xmlns:p14="http://schemas.microsoft.com/office/powerpoint/2010/main" val="1774129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r>
              <a:rPr lang="en-US" dirty="0" smtClean="0"/>
              <a:t>5/19/2020</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8CBCB18-372C-4E04-B039-9CFFFCC47AE5}" type="slidenum">
              <a:rPr lang="en-US" smtClean="0"/>
              <a:pPr/>
              <a:t>‹#›</a:t>
            </a:fld>
            <a:endParaRPr lang="en-US" dirty="0"/>
          </a:p>
        </p:txBody>
      </p:sp>
    </p:spTree>
    <p:extLst>
      <p:ext uri="{BB962C8B-B14F-4D97-AF65-F5344CB8AC3E}">
        <p14:creationId xmlns:p14="http://schemas.microsoft.com/office/powerpoint/2010/main" val="6383978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US" dirty="0" smtClean="0"/>
              <a:t>5/19/2020</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8CBCB18-372C-4E04-B039-9CFFFCC47AE5}" type="slidenum">
              <a:rPr lang="en-US" smtClean="0"/>
              <a:pPr/>
              <a:t>‹#›</a:t>
            </a:fld>
            <a:endParaRPr lang="en-US" dirty="0"/>
          </a:p>
        </p:txBody>
      </p:sp>
    </p:spTree>
    <p:extLst>
      <p:ext uri="{BB962C8B-B14F-4D97-AF65-F5344CB8AC3E}">
        <p14:creationId xmlns:p14="http://schemas.microsoft.com/office/powerpoint/2010/main" val="783303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US" dirty="0" smtClean="0"/>
              <a:t>5/19/2020</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8CBCB18-372C-4E04-B039-9CFFFCC47AE5}" type="slidenum">
              <a:rPr lang="en-US" smtClean="0"/>
              <a:pPr/>
              <a:t>‹#›</a:t>
            </a:fld>
            <a:endParaRPr lang="en-US" dirty="0"/>
          </a:p>
        </p:txBody>
      </p:sp>
    </p:spTree>
    <p:extLst>
      <p:ext uri="{BB962C8B-B14F-4D97-AF65-F5344CB8AC3E}">
        <p14:creationId xmlns:p14="http://schemas.microsoft.com/office/powerpoint/2010/main" val="1590130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accent1">
                    <a:lumMod val="5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r>
              <a:rPr lang="en-US" dirty="0" smtClean="0"/>
              <a:t>5/19/2020</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CBCB18-372C-4E04-B039-9CFFFCC47AE5}" type="slidenum">
              <a:rPr lang="en-US" smtClean="0"/>
              <a:pPr/>
              <a:t>‹#›</a:t>
            </a:fld>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04474" y="322263"/>
            <a:ext cx="731520" cy="800100"/>
          </a:xfrm>
          <a:prstGeom prst="rect">
            <a:avLst/>
          </a:prstGeom>
        </p:spPr>
      </p:pic>
    </p:spTree>
    <p:extLst>
      <p:ext uri="{BB962C8B-B14F-4D97-AF65-F5344CB8AC3E}">
        <p14:creationId xmlns:p14="http://schemas.microsoft.com/office/powerpoint/2010/main" val="1143405418"/>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5/19/2020</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CBCB18-372C-4E04-B039-9CFFFCC47AE5}" type="slidenum">
              <a:rPr lang="en-US" smtClean="0"/>
              <a:pPr/>
              <a:t>‹#›</a:t>
            </a:fld>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04474" y="322263"/>
            <a:ext cx="731520" cy="800100"/>
          </a:xfrm>
          <a:prstGeom prst="rect">
            <a:avLst/>
          </a:prstGeom>
        </p:spPr>
      </p:pic>
    </p:spTree>
    <p:extLst>
      <p:ext uri="{BB962C8B-B14F-4D97-AF65-F5344CB8AC3E}">
        <p14:creationId xmlns:p14="http://schemas.microsoft.com/office/powerpoint/2010/main" val="27855786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dirty="0" smtClean="0"/>
              <a:t>5/19/2020</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CBCB18-372C-4E04-B039-9CFFFCC47AE5}" type="slidenum">
              <a:rPr lang="en-US" smtClean="0"/>
              <a:pPr/>
              <a:t>‹#›</a:t>
            </a:fld>
            <a:endParaRPr lang="en-US" dirty="0"/>
          </a:p>
        </p:txBody>
      </p:sp>
    </p:spTree>
    <p:extLst>
      <p:ext uri="{BB962C8B-B14F-4D97-AF65-F5344CB8AC3E}">
        <p14:creationId xmlns:p14="http://schemas.microsoft.com/office/powerpoint/2010/main" val="26474831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dirty="0" smtClean="0"/>
              <a:t>5/19/2020</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CBCB18-372C-4E04-B039-9CFFFCC47AE5}" type="slidenum">
              <a:rPr lang="en-US" smtClean="0"/>
              <a:pPr/>
              <a:t>‹#›</a:t>
            </a:fld>
            <a:endParaRPr lang="en-US" dirty="0"/>
          </a:p>
        </p:txBody>
      </p:sp>
    </p:spTree>
    <p:extLst>
      <p:ext uri="{BB962C8B-B14F-4D97-AF65-F5344CB8AC3E}">
        <p14:creationId xmlns:p14="http://schemas.microsoft.com/office/powerpoint/2010/main" val="2849384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7FCBB-0062-C64E-9113-5B214F0CB476}"/>
              </a:ext>
            </a:extLst>
          </p:cNvPr>
          <p:cNvSpPr>
            <a:spLocks noGrp="1"/>
          </p:cNvSpPr>
          <p:nvPr>
            <p:ph type="title" hasCustomPrompt="1"/>
          </p:nvPr>
        </p:nvSpPr>
        <p:spPr/>
        <p:txBody>
          <a:bodyPr/>
          <a:lstStyle>
            <a:lvl1pPr>
              <a:defRPr b="1"/>
            </a:lvl1pPr>
          </a:lstStyle>
          <a:p>
            <a:r>
              <a:rPr lang="en-US" dirty="0"/>
              <a:t>Slide Title</a:t>
            </a:r>
          </a:p>
        </p:txBody>
      </p:sp>
      <p:sp>
        <p:nvSpPr>
          <p:cNvPr id="3" name="Content Placeholder 2">
            <a:extLst>
              <a:ext uri="{FF2B5EF4-FFF2-40B4-BE49-F238E27FC236}">
                <a16:creationId xmlns:a16="http://schemas.microsoft.com/office/drawing/2014/main" id="{CE795A86-D2EE-854A-A9F9-21BEA9D0024D}"/>
              </a:ext>
            </a:extLst>
          </p:cNvPr>
          <p:cNvSpPr>
            <a:spLocks noGrp="1"/>
          </p:cNvSpPr>
          <p:nvPr>
            <p:ph idx="1" hasCustomPrompt="1"/>
          </p:nvPr>
        </p:nvSpPr>
        <p:spPr/>
        <p:txBody>
          <a:bodyPr/>
          <a:lstStyle>
            <a:lvl1pPr marL="0" indent="0">
              <a:buNone/>
              <a:defRPr sz="3000"/>
            </a:lvl1pPr>
            <a:lvl2pPr marL="344488" indent="-223838">
              <a:tabLst/>
              <a:defRPr/>
            </a:lvl2pPr>
            <a:lvl4pPr marL="577850" indent="-233363">
              <a:buSzPct val="80000"/>
              <a:buFont typeface="Courier New" panose="02070309020205020404" pitchFamily="49" charset="0"/>
              <a:buChar char="o"/>
              <a:tabLst/>
              <a:defRPr sz="2400"/>
            </a:lvl4pPr>
          </a:lstStyle>
          <a:p>
            <a:pPr lvl="0"/>
            <a:r>
              <a:rPr lang="en-US" dirty="0"/>
              <a:t>Second Level</a:t>
            </a:r>
          </a:p>
          <a:p>
            <a:pPr lvl="1"/>
            <a:r>
              <a:rPr lang="en-US" dirty="0"/>
              <a:t>Third level</a:t>
            </a:r>
          </a:p>
          <a:p>
            <a:pPr lvl="3"/>
            <a:r>
              <a:rPr lang="en-US" dirty="0"/>
              <a:t>Fourth level</a:t>
            </a:r>
          </a:p>
        </p:txBody>
      </p:sp>
      <p:sp>
        <p:nvSpPr>
          <p:cNvPr id="7" name="Rectangle 6">
            <a:extLst>
              <a:ext uri="{FF2B5EF4-FFF2-40B4-BE49-F238E27FC236}">
                <a16:creationId xmlns:a16="http://schemas.microsoft.com/office/drawing/2014/main" id="{54F59FDB-B506-E84E-944B-C6F2A119E26D}"/>
              </a:ext>
            </a:extLst>
          </p:cNvPr>
          <p:cNvSpPr/>
          <p:nvPr userDrawn="1"/>
        </p:nvSpPr>
        <p:spPr>
          <a:xfrm>
            <a:off x="0" y="6266295"/>
            <a:ext cx="12192000" cy="591705"/>
          </a:xfrm>
          <a:prstGeom prst="rect">
            <a:avLst/>
          </a:prstGeom>
          <a:gradFill flip="none" rotWithShape="1">
            <a:gsLst>
              <a:gs pos="50000">
                <a:srgbClr val="2B398B"/>
              </a:gs>
              <a:gs pos="100000">
                <a:srgbClr val="B7202E"/>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 clipart&#10;&#10;Description automatically generated">
            <a:extLst>
              <a:ext uri="{FF2B5EF4-FFF2-40B4-BE49-F238E27FC236}">
                <a16:creationId xmlns:a16="http://schemas.microsoft.com/office/drawing/2014/main" id="{95FFCD94-865A-E04A-9238-EB7DE3001AC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3547" y="6383543"/>
            <a:ext cx="1300623" cy="305032"/>
          </a:xfrm>
          <a:prstGeom prst="rect">
            <a:avLst/>
          </a:prstGeom>
        </p:spPr>
      </p:pic>
      <p:sp>
        <p:nvSpPr>
          <p:cNvPr id="9" name="TextBox 8">
            <a:extLst>
              <a:ext uri="{FF2B5EF4-FFF2-40B4-BE49-F238E27FC236}">
                <a16:creationId xmlns:a16="http://schemas.microsoft.com/office/drawing/2014/main" id="{1E63CA81-F9B3-7A4E-909C-9442E651DB09}"/>
              </a:ext>
            </a:extLst>
          </p:cNvPr>
          <p:cNvSpPr txBox="1"/>
          <p:nvPr userDrawn="1"/>
        </p:nvSpPr>
        <p:spPr>
          <a:xfrm>
            <a:off x="9339812" y="6397397"/>
            <a:ext cx="2504901" cy="307777"/>
          </a:xfrm>
          <a:prstGeom prst="rect">
            <a:avLst/>
          </a:prstGeom>
          <a:noFill/>
        </p:spPr>
        <p:txBody>
          <a:bodyPr wrap="square" rtlCol="0">
            <a:spAutoFit/>
          </a:bodyPr>
          <a:lstStyle/>
          <a:p>
            <a:pPr algn="r"/>
            <a:fld id="{C0E84464-D305-4F87-B17D-89E5DC02D5C4}" type="slidenum">
              <a:rPr lang="en-US" sz="1400" b="1" smtClean="0">
                <a:solidFill>
                  <a:schemeClr val="bg1"/>
                </a:solidFill>
              </a:rPr>
              <a:t>‹#›</a:t>
            </a:fld>
            <a:r>
              <a:rPr lang="en-US" sz="1400" b="1" dirty="0" smtClean="0">
                <a:solidFill>
                  <a:schemeClr val="bg1"/>
                </a:solidFill>
              </a:rPr>
              <a:t>    BMC2.org</a:t>
            </a:r>
            <a:endParaRPr lang="en-US" sz="1400" b="1" dirty="0">
              <a:solidFill>
                <a:schemeClr val="bg1"/>
              </a:solidFill>
            </a:endParaRPr>
          </a:p>
        </p:txBody>
      </p:sp>
      <p:pic>
        <p:nvPicPr>
          <p:cNvPr id="10" name="Picture 9" descr="Background pattern&#10;&#10;Description automatically generated">
            <a:extLst>
              <a:ext uri="{FF2B5EF4-FFF2-40B4-BE49-F238E27FC236}">
                <a16:creationId xmlns:a16="http://schemas.microsoft.com/office/drawing/2014/main" id="{37F86576-08AF-5F40-8AB3-2DC06013548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48459"/>
          <a:stretch/>
        </p:blipFill>
        <p:spPr>
          <a:xfrm>
            <a:off x="7988959" y="6145744"/>
            <a:ext cx="2455333" cy="235644"/>
          </a:xfrm>
          <a:prstGeom prst="rect">
            <a:avLst/>
          </a:prstGeom>
        </p:spPr>
      </p:pic>
    </p:spTree>
    <p:extLst>
      <p:ext uri="{BB962C8B-B14F-4D97-AF65-F5344CB8AC3E}">
        <p14:creationId xmlns:p14="http://schemas.microsoft.com/office/powerpoint/2010/main" val="34831608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dirty="0" smtClean="0"/>
              <a:t>5/19/2020</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8CBCB18-372C-4E04-B039-9CFFFCC47AE5}" type="slidenum">
              <a:rPr lang="en-US" smtClean="0"/>
              <a:pPr/>
              <a:t>‹#›</a:t>
            </a:fld>
            <a:endParaRPr lang="en-US" dirty="0"/>
          </a:p>
        </p:txBody>
      </p:sp>
    </p:spTree>
    <p:extLst>
      <p:ext uri="{BB962C8B-B14F-4D97-AF65-F5344CB8AC3E}">
        <p14:creationId xmlns:p14="http://schemas.microsoft.com/office/powerpoint/2010/main" val="2185808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dirty="0" smtClean="0"/>
              <a:t>5/19/2020</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8CBCB18-372C-4E04-B039-9CFFFCC47AE5}" type="slidenum">
              <a:rPr lang="en-US" smtClean="0"/>
              <a:pPr/>
              <a:t>‹#›</a:t>
            </a:fld>
            <a:endParaRPr lang="en-US" dirty="0"/>
          </a:p>
        </p:txBody>
      </p:sp>
    </p:spTree>
    <p:extLst>
      <p:ext uri="{BB962C8B-B14F-4D97-AF65-F5344CB8AC3E}">
        <p14:creationId xmlns:p14="http://schemas.microsoft.com/office/powerpoint/2010/main" val="25672158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5/19/2020</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8CBCB18-372C-4E04-B039-9CFFFCC47AE5}" type="slidenum">
              <a:rPr lang="en-US" smtClean="0"/>
              <a:pPr/>
              <a:t>‹#›</a:t>
            </a:fld>
            <a:endParaRPr lang="en-US" dirty="0"/>
          </a:p>
        </p:txBody>
      </p:sp>
    </p:spTree>
    <p:extLst>
      <p:ext uri="{BB962C8B-B14F-4D97-AF65-F5344CB8AC3E}">
        <p14:creationId xmlns:p14="http://schemas.microsoft.com/office/powerpoint/2010/main" val="29281398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dirty="0" smtClean="0"/>
              <a:t>5/19/2020</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CBCB18-372C-4E04-B039-9CFFFCC47AE5}" type="slidenum">
              <a:rPr lang="en-US" smtClean="0"/>
              <a:pPr/>
              <a:t>‹#›</a:t>
            </a:fld>
            <a:endParaRPr lang="en-US" dirty="0"/>
          </a:p>
        </p:txBody>
      </p:sp>
    </p:spTree>
    <p:extLst>
      <p:ext uri="{BB962C8B-B14F-4D97-AF65-F5344CB8AC3E}">
        <p14:creationId xmlns:p14="http://schemas.microsoft.com/office/powerpoint/2010/main" val="21583159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dirty="0" smtClean="0"/>
              <a:t>5/19/2020</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CBCB18-372C-4E04-B039-9CFFFCC47AE5}" type="slidenum">
              <a:rPr lang="en-US" smtClean="0"/>
              <a:pPr/>
              <a:t>‹#›</a:t>
            </a:fld>
            <a:endParaRPr lang="en-US" dirty="0"/>
          </a:p>
        </p:txBody>
      </p:sp>
    </p:spTree>
    <p:extLst>
      <p:ext uri="{BB962C8B-B14F-4D97-AF65-F5344CB8AC3E}">
        <p14:creationId xmlns:p14="http://schemas.microsoft.com/office/powerpoint/2010/main" val="36031348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5/19/2020</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CBCB18-372C-4E04-B039-9CFFFCC47AE5}" type="slidenum">
              <a:rPr lang="en-US" smtClean="0"/>
              <a:pPr/>
              <a:t>‹#›</a:t>
            </a:fld>
            <a:endParaRPr lang="en-US" dirty="0"/>
          </a:p>
        </p:txBody>
      </p:sp>
    </p:spTree>
    <p:extLst>
      <p:ext uri="{BB962C8B-B14F-4D97-AF65-F5344CB8AC3E}">
        <p14:creationId xmlns:p14="http://schemas.microsoft.com/office/powerpoint/2010/main" val="11200216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5/19/2020</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CBCB18-372C-4E04-B039-9CFFFCC47AE5}" type="slidenum">
              <a:rPr lang="en-US" smtClean="0"/>
              <a:pPr/>
              <a:t>‹#›</a:t>
            </a:fld>
            <a:endParaRPr lang="en-US" dirty="0"/>
          </a:p>
        </p:txBody>
      </p:sp>
    </p:spTree>
    <p:extLst>
      <p:ext uri="{BB962C8B-B14F-4D97-AF65-F5344CB8AC3E}">
        <p14:creationId xmlns:p14="http://schemas.microsoft.com/office/powerpoint/2010/main" val="102826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7D947-3316-BA4C-95A1-0857AA3BB907}"/>
              </a:ext>
            </a:extLst>
          </p:cNvPr>
          <p:cNvSpPr>
            <a:spLocks noGrp="1"/>
          </p:cNvSpPr>
          <p:nvPr>
            <p:ph type="title" hasCustomPrompt="1"/>
          </p:nvPr>
        </p:nvSpPr>
        <p:spPr>
          <a:xfrm>
            <a:off x="0" y="2692400"/>
            <a:ext cx="12192000" cy="1036955"/>
          </a:xfrm>
        </p:spPr>
        <p:txBody>
          <a:bodyPr anchor="b"/>
          <a:lstStyle>
            <a:lvl1pPr algn="ctr">
              <a:defRPr sz="6000" b="1"/>
            </a:lvl1pPr>
          </a:lstStyle>
          <a:p>
            <a:r>
              <a:rPr lang="en-US" dirty="0"/>
              <a:t>Divider Slide</a:t>
            </a:r>
          </a:p>
        </p:txBody>
      </p:sp>
      <p:sp>
        <p:nvSpPr>
          <p:cNvPr id="7" name="Rectangle 6">
            <a:extLst>
              <a:ext uri="{FF2B5EF4-FFF2-40B4-BE49-F238E27FC236}">
                <a16:creationId xmlns:a16="http://schemas.microsoft.com/office/drawing/2014/main" id="{6536B5F5-2122-3149-80D3-6AD054C7299F}"/>
              </a:ext>
            </a:extLst>
          </p:cNvPr>
          <p:cNvSpPr/>
          <p:nvPr userDrawn="1"/>
        </p:nvSpPr>
        <p:spPr>
          <a:xfrm>
            <a:off x="0" y="6266295"/>
            <a:ext cx="12192000" cy="591705"/>
          </a:xfrm>
          <a:prstGeom prst="rect">
            <a:avLst/>
          </a:prstGeom>
          <a:gradFill flip="none" rotWithShape="1">
            <a:gsLst>
              <a:gs pos="50000">
                <a:srgbClr val="2B398B"/>
              </a:gs>
              <a:gs pos="100000">
                <a:srgbClr val="B7202E"/>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 clipart&#10;&#10;Description automatically generated">
            <a:extLst>
              <a:ext uri="{FF2B5EF4-FFF2-40B4-BE49-F238E27FC236}">
                <a16:creationId xmlns:a16="http://schemas.microsoft.com/office/drawing/2014/main" id="{95BE6BAD-5937-E74B-AEFD-DC040A07C9E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3547" y="6383543"/>
            <a:ext cx="1300623" cy="305032"/>
          </a:xfrm>
          <a:prstGeom prst="rect">
            <a:avLst/>
          </a:prstGeom>
        </p:spPr>
      </p:pic>
      <p:sp>
        <p:nvSpPr>
          <p:cNvPr id="9" name="TextBox 8">
            <a:extLst>
              <a:ext uri="{FF2B5EF4-FFF2-40B4-BE49-F238E27FC236}">
                <a16:creationId xmlns:a16="http://schemas.microsoft.com/office/drawing/2014/main" id="{6D194648-D43C-0348-A1ED-6570301E945D}"/>
              </a:ext>
            </a:extLst>
          </p:cNvPr>
          <p:cNvSpPr txBox="1"/>
          <p:nvPr userDrawn="1"/>
        </p:nvSpPr>
        <p:spPr>
          <a:xfrm>
            <a:off x="9339812" y="6397397"/>
            <a:ext cx="2504901" cy="307777"/>
          </a:xfrm>
          <a:prstGeom prst="rect">
            <a:avLst/>
          </a:prstGeom>
          <a:noFill/>
        </p:spPr>
        <p:txBody>
          <a:bodyPr wrap="square" rtlCol="0">
            <a:spAutoFit/>
          </a:bodyPr>
          <a:lstStyle/>
          <a:p>
            <a:pPr algn="r"/>
            <a:fld id="{25D58BF1-57EC-4B86-8862-488B9DD1B0AF}" type="slidenum">
              <a:rPr lang="en-US" sz="1400" b="1" smtClean="0">
                <a:solidFill>
                  <a:schemeClr val="bg1"/>
                </a:solidFill>
              </a:rPr>
              <a:t>‹#›</a:t>
            </a:fld>
            <a:r>
              <a:rPr lang="en-US" sz="1400" b="1" dirty="0" smtClean="0">
                <a:solidFill>
                  <a:schemeClr val="bg1"/>
                </a:solidFill>
              </a:rPr>
              <a:t>    BMC2.org</a:t>
            </a:r>
            <a:endParaRPr lang="en-US" sz="1400" b="1" dirty="0">
              <a:solidFill>
                <a:schemeClr val="bg1"/>
              </a:solidFill>
            </a:endParaRPr>
          </a:p>
        </p:txBody>
      </p:sp>
      <p:pic>
        <p:nvPicPr>
          <p:cNvPr id="10" name="Picture 9" descr="Background pattern&#10;&#10;Description automatically generated">
            <a:extLst>
              <a:ext uri="{FF2B5EF4-FFF2-40B4-BE49-F238E27FC236}">
                <a16:creationId xmlns:a16="http://schemas.microsoft.com/office/drawing/2014/main" id="{57DF98A3-6A4D-E74D-9C21-F11B5C672EE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48459"/>
          <a:stretch/>
        </p:blipFill>
        <p:spPr>
          <a:xfrm>
            <a:off x="7988959" y="6145744"/>
            <a:ext cx="2455333" cy="235644"/>
          </a:xfrm>
          <a:prstGeom prst="rect">
            <a:avLst/>
          </a:prstGeom>
        </p:spPr>
      </p:pic>
      <p:pic>
        <p:nvPicPr>
          <p:cNvPr id="11" name="Picture 10">
            <a:extLst>
              <a:ext uri="{FF2B5EF4-FFF2-40B4-BE49-F238E27FC236}">
                <a16:creationId xmlns:a16="http://schemas.microsoft.com/office/drawing/2014/main" id="{AF3B2791-7B90-004B-8F5A-31458E8D492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295650" y="3992880"/>
            <a:ext cx="5600700" cy="63500"/>
          </a:xfrm>
          <a:prstGeom prst="rect">
            <a:avLst/>
          </a:prstGeom>
        </p:spPr>
      </p:pic>
    </p:spTree>
    <p:extLst>
      <p:ext uri="{BB962C8B-B14F-4D97-AF65-F5344CB8AC3E}">
        <p14:creationId xmlns:p14="http://schemas.microsoft.com/office/powerpoint/2010/main" val="403626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2100289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accent1">
                    <a:lumMod val="5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04474" y="322263"/>
            <a:ext cx="731520" cy="800100"/>
          </a:xfrm>
          <a:prstGeom prst="rect">
            <a:avLst/>
          </a:prstGeom>
        </p:spPr>
      </p:pic>
    </p:spTree>
    <p:extLst>
      <p:ext uri="{BB962C8B-B14F-4D97-AF65-F5344CB8AC3E}">
        <p14:creationId xmlns:p14="http://schemas.microsoft.com/office/powerpoint/2010/main" val="335501265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US" dirty="0" smtClean="0"/>
              <a:t>5/19/2020</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8CBCB18-372C-4E04-B039-9CFFFCC47AE5}" type="slidenum">
              <a:rPr lang="en-US" smtClean="0"/>
              <a:pPr/>
              <a:t>‹#›</a:t>
            </a:fld>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04474" y="322263"/>
            <a:ext cx="731520" cy="800100"/>
          </a:xfrm>
          <a:prstGeom prst="rect">
            <a:avLst/>
          </a:prstGeom>
        </p:spPr>
      </p:pic>
    </p:spTree>
    <p:extLst>
      <p:ext uri="{BB962C8B-B14F-4D97-AF65-F5344CB8AC3E}">
        <p14:creationId xmlns:p14="http://schemas.microsoft.com/office/powerpoint/2010/main" val="1979823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US" dirty="0" smtClean="0"/>
              <a:t>5/19/2020</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8CBCB18-372C-4E04-B039-9CFFFCC47AE5}" type="slidenum">
              <a:rPr lang="en-US" smtClean="0"/>
              <a:pPr/>
              <a:t>‹#›</a:t>
            </a:fld>
            <a:endParaRPr lang="en-US" dirty="0"/>
          </a:p>
        </p:txBody>
      </p:sp>
    </p:spTree>
    <p:extLst>
      <p:ext uri="{BB962C8B-B14F-4D97-AF65-F5344CB8AC3E}">
        <p14:creationId xmlns:p14="http://schemas.microsoft.com/office/powerpoint/2010/main" val="2278924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r>
              <a:rPr lang="en-US" dirty="0" smtClean="0"/>
              <a:t>5/19/2020</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8CBCB18-372C-4E04-B039-9CFFFCC47AE5}" type="slidenum">
              <a:rPr lang="en-US" smtClean="0"/>
              <a:pPr/>
              <a:t>‹#›</a:t>
            </a:fld>
            <a:endParaRPr lang="en-US" dirty="0"/>
          </a:p>
        </p:txBody>
      </p:sp>
    </p:spTree>
    <p:extLst>
      <p:ext uri="{BB962C8B-B14F-4D97-AF65-F5344CB8AC3E}">
        <p14:creationId xmlns:p14="http://schemas.microsoft.com/office/powerpoint/2010/main" val="2075250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r>
              <a:rPr lang="en-US" dirty="0" smtClean="0"/>
              <a:t>5/19/2020</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98CBCB18-372C-4E04-B039-9CFFFCC47AE5}" type="slidenum">
              <a:rPr lang="en-US" smtClean="0"/>
              <a:pPr/>
              <a:t>‹#›</a:t>
            </a:fld>
            <a:endParaRPr lang="en-US" dirty="0"/>
          </a:p>
        </p:txBody>
      </p:sp>
    </p:spTree>
    <p:extLst>
      <p:ext uri="{BB962C8B-B14F-4D97-AF65-F5344CB8AC3E}">
        <p14:creationId xmlns:p14="http://schemas.microsoft.com/office/powerpoint/2010/main" val="73530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B5AD33-47F0-984F-BAAF-8CD71A5032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0602B5-1EFC-FF40-A256-8FD4EB6270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4490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930486603"/>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hf hdr="0" ftr="0"/>
  <p:txStyles>
    <p:title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5/19/2020</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CBCB18-372C-4E04-B039-9CFFFCC47AE5}" type="slidenum">
              <a:rPr lang="en-US" smtClean="0"/>
              <a:pPr/>
              <a:t>‹#›</a:t>
            </a:fld>
            <a:endParaRPr lang="en-US" dirty="0"/>
          </a:p>
        </p:txBody>
      </p:sp>
    </p:spTree>
    <p:extLst>
      <p:ext uri="{BB962C8B-B14F-4D97-AF65-F5344CB8AC3E}">
        <p14:creationId xmlns:p14="http://schemas.microsoft.com/office/powerpoint/2010/main" val="348407987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hdr="0" ftr="0"/>
  <p:txStyles>
    <p:title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e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1.emf"/><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6.emf"/><Relationship Id="rId4" Type="http://schemas.openxmlformats.org/officeDocument/2006/relationships/oleObject" Target="../embeddings/oleObject3.bin"/></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aafp.org/afp/2007/1001/p1004.html" TargetMode="External"/><Relationship Id="rId2" Type="http://schemas.openxmlformats.org/officeDocument/2006/relationships/hyperlink" Target="https://www.cardiosmart.org/Healthwise/hw22/4563/hw224563" TargetMode="External"/><Relationship Id="rId1" Type="http://schemas.openxmlformats.org/officeDocument/2006/relationships/slideLayout" Target="../slideLayouts/slideLayout2.xml"/><Relationship Id="rId6" Type="http://schemas.openxmlformats.org/officeDocument/2006/relationships/hyperlink" Target="https://neurohonors.wordpress.com/2013/05/01/hi/" TargetMode="External"/><Relationship Id="rId5" Type="http://schemas.openxmlformats.org/officeDocument/2006/relationships/hyperlink" Target="https://www.sciencedirect.com/science/article/pii/S0735109705017237?via%3Dihub" TargetMode="External"/><Relationship Id="rId4" Type="http://schemas.openxmlformats.org/officeDocument/2006/relationships/hyperlink" Target="https://www.sciencedirect.com/topics/neuroscience/intraparenchymal-hemorrhage"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doi.org/10.1186/s13231-016-0021-2" TargetMode="External"/><Relationship Id="rId2" Type="http://schemas.openxmlformats.org/officeDocument/2006/relationships/hyperlink" Target="https://www.britannica.com/science/nerve-anatomy" TargetMode="External"/><Relationship Id="rId1" Type="http://schemas.openxmlformats.org/officeDocument/2006/relationships/slideLayout" Target="../slideLayouts/slideLayout2.xml"/><Relationship Id="rId6" Type="http://schemas.openxmlformats.org/officeDocument/2006/relationships/hyperlink" Target="http://www.ajnr.org/content/27/7/1541.full" TargetMode="External"/><Relationship Id="rId5" Type="http://schemas.openxmlformats.org/officeDocument/2006/relationships/hyperlink" Target="http://www.strokecenter.org/patients/about-stroke/subarachnoid-hemorrhage/" TargetMode="External"/><Relationship Id="rId4" Type="http://schemas.openxmlformats.org/officeDocument/2006/relationships/hyperlink" Target="https://dx.doi.org/10.1007/s11906-013-0401-0"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invasivecardiology.,com/article/8754" TargetMode="External"/><Relationship Id="rId2" Type="http://schemas.openxmlformats.org/officeDocument/2006/relationships/hyperlink" Target="https://www.semanticscholar.org/paper/Carotid-Endarterectomy:-Analysis-of-Early-(%3c30-and-Lee-Lee/b1145d2868e6b18264356de723a4d1e582c87e45/figure/0" TargetMode="External"/><Relationship Id="rId1" Type="http://schemas.openxmlformats.org/officeDocument/2006/relationships/slideLayout" Target="../slideLayouts/slideLayout2.xml"/><Relationship Id="rId6" Type="http://schemas.openxmlformats.org/officeDocument/2006/relationships/hyperlink" Target="http://med.umich.edu/1libr/Surgery/VascularSurgery/Illustrations/carotidEnd.wBloodFlow.pdf" TargetMode="External"/><Relationship Id="rId5" Type="http://schemas.openxmlformats.org/officeDocument/2006/relationships/hyperlink" Target="http://surgery.med.umich.edu/vascular/patient/pdf/carotideversion.pdf" TargetMode="External"/><Relationship Id="rId4" Type="http://schemas.openxmlformats.org/officeDocument/2006/relationships/hyperlink" Target="http://surgery.med.umich.edu/vascular/patient/pdf/Carotid_Stent.pdf"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openanesthesia.org/carotid_endarterectomy_cns_monitoring/" TargetMode="External"/><Relationship Id="rId2" Type="http://schemas.openxmlformats.org/officeDocument/2006/relationships/hyperlink" Target="https://www.nhlbi.nih.gov/health-topics/carotid-artery-disease" TargetMode="External"/><Relationship Id="rId1" Type="http://schemas.openxmlformats.org/officeDocument/2006/relationships/slideLayout" Target="../slideLayouts/slideLayout2.xml"/><Relationship Id="rId6" Type="http://schemas.openxmlformats.org/officeDocument/2006/relationships/hyperlink" Target="https://link.springer.com/article/10.1007/s12265-014-9567-3" TargetMode="External"/><Relationship Id="rId5" Type="http://schemas.openxmlformats.org/officeDocument/2006/relationships/hyperlink" Target="https://www.sciencedirect.com/topics/medicine-and-dentistry/patch-angioplasty" TargetMode="External"/><Relationship Id="rId4" Type="http://schemas.openxmlformats.org/officeDocument/2006/relationships/hyperlink" Target="http://carotid.net/public_area/"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teachmeanatomy.info/head/cranial-nerves/hypoglossal/" TargetMode="External"/><Relationship Id="rId2" Type="http://schemas.openxmlformats.org/officeDocument/2006/relationships/hyperlink" Target="https://www.quora.com/What-are-the-main-parts-of-the-brain-and-how-do-they-work" TargetMode="External"/><Relationship Id="rId1" Type="http://schemas.openxmlformats.org/officeDocument/2006/relationships/slideLayout" Target="../slideLayouts/slideLayout2.xml"/><Relationship Id="rId5" Type="http://schemas.openxmlformats.org/officeDocument/2006/relationships/hyperlink" Target="https://vascularnews.com/silk-road-medical-enrols-first-patient-in-roadster-2-trial/" TargetMode="External"/><Relationship Id="rId4" Type="http://schemas.openxmlformats.org/officeDocument/2006/relationships/hyperlink" Target="https://doi.org/10.1016/S0140-6736(16)30468-8"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dx.doi.org/10.2174/1570159X12666140923210929" TargetMode="External"/><Relationship Id="rId2" Type="http://schemas.openxmlformats.org/officeDocument/2006/relationships/hyperlink" Target="https://www.verywellhealth.com/what-is-a-subdural-hemorrhage-3146102"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BMC2 Carotid Procedures</a:t>
            </a:r>
            <a:br>
              <a:rPr lang="en-US" dirty="0" smtClean="0"/>
            </a:br>
            <a:endParaRPr lang="en-US" sz="4400" dirty="0"/>
          </a:p>
        </p:txBody>
      </p:sp>
    </p:spTree>
    <p:extLst>
      <p:ext uri="{BB962C8B-B14F-4D97-AF65-F5344CB8AC3E}">
        <p14:creationId xmlns:p14="http://schemas.microsoft.com/office/powerpoint/2010/main" val="2619992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CAS/CEA Indication or Outcome: TIA or Stroke</a:t>
            </a:r>
            <a:endParaRPr lang="en-US" sz="3600" dirty="0"/>
          </a:p>
        </p:txBody>
      </p:sp>
      <p:sp>
        <p:nvSpPr>
          <p:cNvPr id="4" name="Content Placeholder 2"/>
          <p:cNvSpPr>
            <a:spLocks noGrp="1"/>
          </p:cNvSpPr>
          <p:nvPr>
            <p:ph idx="1"/>
          </p:nvPr>
        </p:nvSpPr>
        <p:spPr/>
        <p:txBody>
          <a:bodyPr>
            <a:normAutofit/>
          </a:bodyPr>
          <a:lstStyle/>
          <a:p>
            <a:endParaRPr lang="en-US" sz="2400" dirty="0">
              <a:solidFill>
                <a:schemeClr val="tx1"/>
              </a:solidFill>
            </a:endParaRPr>
          </a:p>
          <a:p>
            <a:endParaRPr lang="en-US" sz="2500" dirty="0">
              <a:solidFill>
                <a:schemeClr val="tx1"/>
              </a:solidFill>
            </a:endParaRPr>
          </a:p>
        </p:txBody>
      </p:sp>
      <p:sp>
        <p:nvSpPr>
          <p:cNvPr id="5" name="Content Placeholder 2"/>
          <p:cNvSpPr txBox="1">
            <a:spLocks/>
          </p:cNvSpPr>
          <p:nvPr/>
        </p:nvSpPr>
        <p:spPr>
          <a:xfrm>
            <a:off x="584201" y="1612903"/>
            <a:ext cx="10413999" cy="42887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000" kern="1200">
                <a:solidFill>
                  <a:schemeClr val="tx1"/>
                </a:solidFill>
                <a:latin typeface="+mn-lt"/>
                <a:ea typeface="+mn-ea"/>
                <a:cs typeface="+mn-cs"/>
              </a:defRPr>
            </a:lvl1pPr>
            <a:lvl2pPr marL="344488" indent="-223838"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577850" indent="-233363" algn="l" defTabSz="914400" rtl="0" eaLnBrk="1" latinLnBrk="0" hangingPunct="1">
              <a:lnSpc>
                <a:spcPct val="90000"/>
              </a:lnSpc>
              <a:spcBef>
                <a:spcPts val="500"/>
              </a:spcBef>
              <a:buSzPct val="80000"/>
              <a:buFont typeface="Courier New" panose="02070309020205020404" pitchFamily="49" charset="0"/>
              <a:buChar char="o"/>
              <a:tabLst/>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smtClean="0"/>
              <a:t>Intracranial Hemorrhage or Hemorrhagic Stroke</a:t>
            </a:r>
          </a:p>
          <a:p>
            <a:pPr lvl="1"/>
            <a:r>
              <a:rPr lang="en-US" dirty="0" smtClean="0"/>
              <a:t>Bursting or leaking of blood vessels in the brain</a:t>
            </a:r>
          </a:p>
          <a:p>
            <a:pPr lvl="1">
              <a:spcAft>
                <a:spcPts val="1200"/>
              </a:spcAft>
            </a:pPr>
            <a:r>
              <a:rPr lang="en-US" dirty="0" smtClean="0"/>
              <a:t>May lead to impaired functional outcomes</a:t>
            </a:r>
          </a:p>
          <a:p>
            <a:r>
              <a:rPr lang="en-US" b="1" dirty="0" smtClean="0"/>
              <a:t>Types of Hemorrhage or Hemorrhagic Stroke</a:t>
            </a:r>
          </a:p>
          <a:p>
            <a:pPr lvl="1"/>
            <a:r>
              <a:rPr lang="en-US" dirty="0" smtClean="0"/>
              <a:t>Intraparenchymal – within the brain tissue</a:t>
            </a:r>
          </a:p>
          <a:p>
            <a:pPr lvl="2"/>
            <a:r>
              <a:rPr lang="en-US" sz="2400" dirty="0" smtClean="0"/>
              <a:t>May occur in trauma or spontaneously with ICP</a:t>
            </a:r>
          </a:p>
          <a:p>
            <a:pPr lvl="1"/>
            <a:r>
              <a:rPr lang="en-US" dirty="0" smtClean="0"/>
              <a:t>Subarachnoid – between the brain and the meninges</a:t>
            </a:r>
          </a:p>
          <a:p>
            <a:pPr lvl="2"/>
            <a:r>
              <a:rPr lang="en-US" sz="2400" dirty="0" smtClean="0"/>
              <a:t>Usually caused by rupture of cerebral aneurysms</a:t>
            </a:r>
          </a:p>
          <a:p>
            <a:pPr lvl="1"/>
            <a:r>
              <a:rPr lang="en-US" dirty="0" smtClean="0"/>
              <a:t>Subdural – on surface of brain</a:t>
            </a:r>
          </a:p>
          <a:p>
            <a:pPr lvl="2"/>
            <a:r>
              <a:rPr lang="en-US" sz="2400" dirty="0" smtClean="0"/>
              <a:t>Usually caused by trauma, tumor or infection</a:t>
            </a:r>
            <a:endParaRPr lang="en-US" sz="2400" dirty="0"/>
          </a:p>
        </p:txBody>
      </p:sp>
    </p:spTree>
    <p:extLst>
      <p:ext uri="{BB962C8B-B14F-4D97-AF65-F5344CB8AC3E}">
        <p14:creationId xmlns:p14="http://schemas.microsoft.com/office/powerpoint/2010/main" val="884712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CAS/CEA Acute Evolving Stroke as an Indication</a:t>
            </a:r>
            <a:endParaRPr lang="en-US" sz="3200" dirty="0"/>
          </a:p>
        </p:txBody>
      </p:sp>
      <p:sp>
        <p:nvSpPr>
          <p:cNvPr id="4" name="Content Placeholder 2"/>
          <p:cNvSpPr>
            <a:spLocks noGrp="1"/>
          </p:cNvSpPr>
          <p:nvPr>
            <p:ph idx="1"/>
          </p:nvPr>
        </p:nvSpPr>
        <p:spPr/>
        <p:txBody>
          <a:bodyPr>
            <a:normAutofit/>
          </a:bodyPr>
          <a:lstStyle/>
          <a:p>
            <a:pPr marL="0" indent="0">
              <a:buNone/>
            </a:pPr>
            <a:r>
              <a:rPr lang="en-US" dirty="0"/>
              <a:t>Ongoing and progressing at the time of the procedure. Acute evolving stroke includes all of the following:</a:t>
            </a:r>
          </a:p>
          <a:p>
            <a:r>
              <a:rPr lang="en-US" dirty="0"/>
              <a:t>Any sudden development of neurological deficits attributable to cerebral ischemia and/or infarction.</a:t>
            </a:r>
          </a:p>
          <a:p>
            <a:r>
              <a:rPr lang="en-US" dirty="0"/>
              <a:t>Onset of symptoms occurring within prior three days and ongoing at time of procedure.</a:t>
            </a:r>
          </a:p>
          <a:p>
            <a:r>
              <a:rPr lang="en-US" dirty="0"/>
              <a:t>The event is marked by progressively worsening symptoms</a:t>
            </a:r>
            <a:r>
              <a:rPr lang="en-US" sz="2400" dirty="0"/>
              <a:t>.</a:t>
            </a:r>
          </a:p>
        </p:txBody>
      </p:sp>
    </p:spTree>
    <p:extLst>
      <p:ext uri="{BB962C8B-B14F-4D97-AF65-F5344CB8AC3E}">
        <p14:creationId xmlns:p14="http://schemas.microsoft.com/office/powerpoint/2010/main" val="3033126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Carotid Duplex</a:t>
            </a:r>
            <a:endParaRPr lang="en-US" dirty="0"/>
          </a:p>
        </p:txBody>
      </p:sp>
    </p:spTree>
    <p:extLst>
      <p:ext uri="{BB962C8B-B14F-4D97-AF65-F5344CB8AC3E}">
        <p14:creationId xmlns:p14="http://schemas.microsoft.com/office/powerpoint/2010/main" val="400627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Carotid Duplex</a:t>
            </a:r>
            <a:endParaRPr lang="en-US" dirty="0"/>
          </a:p>
        </p:txBody>
      </p:sp>
      <p:sp>
        <p:nvSpPr>
          <p:cNvPr id="4" name="Content Placeholder 3"/>
          <p:cNvSpPr txBox="1">
            <a:spLocks noGrp="1"/>
          </p:cNvSpPr>
          <p:nvPr>
            <p:ph idx="1"/>
          </p:nvPr>
        </p:nvSpPr>
        <p:spPr>
          <a:xfrm>
            <a:off x="838200" y="1825625"/>
            <a:ext cx="6553200" cy="369332"/>
          </a:xfrm>
          <a:prstGeom prst="rect">
            <a:avLst/>
          </a:prstGeom>
          <a:noFill/>
        </p:spPr>
        <p:txBody>
          <a:bodyPr wrap="square" rtlCol="0">
            <a:spAutoFit/>
          </a:bodyPr>
          <a:lstStyle/>
          <a:p>
            <a:r>
              <a:rPr lang="en-US" sz="2000" dirty="0"/>
              <a:t>History: Previous Left Stenosis. Previous Bilateral CEA.</a:t>
            </a:r>
          </a:p>
        </p:txBody>
      </p:sp>
      <p:pic>
        <p:nvPicPr>
          <p:cNvPr id="5" name="Content Placeholder 3"/>
          <p:cNvPicPr>
            <a:picLocks noChangeAspect="1"/>
          </p:cNvPicPr>
          <p:nvPr/>
        </p:nvPicPr>
        <p:blipFill>
          <a:blip r:embed="rId3"/>
          <a:stretch>
            <a:fillRect/>
          </a:stretch>
        </p:blipFill>
        <p:spPr>
          <a:xfrm>
            <a:off x="838199" y="2468393"/>
            <a:ext cx="6477810" cy="2377440"/>
          </a:xfrm>
          <a:prstGeom prst="rect">
            <a:avLst/>
          </a:prstGeom>
        </p:spPr>
      </p:pic>
      <p:sp>
        <p:nvSpPr>
          <p:cNvPr id="6" name="TextBox 5"/>
          <p:cNvSpPr txBox="1"/>
          <p:nvPr/>
        </p:nvSpPr>
        <p:spPr>
          <a:xfrm>
            <a:off x="7459132" y="0"/>
            <a:ext cx="4732867" cy="529375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prstClr val="black"/>
              </a:solidFill>
              <a:effectLst/>
              <a:uLnTx/>
              <a:uFillTx/>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dirty="0">
              <a:solidFill>
                <a:prstClr val="black"/>
              </a:solidFill>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prstClr val="black"/>
              </a:solidFill>
              <a:effectLst/>
              <a:uLnTx/>
              <a:uFillTx/>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dirty="0">
              <a:solidFill>
                <a:prstClr val="black"/>
              </a:solidFill>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prstClr val="black"/>
              </a:solidFill>
              <a:effectLst/>
              <a:uLnTx/>
              <a:uFillTx/>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dirty="0">
              <a:solidFill>
                <a:prstClr val="black"/>
              </a:solidFill>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prstClr val="black"/>
              </a:solidFill>
              <a:effectLst/>
              <a:uLnTx/>
              <a:uFillTx/>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cs typeface="Calibri" panose="020F0502020204030204" pitchFamily="34" charset="0"/>
              </a:rPr>
              <a:t>Impression</a:t>
            </a:r>
            <a:r>
              <a:rPr kumimoji="0" lang="en-US" sz="2000" b="0" i="0" u="none" strike="noStrike" kern="1200" cap="none" spc="0" normalizeH="0" baseline="0" noProof="0" dirty="0">
                <a:ln>
                  <a:noFill/>
                </a:ln>
                <a:solidFill>
                  <a:prstClr val="black"/>
                </a:solidFill>
                <a:effectLst/>
                <a:uLnTx/>
                <a:uFillTx/>
                <a:cs typeface="Calibri" panose="020F0502020204030204" pitchFamily="34" charset="0"/>
              </a:rPr>
              <a:t>: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cs typeface="Calibri" panose="020F0502020204030204" pitchFamily="34" charset="0"/>
              </a:rPr>
              <a:t>The </a:t>
            </a:r>
            <a:r>
              <a:rPr kumimoji="0" lang="en-US" sz="2000" b="0" i="0" u="none" strike="noStrike" kern="1200" cap="none" spc="0" normalizeH="0" baseline="0" noProof="0" dirty="0">
                <a:ln>
                  <a:noFill/>
                </a:ln>
                <a:solidFill>
                  <a:prstClr val="black"/>
                </a:solidFill>
                <a:effectLst/>
                <a:uLnTx/>
                <a:uFillTx/>
                <a:cs typeface="Calibri" panose="020F0502020204030204" pitchFamily="34" charset="0"/>
              </a:rPr>
              <a:t>right carotid study reveals evidence of a 50-69% stenosis involving the ICA by </a:t>
            </a:r>
            <a:r>
              <a:rPr kumimoji="0" lang="en-US" sz="2000" b="0" i="0" u="none" strike="noStrike" kern="1200" cap="none" spc="0" normalizeH="0" baseline="0" noProof="0" dirty="0" smtClean="0">
                <a:ln>
                  <a:noFill/>
                </a:ln>
                <a:solidFill>
                  <a:prstClr val="black"/>
                </a:solidFill>
                <a:effectLst/>
                <a:uLnTx/>
                <a:uFillTx/>
                <a:cs typeface="Calibri" panose="020F0502020204030204" pitchFamily="34" charset="0"/>
              </a:rPr>
              <a:t>velocities.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cs typeface="Calibri" panose="020F0502020204030204" pitchFamily="34" charset="0"/>
              </a:rPr>
              <a:t>The </a:t>
            </a:r>
            <a:r>
              <a:rPr kumimoji="0" lang="en-US" sz="2000" b="0" i="0" u="none" strike="noStrike" kern="1200" cap="none" spc="0" normalizeH="0" baseline="0" noProof="0" dirty="0">
                <a:ln>
                  <a:noFill/>
                </a:ln>
                <a:solidFill>
                  <a:prstClr val="black"/>
                </a:solidFill>
                <a:effectLst/>
                <a:uLnTx/>
                <a:uFillTx/>
                <a:cs typeface="Calibri" panose="020F0502020204030204" pitchFamily="34" charset="0"/>
              </a:rPr>
              <a:t>left carotid study reveals evidence of a 70-99% stenosis involving the ICA by velocities.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                                               </a:t>
            </a:r>
          </a:p>
        </p:txBody>
      </p:sp>
    </p:spTree>
    <p:extLst>
      <p:ext uri="{BB962C8B-B14F-4D97-AF65-F5344CB8AC3E}">
        <p14:creationId xmlns:p14="http://schemas.microsoft.com/office/powerpoint/2010/main" val="1232508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Carotid Duplex</a:t>
            </a:r>
            <a:endParaRPr lang="en-US" dirty="0"/>
          </a:p>
        </p:txBody>
      </p:sp>
      <p:pic>
        <p:nvPicPr>
          <p:cNvPr id="4" name="Content Placeholder 15"/>
          <p:cNvPicPr>
            <a:picLocks noGrp="1" noChangeAspect="1"/>
          </p:cNvPicPr>
          <p:nvPr>
            <p:ph idx="1"/>
          </p:nvPr>
        </p:nvPicPr>
        <p:blipFill>
          <a:blip r:embed="rId3"/>
          <a:stretch>
            <a:fillRect/>
          </a:stretch>
        </p:blipFill>
        <p:spPr>
          <a:xfrm>
            <a:off x="2973493" y="1456586"/>
            <a:ext cx="5669280" cy="2079094"/>
          </a:xfrm>
          <a:prstGeom prst="rect">
            <a:avLst/>
          </a:prstGeom>
        </p:spPr>
      </p:pic>
      <p:sp>
        <p:nvSpPr>
          <p:cNvPr id="5" name="Rectangle 4"/>
          <p:cNvSpPr/>
          <p:nvPr/>
        </p:nvSpPr>
        <p:spPr>
          <a:xfrm>
            <a:off x="922867" y="2690336"/>
            <a:ext cx="8221133" cy="2308324"/>
          </a:xfrm>
          <a:prstGeom prst="rect">
            <a:avLst/>
          </a:prstGeom>
        </p:spPr>
        <p:txBody>
          <a:bodyPr wrap="square">
            <a:spAutoFit/>
          </a:bodyPr>
          <a:lstStyle/>
          <a:p>
            <a:endParaRPr lang="en-US" dirty="0" smtClean="0">
              <a:solidFill>
                <a:sysClr val="windowText" lastClr="000000"/>
              </a:solidFill>
            </a:endParaRPr>
          </a:p>
          <a:p>
            <a:endParaRPr lang="en-US" dirty="0">
              <a:solidFill>
                <a:sysClr val="windowText" lastClr="000000"/>
              </a:solidFill>
            </a:endParaRPr>
          </a:p>
          <a:p>
            <a:endParaRPr lang="en-US" dirty="0" smtClean="0">
              <a:solidFill>
                <a:sysClr val="windowText" lastClr="000000"/>
              </a:solidFill>
            </a:endParaRPr>
          </a:p>
          <a:p>
            <a:endParaRPr lang="en-US" dirty="0">
              <a:solidFill>
                <a:sysClr val="windowText" lastClr="000000"/>
              </a:solidFill>
            </a:endParaRPr>
          </a:p>
          <a:p>
            <a:r>
              <a:rPr lang="en-US" dirty="0" smtClean="0">
                <a:solidFill>
                  <a:sysClr val="windowText" lastClr="000000"/>
                </a:solidFill>
              </a:rPr>
              <a:t>When </a:t>
            </a:r>
            <a:r>
              <a:rPr lang="en-US" dirty="0">
                <a:solidFill>
                  <a:sysClr val="windowText" lastClr="000000"/>
                </a:solidFill>
              </a:rPr>
              <a:t>you have a patient with an occluded carotid and no values are available on the carotid duplex report, enter zero into the website for the measurements for PSV, EDV and the ratio.</a:t>
            </a:r>
          </a:p>
          <a:p>
            <a:endParaRPr lang="en-US" dirty="0"/>
          </a:p>
        </p:txBody>
      </p:sp>
    </p:spTree>
    <p:extLst>
      <p:ext uri="{BB962C8B-B14F-4D97-AF65-F5344CB8AC3E}">
        <p14:creationId xmlns:p14="http://schemas.microsoft.com/office/powerpoint/2010/main" val="825415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Carotid Duplex</a:t>
            </a:r>
            <a:endParaRPr lang="en-US" dirty="0"/>
          </a:p>
        </p:txBody>
      </p:sp>
      <p:pic>
        <p:nvPicPr>
          <p:cNvPr id="4" name="Content Placeholder 14"/>
          <p:cNvPicPr>
            <a:picLocks noGrp="1" noChangeAspect="1"/>
          </p:cNvPicPr>
          <p:nvPr>
            <p:ph idx="1"/>
          </p:nvPr>
        </p:nvPicPr>
        <p:blipFill>
          <a:blip r:embed="rId3"/>
          <a:stretch>
            <a:fillRect/>
          </a:stretch>
        </p:blipFill>
        <p:spPr>
          <a:xfrm>
            <a:off x="2758440" y="1509554"/>
            <a:ext cx="6675120" cy="2750801"/>
          </a:xfrm>
          <a:prstGeom prst="rect">
            <a:avLst/>
          </a:prstGeom>
        </p:spPr>
      </p:pic>
      <p:sp>
        <p:nvSpPr>
          <p:cNvPr id="5" name="TextBox 4"/>
          <p:cNvSpPr txBox="1"/>
          <p:nvPr/>
        </p:nvSpPr>
        <p:spPr>
          <a:xfrm>
            <a:off x="762000" y="4961766"/>
            <a:ext cx="10013950" cy="1605568"/>
          </a:xfrm>
          <a:prstGeom prst="rect">
            <a:avLst/>
          </a:prstGeom>
          <a:noFill/>
        </p:spPr>
        <p:txBody>
          <a:bodyPr wrap="square" rtlCol="0">
            <a:spAutoFit/>
          </a:bodyPr>
          <a:lstStyle/>
          <a:p>
            <a:pPr marR="0" lvl="0" algn="l" defTabSz="457200" rtl="0" eaLnBrk="1" fontAlgn="auto" latinLnBrk="0" hangingPunct="1">
              <a:lnSpc>
                <a:spcPct val="100000"/>
              </a:lnSpc>
              <a:spcBef>
                <a:spcPts val="600"/>
              </a:spcBef>
              <a:spcAft>
                <a:spcPts val="0"/>
              </a:spcAft>
              <a:buSzPct val="80000"/>
              <a:tabLst/>
              <a:defRPr/>
            </a:pPr>
            <a:r>
              <a:rPr kumimoji="0" lang="en-US" sz="2400" b="0" i="0" u="none" strike="noStrike" kern="1200" cap="none" spc="0" normalizeH="0" baseline="0" noProof="0" dirty="0">
                <a:ln>
                  <a:noFill/>
                </a:ln>
                <a:solidFill>
                  <a:prstClr val="black"/>
                </a:solidFill>
                <a:effectLst/>
                <a:uLnTx/>
                <a:uFillTx/>
                <a:ea typeface="+mn-ea"/>
                <a:cs typeface="+mn-cs"/>
              </a:rPr>
              <a:t>If both a proximal and a distal PSV and EDV are listed for the </a:t>
            </a:r>
            <a:r>
              <a:rPr kumimoji="0" lang="en-US" sz="2400" b="0" i="0" u="none" strike="noStrike" kern="1200" cap="none" spc="0" normalizeH="0" baseline="0" noProof="0" dirty="0" smtClean="0">
                <a:ln>
                  <a:noFill/>
                </a:ln>
                <a:solidFill>
                  <a:prstClr val="black"/>
                </a:solidFill>
                <a:effectLst/>
                <a:uLnTx/>
                <a:uFillTx/>
                <a:ea typeface="+mn-ea"/>
                <a:cs typeface="+mn-cs"/>
              </a:rPr>
              <a:t>ICA. Take </a:t>
            </a:r>
            <a:r>
              <a:rPr kumimoji="0" lang="en-US" sz="2400" b="0" i="0" u="none" strike="noStrike" kern="1200" cap="none" spc="0" normalizeH="0" baseline="0" noProof="0" dirty="0">
                <a:ln>
                  <a:noFill/>
                </a:ln>
                <a:solidFill>
                  <a:prstClr val="black"/>
                </a:solidFill>
                <a:effectLst/>
                <a:uLnTx/>
                <a:uFillTx/>
                <a:ea typeface="+mn-ea"/>
                <a:cs typeface="+mn-cs"/>
              </a:rPr>
              <a:t>the site that has the highest systolic reading</a:t>
            </a:r>
            <a:r>
              <a:rPr kumimoji="0" lang="en-US" sz="2400" b="0" i="0" u="none" strike="noStrike" kern="1200" cap="none" spc="0" normalizeH="0" baseline="0" noProof="0" dirty="0" smtClean="0">
                <a:ln>
                  <a:noFill/>
                </a:ln>
                <a:solidFill>
                  <a:prstClr val="black"/>
                </a:solidFill>
                <a:effectLst/>
                <a:uLnTx/>
                <a:uFillTx/>
                <a:ea typeface="+mn-ea"/>
                <a:cs typeface="+mn-cs"/>
              </a:rPr>
              <a:t>. Enter </a:t>
            </a:r>
            <a:r>
              <a:rPr kumimoji="0" lang="en-US" sz="2400" b="0" i="0" u="none" strike="noStrike" kern="1200" cap="none" spc="0" normalizeH="0" baseline="0" noProof="0" dirty="0">
                <a:ln>
                  <a:noFill/>
                </a:ln>
                <a:solidFill>
                  <a:prstClr val="black"/>
                </a:solidFill>
                <a:effectLst/>
                <a:uLnTx/>
                <a:uFillTx/>
                <a:ea typeface="+mn-ea"/>
                <a:cs typeface="+mn-cs"/>
              </a:rPr>
              <a:t>the velocity (both systolic and diastolic) from that site</a:t>
            </a:r>
            <a:r>
              <a:rPr kumimoji="0" lang="en-US" sz="1800" b="0" i="0" u="none" strike="noStrike" kern="1200" cap="none" spc="0" normalizeH="0" baseline="0" noProof="0" dirty="0">
                <a:ln>
                  <a:noFill/>
                </a:ln>
                <a:solidFill>
                  <a:prstClr val="black"/>
                </a:solidFill>
                <a:effectLst/>
                <a:uLnTx/>
                <a:uFillTx/>
                <a:ea typeface="+mn-ea"/>
                <a:cs typeface="+mn-cs"/>
              </a:rPr>
              <a:t>. </a:t>
            </a:r>
          </a:p>
          <a:p>
            <a:pPr marL="457200" marR="0" lvl="1" indent="0" algn="l" defTabSz="457200" rtl="0" eaLnBrk="1" fontAlgn="auto" latinLnBrk="0" hangingPunct="1">
              <a:lnSpc>
                <a:spcPct val="100000"/>
              </a:lnSpc>
              <a:spcBef>
                <a:spcPts val="1000"/>
              </a:spcBef>
              <a:spcAft>
                <a:spcPts val="0"/>
              </a:spcAft>
              <a:buClr>
                <a:srgbClr val="1CADE4"/>
              </a:buClr>
              <a:buSzPct val="80000"/>
              <a:buFontTx/>
              <a:buNone/>
              <a:tabLst/>
              <a:defRPr/>
            </a:pPr>
            <a:r>
              <a:rPr kumimoji="0" lang="en-US" sz="1800" b="0" i="0" u="none" strike="noStrike" kern="1200" cap="none" spc="0" normalizeH="0" baseline="0" noProof="0" dirty="0">
                <a:ln>
                  <a:noFill/>
                </a:ln>
                <a:solidFill>
                  <a:prstClr val="black"/>
                </a:solidFill>
                <a:effectLst/>
                <a:uLnTx/>
                <a:uFillTx/>
                <a:ea typeface="+mn-ea"/>
                <a:cs typeface="+mn-cs"/>
              </a:rPr>
              <a:t> </a:t>
            </a:r>
          </a:p>
        </p:txBody>
      </p:sp>
      <p:sp>
        <p:nvSpPr>
          <p:cNvPr id="6" name="Rectangle 5"/>
          <p:cNvSpPr/>
          <p:nvPr/>
        </p:nvSpPr>
        <p:spPr>
          <a:xfrm>
            <a:off x="4148667" y="2734734"/>
            <a:ext cx="584200" cy="270934"/>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763933" y="2734735"/>
            <a:ext cx="541867" cy="270934"/>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4732867" y="2734735"/>
            <a:ext cx="508000" cy="270934"/>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8305800" y="2734734"/>
            <a:ext cx="541868" cy="270935"/>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42308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Carotid Endarterectomy (CEA)</a:t>
            </a:r>
            <a:endParaRPr lang="en-US" dirty="0"/>
          </a:p>
        </p:txBody>
      </p:sp>
    </p:spTree>
    <p:extLst>
      <p:ext uri="{BB962C8B-B14F-4D97-AF65-F5344CB8AC3E}">
        <p14:creationId xmlns:p14="http://schemas.microsoft.com/office/powerpoint/2010/main" val="2728762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CEA Type of Procedure: Conventional</a:t>
            </a:r>
            <a:endParaRPr lang="en-US" dirty="0"/>
          </a:p>
        </p:txBody>
      </p:sp>
      <p:sp>
        <p:nvSpPr>
          <p:cNvPr id="4" name="Content Placeholder 2"/>
          <p:cNvSpPr>
            <a:spLocks noGrp="1"/>
          </p:cNvSpPr>
          <p:nvPr>
            <p:ph idx="1"/>
          </p:nvPr>
        </p:nvSpPr>
        <p:spPr/>
        <p:txBody>
          <a:bodyPr>
            <a:normAutofit fontScale="85000" lnSpcReduction="20000"/>
          </a:bodyPr>
          <a:lstStyle/>
          <a:p>
            <a:r>
              <a:rPr lang="en-US" dirty="0">
                <a:solidFill>
                  <a:schemeClr val="tx1"/>
                </a:solidFill>
              </a:rPr>
              <a:t>Longitudinal Arteriotomy after carotid is clamped</a:t>
            </a:r>
          </a:p>
          <a:p>
            <a:r>
              <a:rPr lang="en-US" dirty="0">
                <a:solidFill>
                  <a:schemeClr val="tx1"/>
                </a:solidFill>
              </a:rPr>
              <a:t>Shunting performed based on surgeon discretion and patient tolerance</a:t>
            </a:r>
          </a:p>
          <a:p>
            <a:pPr lvl="1">
              <a:buFont typeface="Arial" panose="020B0604020202020204" pitchFamily="34" charset="0"/>
              <a:buChar char="•"/>
            </a:pPr>
            <a:r>
              <a:rPr lang="en-US" dirty="0">
                <a:solidFill>
                  <a:schemeClr val="tx1"/>
                </a:solidFill>
              </a:rPr>
              <a:t>Monitor patient exam when awake</a:t>
            </a:r>
          </a:p>
          <a:p>
            <a:pPr lvl="1">
              <a:buFont typeface="Arial" panose="020B0604020202020204" pitchFamily="34" charset="0"/>
              <a:buChar char="•"/>
            </a:pPr>
            <a:r>
              <a:rPr lang="en-US" dirty="0">
                <a:solidFill>
                  <a:schemeClr val="tx1"/>
                </a:solidFill>
              </a:rPr>
              <a:t>Monitor EEG with general anesthesia</a:t>
            </a:r>
          </a:p>
          <a:p>
            <a:pPr lvl="1">
              <a:buFont typeface="Arial" panose="020B0604020202020204" pitchFamily="34" charset="0"/>
              <a:buChar char="•"/>
            </a:pPr>
            <a:r>
              <a:rPr lang="en-US" dirty="0">
                <a:solidFill>
                  <a:schemeClr val="tx1"/>
                </a:solidFill>
              </a:rPr>
              <a:t>Monitor stump pressures</a:t>
            </a:r>
          </a:p>
          <a:p>
            <a:pPr lvl="1">
              <a:buFont typeface="Arial" panose="020B0604020202020204" pitchFamily="34" charset="0"/>
              <a:buChar char="•"/>
            </a:pPr>
            <a:r>
              <a:rPr lang="en-US" dirty="0">
                <a:solidFill>
                  <a:schemeClr val="tx1"/>
                </a:solidFill>
              </a:rPr>
              <a:t>Higher risk of thrombus vs decreased perfusion to brain</a:t>
            </a:r>
          </a:p>
          <a:p>
            <a:r>
              <a:rPr lang="en-US" dirty="0">
                <a:solidFill>
                  <a:schemeClr val="tx1"/>
                </a:solidFill>
              </a:rPr>
              <a:t>Plaque dissected from inside of vessel</a:t>
            </a:r>
          </a:p>
          <a:p>
            <a:r>
              <a:rPr lang="en-US" dirty="0">
                <a:solidFill>
                  <a:schemeClr val="tx1"/>
                </a:solidFill>
              </a:rPr>
              <a:t>Back-bleeding of vessels to flush residual debris</a:t>
            </a:r>
          </a:p>
          <a:p>
            <a:r>
              <a:rPr lang="en-US" dirty="0">
                <a:solidFill>
                  <a:schemeClr val="tx1"/>
                </a:solidFill>
              </a:rPr>
              <a:t>Primary closure adequate for large carotid vessels</a:t>
            </a:r>
          </a:p>
          <a:p>
            <a:r>
              <a:rPr lang="en-US" dirty="0">
                <a:solidFill>
                  <a:schemeClr val="tx1"/>
                </a:solidFill>
              </a:rPr>
              <a:t>Patch closure is often used on small vessels, women and re-operative endarterectomies</a:t>
            </a:r>
          </a:p>
          <a:p>
            <a:pPr lvl="1">
              <a:buFont typeface="Arial" panose="020B0604020202020204" pitchFamily="34" charset="0"/>
              <a:buChar char="•"/>
            </a:pPr>
            <a:r>
              <a:rPr lang="en-US" dirty="0">
                <a:solidFill>
                  <a:schemeClr val="tx1"/>
                </a:solidFill>
              </a:rPr>
              <a:t>Aids in reducing recurrent stenosis</a:t>
            </a:r>
          </a:p>
        </p:txBody>
      </p:sp>
    </p:spTree>
    <p:extLst>
      <p:ext uri="{BB962C8B-B14F-4D97-AF65-F5344CB8AC3E}">
        <p14:creationId xmlns:p14="http://schemas.microsoft.com/office/powerpoint/2010/main" val="2154355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CEA Type of Procedure: Conventional</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2863005264"/>
              </p:ext>
            </p:extLst>
          </p:nvPr>
        </p:nvGraphicFramePr>
        <p:xfrm>
          <a:off x="4414749" y="1393825"/>
          <a:ext cx="3362501" cy="4351338"/>
        </p:xfrm>
        <a:graphic>
          <a:graphicData uri="http://schemas.openxmlformats.org/presentationml/2006/ole">
            <mc:AlternateContent xmlns:mc="http://schemas.openxmlformats.org/markup-compatibility/2006">
              <mc:Choice xmlns:v="urn:schemas-microsoft-com:vml" Requires="v">
                <p:oleObj spid="_x0000_s3090" name="Acrobat Document" r:id="rId4" imgW="4663369" imgH="6035040" progId="Acrobat.Document.DC">
                  <p:embed/>
                </p:oleObj>
              </mc:Choice>
              <mc:Fallback>
                <p:oleObj name="Acrobat Document" r:id="rId4" imgW="4663369" imgH="6035040" progId="Acrobat.Document.DC">
                  <p:embed/>
                  <p:pic>
                    <p:nvPicPr>
                      <p:cNvPr id="4" name="Content Placeholder 3"/>
                      <p:cNvPicPr>
                        <a:picLocks noGrp="1" noChangeAspect="1" noChangeArrowheads="1"/>
                      </p:cNvPicPr>
                      <p:nvPr/>
                    </p:nvPicPr>
                    <p:blipFill>
                      <a:blip r:embed="rId5"/>
                      <a:srcRect/>
                      <a:stretch>
                        <a:fillRect/>
                      </a:stretch>
                    </p:blipFill>
                    <p:spPr bwMode="auto">
                      <a:xfrm>
                        <a:off x="4414749" y="1393825"/>
                        <a:ext cx="3362501" cy="4351338"/>
                      </a:xfrm>
                      <a:prstGeom prst="rect">
                        <a:avLst/>
                      </a:prstGeom>
                      <a:noFill/>
                      <a:ln>
                        <a:solidFill>
                          <a:schemeClr val="accent1"/>
                        </a:solidFill>
                      </a:ln>
                    </p:spPr>
                  </p:pic>
                </p:oleObj>
              </mc:Fallback>
            </mc:AlternateContent>
          </a:graphicData>
        </a:graphic>
      </p:graphicFrame>
      <p:sp>
        <p:nvSpPr>
          <p:cNvPr id="5" name="TextBox 4"/>
          <p:cNvSpPr txBox="1"/>
          <p:nvPr/>
        </p:nvSpPr>
        <p:spPr>
          <a:xfrm rot="10800000" flipV="1">
            <a:off x="3344333" y="5793625"/>
            <a:ext cx="5342467" cy="54864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ea typeface="+mn-ea"/>
                <a:cs typeface="Calibri" panose="020F0502020204030204" pitchFamily="34" charset="0"/>
              </a:rPr>
              <a:t>Image </a:t>
            </a:r>
            <a:r>
              <a:rPr kumimoji="0" lang="en-US" sz="900" b="0" i="0" u="none" strike="noStrike" kern="1200" cap="none" spc="0" normalizeH="0" baseline="0" noProof="0" dirty="0">
                <a:ln>
                  <a:noFill/>
                </a:ln>
                <a:solidFill>
                  <a:prstClr val="black"/>
                </a:solidFill>
                <a:effectLst/>
                <a:uLnTx/>
                <a:uFillTx/>
                <a:ea typeface="+mn-ea"/>
                <a:cs typeface="Calibri" panose="020F0502020204030204" pitchFamily="34" charset="0"/>
              </a:rPr>
              <a:t>modified from http://med.umich.edu/1libr/Surgery/VascularSurgery/Illustrations/carotidEnd.wBloodFlow.pdf</a:t>
            </a:r>
          </a:p>
        </p:txBody>
      </p:sp>
    </p:spTree>
    <p:extLst>
      <p:ext uri="{BB962C8B-B14F-4D97-AF65-F5344CB8AC3E}">
        <p14:creationId xmlns:p14="http://schemas.microsoft.com/office/powerpoint/2010/main" val="2687471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Arteriotomy Patch</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1761899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0219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400" dirty="0" smtClean="0"/>
              <a:t>Carotid Artery Stenting (CAS) </a:t>
            </a:r>
            <a:br>
              <a:rPr lang="en-US" sz="4400" dirty="0" smtClean="0"/>
            </a:br>
            <a:r>
              <a:rPr lang="en-US" sz="4400" dirty="0" smtClean="0"/>
              <a:t>and </a:t>
            </a:r>
            <a:br>
              <a:rPr lang="en-US" sz="4400" dirty="0" smtClean="0"/>
            </a:br>
            <a:r>
              <a:rPr lang="en-US" sz="4400" dirty="0" smtClean="0"/>
              <a:t>Carotid Endarterectomy (CEA)</a:t>
            </a:r>
            <a:endParaRPr lang="en-US" sz="4400" dirty="0"/>
          </a:p>
        </p:txBody>
      </p:sp>
    </p:spTree>
    <p:extLst>
      <p:ext uri="{BB962C8B-B14F-4D97-AF65-F5344CB8AC3E}">
        <p14:creationId xmlns:p14="http://schemas.microsoft.com/office/powerpoint/2010/main" val="616232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CEA Type of Procedure: Eversion</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3318947370"/>
              </p:ext>
            </p:extLst>
          </p:nvPr>
        </p:nvGraphicFramePr>
        <p:xfrm>
          <a:off x="4414801" y="1326091"/>
          <a:ext cx="3362397" cy="4351338"/>
        </p:xfrm>
        <a:graphic>
          <a:graphicData uri="http://schemas.openxmlformats.org/presentationml/2006/ole">
            <mc:AlternateContent xmlns:mc="http://schemas.openxmlformats.org/markup-compatibility/2006">
              <mc:Choice xmlns:v="urn:schemas-microsoft-com:vml" Requires="v">
                <p:oleObj spid="_x0000_s4112" name="Acrobat Document" r:id="rId4" imgW="5829103" imgH="7543564" progId="AcroExch.Document.DC">
                  <p:embed/>
                </p:oleObj>
              </mc:Choice>
              <mc:Fallback>
                <p:oleObj name="Acrobat Document" r:id="rId4" imgW="5829103" imgH="7543564" progId="AcroExch.Document.DC">
                  <p:embed/>
                  <p:pic>
                    <p:nvPicPr>
                      <p:cNvPr id="6"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4801" y="1326091"/>
                        <a:ext cx="3362397" cy="4351338"/>
                      </a:xfrm>
                      <a:prstGeom prst="rect">
                        <a:avLst/>
                      </a:prstGeom>
                      <a:noFill/>
                      <a:ln>
                        <a:solidFill>
                          <a:schemeClr val="accent1"/>
                        </a:solidFill>
                      </a:ln>
                    </p:spPr>
                  </p:pic>
                </p:oleObj>
              </mc:Fallback>
            </mc:AlternateContent>
          </a:graphicData>
        </a:graphic>
      </p:graphicFrame>
      <p:sp>
        <p:nvSpPr>
          <p:cNvPr id="5" name="TextBox 4"/>
          <p:cNvSpPr txBox="1"/>
          <p:nvPr/>
        </p:nvSpPr>
        <p:spPr>
          <a:xfrm>
            <a:off x="3412067" y="5808133"/>
            <a:ext cx="5080541" cy="5539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ea typeface="+mn-ea"/>
                <a:cs typeface="Calibri" panose="020F0502020204030204" pitchFamily="34" charset="0"/>
              </a:rPr>
              <a:t>http://surgery.med.umich.edu/vascular/patient/pdf/carotideversion.pdf</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588172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Cranial Nerve Areas of Innervation</a:t>
            </a:r>
            <a:endParaRPr lang="en-US" dirty="0"/>
          </a:p>
        </p:txBody>
      </p:sp>
      <p:pic>
        <p:nvPicPr>
          <p:cNvPr id="4" name="Picture 2" descr="http://3.bp.blogspot.com/-K-CkYckWBwM/UHu2rvbPEGI/AAAAAAAAAEE/-N6yb1mcMYk/s1600/cranial-nerves.jpg"/>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2819442" y="1368425"/>
            <a:ext cx="6553115" cy="4351338"/>
          </a:xfrm>
          <a:prstGeom prst="rect">
            <a:avLst/>
          </a:prstGeom>
          <a:ln>
            <a:solidFill>
              <a:schemeClr val="accent1"/>
            </a:solidFill>
          </a:ln>
          <a:effectLst>
            <a:outerShdw blurRad="292100" dist="139700" dir="2700000" algn="tl" rotWithShape="0">
              <a:srgbClr val="333333">
                <a:alpha val="65000"/>
              </a:srgbClr>
            </a:outerShdw>
          </a:effectLst>
        </p:spPr>
      </p:pic>
      <p:sp>
        <p:nvSpPr>
          <p:cNvPr id="5" name="TextBox 4"/>
          <p:cNvSpPr txBox="1"/>
          <p:nvPr/>
        </p:nvSpPr>
        <p:spPr>
          <a:xfrm>
            <a:off x="2819442" y="5719763"/>
            <a:ext cx="2895558"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ea typeface="+mn-ea"/>
                <a:cs typeface="+mn-cs"/>
              </a:rPr>
              <a:t>https://www.britannica.com/science/nerve-anatomy</a:t>
            </a:r>
          </a:p>
        </p:txBody>
      </p:sp>
    </p:spTree>
    <p:extLst>
      <p:ext uri="{BB962C8B-B14F-4D97-AF65-F5344CB8AC3E}">
        <p14:creationId xmlns:p14="http://schemas.microsoft.com/office/powerpoint/2010/main" val="3679182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Cranial Nerve Injury (CNI)</a:t>
            </a:r>
            <a:endParaRPr lang="en-US" dirty="0"/>
          </a:p>
        </p:txBody>
      </p:sp>
      <p:pic>
        <p:nvPicPr>
          <p:cNvPr id="4" name="Picture 2" descr="http://neurohonors.files.wordpress.com/2013/05/cn.png"/>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2734988" y="1368425"/>
            <a:ext cx="6722024" cy="4351338"/>
          </a:xfrm>
          <a:prstGeom prst="rect">
            <a:avLst/>
          </a:prstGeom>
          <a:ln>
            <a:solidFill>
              <a:schemeClr val="accent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38400" y="5782733"/>
            <a:ext cx="3014133"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ea typeface="+mn-ea"/>
                <a:cs typeface="+mn-cs"/>
              </a:rPr>
              <a:t>https://neurohonors.wordpress.com/2013/05/01/hi/</a:t>
            </a:r>
          </a:p>
        </p:txBody>
      </p:sp>
    </p:spTree>
    <p:extLst>
      <p:ext uri="{BB962C8B-B14F-4D97-AF65-F5344CB8AC3E}">
        <p14:creationId xmlns:p14="http://schemas.microsoft.com/office/powerpoint/2010/main" val="1014805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CEA Outcomes: CNI</a:t>
            </a:r>
            <a:endParaRPr lang="en-US" dirty="0"/>
          </a:p>
        </p:txBody>
      </p:sp>
      <p:sp>
        <p:nvSpPr>
          <p:cNvPr id="4" name="Content Placeholder 2"/>
          <p:cNvSpPr>
            <a:spLocks noGrp="1"/>
          </p:cNvSpPr>
          <p:nvPr>
            <p:ph idx="1"/>
          </p:nvPr>
        </p:nvSpPr>
        <p:spPr>
          <a:xfrm>
            <a:off x="838200" y="1825625"/>
            <a:ext cx="6375400" cy="4351338"/>
          </a:xfrm>
        </p:spPr>
        <p:txBody>
          <a:bodyPr>
            <a:normAutofit/>
          </a:bodyPr>
          <a:lstStyle/>
          <a:p>
            <a:r>
              <a:rPr lang="en-US" sz="1600" dirty="0">
                <a:solidFill>
                  <a:schemeClr val="tx1"/>
                </a:solidFill>
              </a:rPr>
              <a:t>Difficulty swallowing</a:t>
            </a:r>
          </a:p>
          <a:p>
            <a:r>
              <a:rPr lang="en-US" sz="1600" dirty="0">
                <a:solidFill>
                  <a:schemeClr val="tx1"/>
                </a:solidFill>
              </a:rPr>
              <a:t>Absent gag reflex</a:t>
            </a:r>
          </a:p>
          <a:p>
            <a:r>
              <a:rPr lang="en-US" sz="1600" dirty="0">
                <a:solidFill>
                  <a:schemeClr val="tx1"/>
                </a:solidFill>
              </a:rPr>
              <a:t>Hoarseness or weak voice</a:t>
            </a:r>
          </a:p>
          <a:p>
            <a:r>
              <a:rPr lang="en-US" sz="1600" dirty="0">
                <a:solidFill>
                  <a:schemeClr val="tx1"/>
                </a:solidFill>
              </a:rPr>
              <a:t>Tongue deviation</a:t>
            </a:r>
          </a:p>
          <a:p>
            <a:r>
              <a:rPr lang="en-US" sz="1600" b="1" dirty="0">
                <a:solidFill>
                  <a:schemeClr val="tx1"/>
                </a:solidFill>
              </a:rPr>
              <a:t>X/XII injuries are the most common</a:t>
            </a:r>
          </a:p>
          <a:p>
            <a:r>
              <a:rPr lang="en-US" sz="1600" dirty="0">
                <a:solidFill>
                  <a:schemeClr val="tx1"/>
                </a:solidFill>
              </a:rPr>
              <a:t>Documentation example: </a:t>
            </a:r>
          </a:p>
          <a:p>
            <a:pPr marL="0" indent="0">
              <a:buNone/>
            </a:pPr>
            <a:r>
              <a:rPr lang="en-US" sz="1600" dirty="0">
                <a:solidFill>
                  <a:sysClr val="windowText" lastClr="000000"/>
                </a:solidFill>
              </a:rPr>
              <a:t>Patient underwent right CEA. Post-op dictation states:</a:t>
            </a:r>
          </a:p>
          <a:p>
            <a:pPr marL="396875" lvl="1" indent="0">
              <a:buNone/>
            </a:pPr>
            <a:r>
              <a:rPr lang="en-US" sz="1600" dirty="0">
                <a:solidFill>
                  <a:sysClr val="windowText" lastClr="000000"/>
                </a:solidFill>
              </a:rPr>
              <a:t>“He had some initial difficulty with swallowing and facial activation along the mandibular branch of the facial nerve territory due to traction on the nerve in the OR but this resolved by post-operative day 2. Otherwise, his post-operative course was uncomplicated.” </a:t>
            </a:r>
            <a:endParaRPr lang="en-US" sz="1600" b="1" dirty="0">
              <a:solidFill>
                <a:sysClr val="windowText" lastClr="000000"/>
              </a:solidFill>
            </a:endParaRPr>
          </a:p>
          <a:p>
            <a:endParaRPr lang="en-US" sz="1600" dirty="0">
              <a:solidFill>
                <a:schemeClr val="tx1"/>
              </a:solidFill>
            </a:endParaRPr>
          </a:p>
          <a:p>
            <a:endParaRPr lang="en-US" sz="1600" dirty="0">
              <a:solidFill>
                <a:schemeClr val="tx1"/>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15200" y="1152054"/>
            <a:ext cx="3937000" cy="4984812"/>
          </a:xfrm>
          <a:prstGeom prst="rect">
            <a:avLst/>
          </a:prstGeom>
        </p:spPr>
      </p:pic>
      <p:sp>
        <p:nvSpPr>
          <p:cNvPr id="6" name="TextBox 5"/>
          <p:cNvSpPr txBox="1"/>
          <p:nvPr/>
        </p:nvSpPr>
        <p:spPr>
          <a:xfrm>
            <a:off x="7566910" y="5848519"/>
            <a:ext cx="330429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ea typeface="+mn-ea"/>
                <a:cs typeface="+mn-cs"/>
              </a:rPr>
              <a:t>https://</a:t>
            </a:r>
            <a:r>
              <a:rPr kumimoji="0" lang="en-US" sz="900" b="0" i="0" u="none" strike="noStrike" kern="1200" cap="none" spc="0" normalizeH="0" baseline="0" noProof="0" dirty="0" smtClean="0">
                <a:ln>
                  <a:noFill/>
                </a:ln>
                <a:solidFill>
                  <a:prstClr val="black"/>
                </a:solidFill>
                <a:effectLst/>
                <a:uLnTx/>
                <a:uFillTx/>
                <a:ea typeface="+mn-ea"/>
                <a:cs typeface="+mn-cs"/>
              </a:rPr>
              <a:t>teachmeanatomy.info/head/cranial-nerves/hypoglossal</a:t>
            </a:r>
            <a:r>
              <a:rPr kumimoji="0" lang="en-US" sz="900" b="0" i="0" u="none" strike="noStrike" kern="1200" cap="none" spc="0" normalizeH="0" baseline="0" noProof="0" dirty="0">
                <a:ln>
                  <a:noFill/>
                </a:ln>
                <a:solidFill>
                  <a:prstClr val="black"/>
                </a:solidFill>
                <a:effectLst/>
                <a:uLnTx/>
                <a:uFillTx/>
                <a:ea typeface="+mn-ea"/>
                <a:cs typeface="+mn-cs"/>
              </a:rPr>
              <a:t>/</a:t>
            </a:r>
          </a:p>
        </p:txBody>
      </p:sp>
    </p:spTree>
    <p:extLst>
      <p:ext uri="{BB962C8B-B14F-4D97-AF65-F5344CB8AC3E}">
        <p14:creationId xmlns:p14="http://schemas.microsoft.com/office/powerpoint/2010/main" val="4266575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CEA Outcomes: CNI</a:t>
            </a:r>
            <a:endParaRPr lang="en-US" dirty="0"/>
          </a:p>
        </p:txBody>
      </p:sp>
      <p:sp>
        <p:nvSpPr>
          <p:cNvPr id="4" name="Content Placeholder 2"/>
          <p:cNvSpPr>
            <a:spLocks noGrp="1"/>
          </p:cNvSpPr>
          <p:nvPr>
            <p:ph idx="1"/>
          </p:nvPr>
        </p:nvSpPr>
        <p:spPr>
          <a:xfrm>
            <a:off x="838200" y="1825625"/>
            <a:ext cx="4529667" cy="4351338"/>
          </a:xfrm>
        </p:spPr>
        <p:txBody>
          <a:bodyPr>
            <a:normAutofit lnSpcReduction="10000"/>
          </a:bodyPr>
          <a:lstStyle/>
          <a:p>
            <a:r>
              <a:rPr lang="en-US" sz="2100" dirty="0">
                <a:solidFill>
                  <a:schemeClr val="tx1"/>
                </a:solidFill>
              </a:rPr>
              <a:t>Facial droop (usually at the eye </a:t>
            </a:r>
            <a:br>
              <a:rPr lang="en-US" sz="2100" dirty="0">
                <a:solidFill>
                  <a:schemeClr val="tx1"/>
                </a:solidFill>
              </a:rPr>
            </a:br>
            <a:r>
              <a:rPr lang="en-US" sz="2100" dirty="0">
                <a:solidFill>
                  <a:schemeClr val="tx1"/>
                </a:solidFill>
              </a:rPr>
              <a:t>or corner of the mouth)</a:t>
            </a:r>
          </a:p>
          <a:p>
            <a:r>
              <a:rPr lang="en-US" sz="2100" dirty="0">
                <a:solidFill>
                  <a:schemeClr val="tx1"/>
                </a:solidFill>
              </a:rPr>
              <a:t>Dry mouth</a:t>
            </a:r>
          </a:p>
          <a:p>
            <a:r>
              <a:rPr lang="en-US" sz="2100" dirty="0">
                <a:solidFill>
                  <a:schemeClr val="tx1"/>
                </a:solidFill>
              </a:rPr>
              <a:t>Impaired taste</a:t>
            </a:r>
          </a:p>
          <a:p>
            <a:r>
              <a:rPr lang="en-US" sz="2100" dirty="0">
                <a:solidFill>
                  <a:schemeClr val="tx1"/>
                </a:solidFill>
              </a:rPr>
              <a:t>Documentation example:</a:t>
            </a:r>
          </a:p>
          <a:p>
            <a:pPr lvl="1">
              <a:spcBef>
                <a:spcPts val="0"/>
              </a:spcBef>
            </a:pPr>
            <a:r>
              <a:rPr lang="en-US" sz="2100" dirty="0">
                <a:solidFill>
                  <a:schemeClr val="tx1"/>
                </a:solidFill>
              </a:rPr>
              <a:t>Nursing notes document new onset facial droop and smile asymmetry (not noted on any pre-procedure documentation)</a:t>
            </a:r>
          </a:p>
          <a:p>
            <a:pPr lvl="1">
              <a:spcBef>
                <a:spcPts val="0"/>
              </a:spcBef>
            </a:pPr>
            <a:r>
              <a:rPr lang="en-US" sz="2100" dirty="0">
                <a:solidFill>
                  <a:schemeClr val="tx1"/>
                </a:solidFill>
              </a:rPr>
              <a:t>Not noted on progress note or discharge summary</a:t>
            </a:r>
          </a:p>
          <a:p>
            <a:pPr lvl="1">
              <a:spcBef>
                <a:spcPts val="0"/>
              </a:spcBef>
            </a:pPr>
            <a:r>
              <a:rPr lang="en-US" sz="2100" dirty="0">
                <a:solidFill>
                  <a:schemeClr val="tx1"/>
                </a:solidFill>
              </a:rPr>
              <a:t>Accompanying nursing note states, “Physician shown patient’s smile and slight left droop.  States that is ok.”</a:t>
            </a:r>
          </a:p>
          <a:p>
            <a:pPr marL="457200" lvl="1" indent="0">
              <a:buNone/>
            </a:pPr>
            <a:endParaRPr lang="en-US" dirty="0">
              <a:solidFill>
                <a:schemeClr val="tx1"/>
              </a:solidFill>
            </a:endParaRPr>
          </a:p>
          <a:p>
            <a:endParaRPr lang="en-US" dirty="0">
              <a:solidFill>
                <a:schemeClr val="tx1"/>
              </a:solidFil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67041" y="1016000"/>
            <a:ext cx="4781142" cy="4976734"/>
          </a:xfrm>
          <a:prstGeom prst="rect">
            <a:avLst/>
          </a:prstGeom>
        </p:spPr>
      </p:pic>
      <p:sp>
        <p:nvSpPr>
          <p:cNvPr id="7" name="TextBox 6"/>
          <p:cNvSpPr txBox="1"/>
          <p:nvPr/>
        </p:nvSpPr>
        <p:spPr>
          <a:xfrm>
            <a:off x="9613899" y="1307068"/>
            <a:ext cx="1495933" cy="597932"/>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2"/>
              </a:solidFill>
              <a:effectLst/>
              <a:uLnTx/>
              <a:uFillTx/>
              <a:latin typeface="Trebuchet MS" panose="020B0603020202020204"/>
              <a:ea typeface="+mn-ea"/>
              <a:cs typeface="+mn-cs"/>
            </a:endParaRPr>
          </a:p>
        </p:txBody>
      </p:sp>
      <p:sp>
        <p:nvSpPr>
          <p:cNvPr id="8" name="TextBox 7"/>
          <p:cNvSpPr txBox="1"/>
          <p:nvPr/>
        </p:nvSpPr>
        <p:spPr>
          <a:xfrm>
            <a:off x="7230533" y="5638800"/>
            <a:ext cx="3132666"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ea typeface="+mn-ea"/>
                <a:cs typeface="+mn-cs"/>
              </a:rPr>
              <a:t>https://www.aafp.org/afp/2007/1001/p1004.html</a:t>
            </a:r>
          </a:p>
        </p:txBody>
      </p:sp>
    </p:spTree>
    <p:extLst>
      <p:ext uri="{BB962C8B-B14F-4D97-AF65-F5344CB8AC3E}">
        <p14:creationId xmlns:p14="http://schemas.microsoft.com/office/powerpoint/2010/main" val="1603117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Carotid Artery Stenting (CAS)</a:t>
            </a:r>
            <a:endParaRPr lang="en-US" dirty="0"/>
          </a:p>
        </p:txBody>
      </p:sp>
    </p:spTree>
    <p:extLst>
      <p:ext uri="{BB962C8B-B14F-4D97-AF65-F5344CB8AC3E}">
        <p14:creationId xmlns:p14="http://schemas.microsoft.com/office/powerpoint/2010/main" val="15283064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Carotid Artery Stenting (CAS)</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2149231470"/>
              </p:ext>
            </p:extLst>
          </p:nvPr>
        </p:nvGraphicFramePr>
        <p:xfrm>
          <a:off x="3280428" y="1825625"/>
          <a:ext cx="5631143" cy="4351338"/>
        </p:xfrm>
        <a:graphic>
          <a:graphicData uri="http://schemas.openxmlformats.org/presentationml/2006/ole">
            <mc:AlternateContent xmlns:mc="http://schemas.openxmlformats.org/markup-compatibility/2006">
              <mc:Choice xmlns:v="urn:schemas-microsoft-com:vml" Requires="v">
                <p:oleObj spid="_x0000_s5138" name="Acrobat Document" r:id="rId4" imgW="7543768" imgH="5829216" progId="AcroExch.Document.DC">
                  <p:embed/>
                </p:oleObj>
              </mc:Choice>
              <mc:Fallback>
                <p:oleObj name="Acrobat Document" r:id="rId4" imgW="7543768" imgH="5829216" progId="AcroExch.Document.DC">
                  <p:embed/>
                  <p:pic>
                    <p:nvPicPr>
                      <p:cNvPr id="4" name="Content Placeholder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0428" y="1825625"/>
                        <a:ext cx="5631143" cy="4351338"/>
                      </a:xfrm>
                      <a:prstGeom prst="rect">
                        <a:avLst/>
                      </a:prstGeom>
                      <a:noFill/>
                      <a:ln>
                        <a:noFill/>
                      </a:ln>
                    </p:spPr>
                  </p:pic>
                </p:oleObj>
              </mc:Fallback>
            </mc:AlternateContent>
          </a:graphicData>
        </a:graphic>
      </p:graphicFrame>
      <p:sp>
        <p:nvSpPr>
          <p:cNvPr id="5" name="Rectangle 4"/>
          <p:cNvSpPr/>
          <p:nvPr/>
        </p:nvSpPr>
        <p:spPr>
          <a:xfrm>
            <a:off x="3412067" y="5706533"/>
            <a:ext cx="5410200" cy="389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4292600" y="4927601"/>
            <a:ext cx="160867" cy="33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5537200" y="5342467"/>
            <a:ext cx="237067" cy="229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306733" y="5020733"/>
            <a:ext cx="194734" cy="1693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079067" y="5571596"/>
            <a:ext cx="458893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prstClr val="black"/>
              </a:solidFill>
              <a:effectLst/>
              <a:uLnTx/>
              <a:uFillTx/>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ea typeface="+mn-ea"/>
                <a:cs typeface="+mn-cs"/>
              </a:rPr>
              <a:t>http</a:t>
            </a:r>
            <a:r>
              <a:rPr kumimoji="0" lang="en-US" sz="900" b="0" i="0" u="none" strike="noStrike" kern="1200" cap="none" spc="0" normalizeH="0" baseline="0" noProof="0" dirty="0">
                <a:ln>
                  <a:noFill/>
                </a:ln>
                <a:solidFill>
                  <a:prstClr val="black"/>
                </a:solidFill>
                <a:effectLst/>
                <a:uLnTx/>
                <a:uFillTx/>
                <a:ea typeface="+mn-ea"/>
                <a:cs typeface="+mn-cs"/>
              </a:rPr>
              <a:t>://surgery.med.umich.edu/vascular/patient/pdf/Carotid_Stent.pdf</a:t>
            </a:r>
          </a:p>
        </p:txBody>
      </p:sp>
    </p:spTree>
    <p:extLst>
      <p:ext uri="{BB962C8B-B14F-4D97-AF65-F5344CB8AC3E}">
        <p14:creationId xmlns:p14="http://schemas.microsoft.com/office/powerpoint/2010/main" val="31643485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Embolic Protection</a:t>
            </a:r>
            <a:endParaRPr lang="en-US" dirty="0"/>
          </a:p>
        </p:txBody>
      </p:sp>
      <p:pic>
        <p:nvPicPr>
          <p:cNvPr id="4" name="Content Placeholder 6"/>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484393" y="1825625"/>
            <a:ext cx="3223213" cy="4351338"/>
          </a:xfrm>
          <a:prstGeom prst="rect">
            <a:avLst/>
          </a:prstGeom>
        </p:spPr>
      </p:pic>
    </p:spTree>
    <p:extLst>
      <p:ext uri="{BB962C8B-B14F-4D97-AF65-F5344CB8AC3E}">
        <p14:creationId xmlns:p14="http://schemas.microsoft.com/office/powerpoint/2010/main" val="24852670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TCAR: Flow Reversal</a:t>
            </a:r>
            <a:endParaRPr lang="en-US" dirty="0"/>
          </a:p>
        </p:txBody>
      </p:sp>
      <p:sp>
        <p:nvSpPr>
          <p:cNvPr id="4" name="Content Placeholder 3"/>
          <p:cNvSpPr txBox="1">
            <a:spLocks noGrp="1"/>
          </p:cNvSpPr>
          <p:nvPr>
            <p:ph idx="1"/>
          </p:nvPr>
        </p:nvSpPr>
        <p:spPr>
          <a:xfrm>
            <a:off x="838200" y="1825625"/>
            <a:ext cx="4004733" cy="4401205"/>
          </a:xfrm>
          <a:prstGeom prst="rect">
            <a:avLst/>
          </a:prstGeom>
          <a:solidFill>
            <a:schemeClr val="bg1"/>
          </a:solid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AutoNum type="arabicPeriod"/>
              <a:tabLst/>
              <a:defRPr/>
            </a:pPr>
            <a:r>
              <a:rPr kumimoji="0" lang="en-US" sz="2000" b="0" i="0" u="none" strike="noStrike" kern="1200" cap="none" spc="0" normalizeH="0" baseline="0" noProof="0" dirty="0" smtClean="0">
                <a:ln>
                  <a:noFill/>
                </a:ln>
                <a:solidFill>
                  <a:prstClr val="black"/>
                </a:solidFill>
                <a:effectLst/>
                <a:uLnTx/>
                <a:uFillTx/>
                <a:cs typeface="Calibri" panose="020F0502020204030204" pitchFamily="34" charset="0"/>
              </a:rPr>
              <a:t>The </a:t>
            </a:r>
            <a:r>
              <a:rPr kumimoji="0" lang="en-US" sz="2000" b="0" i="0" u="none" strike="noStrike" kern="1200" cap="none" spc="0" normalizeH="0" baseline="0" noProof="0" dirty="0">
                <a:ln>
                  <a:noFill/>
                </a:ln>
                <a:solidFill>
                  <a:prstClr val="black"/>
                </a:solidFill>
                <a:effectLst/>
                <a:uLnTx/>
                <a:uFillTx/>
                <a:cs typeface="Calibri" panose="020F0502020204030204" pitchFamily="34" charset="0"/>
              </a:rPr>
              <a:t>surgeon inserts a sheath into the carotid artery. </a:t>
            </a:r>
            <a:endParaRPr kumimoji="0" lang="en-US" sz="2000" b="0" i="0" u="none" strike="noStrike" kern="1200" cap="none" spc="0" normalizeH="0" baseline="0" noProof="0" dirty="0" smtClean="0">
              <a:ln>
                <a:noFill/>
              </a:ln>
              <a:solidFill>
                <a:prstClr val="black"/>
              </a:solidFill>
              <a:effectLst/>
              <a:uLnTx/>
              <a:uFillTx/>
              <a:cs typeface="Calibri" panose="020F05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AutoNum type="arabicPeriod"/>
              <a:tabLst/>
              <a:defRPr/>
            </a:pPr>
            <a:r>
              <a:rPr kumimoji="0" lang="en-US" sz="2000" b="0" i="0" u="none" strike="noStrike" kern="1200" cap="none" spc="0" normalizeH="0" baseline="0" noProof="0" dirty="0" smtClean="0">
                <a:ln>
                  <a:noFill/>
                </a:ln>
                <a:solidFill>
                  <a:prstClr val="black"/>
                </a:solidFill>
                <a:effectLst/>
                <a:uLnTx/>
                <a:uFillTx/>
                <a:cs typeface="Calibri" panose="020F0502020204030204" pitchFamily="34" charset="0"/>
              </a:rPr>
              <a:t>The </a:t>
            </a:r>
            <a:r>
              <a:rPr kumimoji="0" lang="en-US" sz="2000" b="0" i="0" u="none" strike="noStrike" kern="1200" cap="none" spc="0" normalizeH="0" baseline="0" noProof="0" dirty="0">
                <a:ln>
                  <a:noFill/>
                </a:ln>
                <a:solidFill>
                  <a:prstClr val="black"/>
                </a:solidFill>
                <a:effectLst/>
                <a:uLnTx/>
                <a:uFillTx/>
                <a:cs typeface="Calibri" panose="020F0502020204030204" pitchFamily="34" charset="0"/>
              </a:rPr>
              <a:t>sheath is connected to a catheter in the femoral vein. </a:t>
            </a:r>
            <a:endParaRPr kumimoji="0" lang="en-US" sz="2000" b="0" i="0" u="none" strike="noStrike" kern="1200" cap="none" spc="0" normalizeH="0" baseline="0" noProof="0" dirty="0" smtClean="0">
              <a:ln>
                <a:noFill/>
              </a:ln>
              <a:solidFill>
                <a:prstClr val="black"/>
              </a:solidFill>
              <a:effectLst/>
              <a:uLnTx/>
              <a:uFillTx/>
              <a:cs typeface="Calibri" panose="020F05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AutoNum type="arabicPeriod"/>
              <a:tabLst/>
              <a:defRPr/>
            </a:pPr>
            <a:r>
              <a:rPr kumimoji="0" lang="en-US" sz="2000" b="0" i="0" u="none" strike="noStrike" kern="1200" cap="none" spc="0" normalizeH="0" baseline="0" noProof="0" dirty="0" smtClean="0">
                <a:ln>
                  <a:noFill/>
                </a:ln>
                <a:solidFill>
                  <a:prstClr val="black"/>
                </a:solidFill>
                <a:effectLst/>
                <a:uLnTx/>
                <a:uFillTx/>
                <a:cs typeface="Calibri" panose="020F0502020204030204" pitchFamily="34" charset="0"/>
              </a:rPr>
              <a:t>The </a:t>
            </a:r>
            <a:r>
              <a:rPr kumimoji="0" lang="en-US" sz="2000" b="0" i="0" u="none" strike="noStrike" kern="1200" cap="none" spc="0" normalizeH="0" baseline="0" noProof="0" dirty="0">
                <a:ln>
                  <a:noFill/>
                </a:ln>
                <a:solidFill>
                  <a:prstClr val="black"/>
                </a:solidFill>
                <a:effectLst/>
                <a:uLnTx/>
                <a:uFillTx/>
                <a:cs typeface="Calibri" panose="020F0502020204030204" pitchFamily="34" charset="0"/>
              </a:rPr>
              <a:t>pressure difference reverses blood flow away from the brain and into the catheter. </a:t>
            </a:r>
            <a:endParaRPr kumimoji="0" lang="en-US" sz="2000" b="0" i="0" u="none" strike="noStrike" kern="1200" cap="none" spc="0" normalizeH="0" baseline="0" noProof="0" dirty="0" smtClean="0">
              <a:ln>
                <a:noFill/>
              </a:ln>
              <a:solidFill>
                <a:prstClr val="black"/>
              </a:solidFill>
              <a:effectLst/>
              <a:uLnTx/>
              <a:uFillTx/>
              <a:cs typeface="Calibri" panose="020F05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AutoNum type="arabicPeriod"/>
              <a:tabLst/>
              <a:defRPr/>
            </a:pPr>
            <a:r>
              <a:rPr kumimoji="0" lang="en-US" sz="2000" b="0" i="0" u="none" strike="noStrike" kern="1200" cap="none" spc="0" normalizeH="0" baseline="0" noProof="0" dirty="0" smtClean="0">
                <a:ln>
                  <a:noFill/>
                </a:ln>
                <a:solidFill>
                  <a:prstClr val="black"/>
                </a:solidFill>
                <a:effectLst/>
                <a:uLnTx/>
                <a:uFillTx/>
                <a:cs typeface="Calibri" panose="020F0502020204030204" pitchFamily="34" charset="0"/>
              </a:rPr>
              <a:t>The </a:t>
            </a:r>
            <a:r>
              <a:rPr kumimoji="0" lang="en-US" sz="2000" b="0" i="0" u="none" strike="noStrike" kern="1200" cap="none" spc="0" normalizeH="0" baseline="0" noProof="0" dirty="0">
                <a:ln>
                  <a:noFill/>
                </a:ln>
                <a:solidFill>
                  <a:prstClr val="black"/>
                </a:solidFill>
                <a:effectLst/>
                <a:uLnTx/>
                <a:uFillTx/>
                <a:cs typeface="Calibri" panose="020F0502020204030204" pitchFamily="34" charset="0"/>
              </a:rPr>
              <a:t>blood passes through a filter, which traps any plaque or debris. </a:t>
            </a:r>
            <a:endParaRPr kumimoji="0" lang="en-US" sz="2000" b="0" i="0" u="none" strike="noStrike" kern="1200" cap="none" spc="0" normalizeH="0" baseline="0" noProof="0" dirty="0" smtClean="0">
              <a:ln>
                <a:noFill/>
              </a:ln>
              <a:solidFill>
                <a:prstClr val="black"/>
              </a:solidFill>
              <a:effectLst/>
              <a:uLnTx/>
              <a:uFillTx/>
              <a:cs typeface="Calibri" panose="020F05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AutoNum type="arabicPeriod"/>
              <a:tabLst/>
              <a:defRPr/>
            </a:pPr>
            <a:r>
              <a:rPr kumimoji="0" lang="en-US" sz="2000" b="0" i="0" u="none" strike="noStrike" kern="1200" cap="none" spc="0" normalizeH="0" baseline="0" noProof="0" dirty="0" smtClean="0">
                <a:ln>
                  <a:noFill/>
                </a:ln>
                <a:solidFill>
                  <a:prstClr val="black"/>
                </a:solidFill>
                <a:effectLst/>
                <a:uLnTx/>
                <a:uFillTx/>
                <a:cs typeface="Calibri" panose="020F0502020204030204" pitchFamily="34" charset="0"/>
              </a:rPr>
              <a:t>The </a:t>
            </a:r>
            <a:r>
              <a:rPr kumimoji="0" lang="en-US" sz="2000" b="0" i="0" u="none" strike="noStrike" kern="1200" cap="none" spc="0" normalizeH="0" baseline="0" noProof="0" dirty="0">
                <a:ln>
                  <a:noFill/>
                </a:ln>
                <a:solidFill>
                  <a:prstClr val="black"/>
                </a:solidFill>
                <a:effectLst/>
                <a:uLnTx/>
                <a:uFillTx/>
                <a:cs typeface="Calibri" panose="020F0502020204030204" pitchFamily="34" charset="0"/>
              </a:rPr>
              <a:t>clean blood then flows back into the patient, minimizing blood loss</a:t>
            </a:r>
            <a:r>
              <a:rPr kumimoji="0" lang="en-US" sz="2000" b="0" i="0" u="none" strike="noStrike" kern="1200" cap="none" spc="0" normalizeH="0" baseline="0" noProof="0" dirty="0" smtClean="0">
                <a:ln>
                  <a:noFill/>
                </a:ln>
                <a:solidFill>
                  <a:prstClr val="black"/>
                </a:solidFill>
                <a:effectLst/>
                <a:uLnTx/>
                <a:uFillTx/>
                <a:cs typeface="Calibri" panose="020F0502020204030204" pitchFamily="34" charset="0"/>
              </a:rPr>
              <a:t>.</a:t>
            </a:r>
            <a:endParaRPr kumimoji="0" lang="en-US" sz="2000" b="0" i="0" u="none" strike="noStrike" kern="1200" cap="none" spc="0" normalizeH="0" baseline="0" noProof="0" dirty="0">
              <a:ln>
                <a:noFill/>
              </a:ln>
              <a:solidFill>
                <a:prstClr val="black"/>
              </a:solidFill>
              <a:effectLst/>
              <a:uLnTx/>
              <a:uFillTx/>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98605" y="1290373"/>
            <a:ext cx="5889783" cy="4663440"/>
          </a:xfrm>
          <a:prstGeom prst="rect">
            <a:avLst/>
          </a:prstGeom>
        </p:spPr>
      </p:pic>
    </p:spTree>
    <p:extLst>
      <p:ext uri="{BB962C8B-B14F-4D97-AF65-F5344CB8AC3E}">
        <p14:creationId xmlns:p14="http://schemas.microsoft.com/office/powerpoint/2010/main" val="3117131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 Anatomic Variables</a:t>
            </a:r>
            <a:endParaRPr lang="en-US" dirty="0"/>
          </a:p>
        </p:txBody>
      </p:sp>
      <p:sp>
        <p:nvSpPr>
          <p:cNvPr id="4" name="Content Placeholder 1"/>
          <p:cNvSpPr>
            <a:spLocks noGrp="1"/>
          </p:cNvSpPr>
          <p:nvPr>
            <p:ph idx="1"/>
          </p:nvPr>
        </p:nvSpPr>
        <p:spPr/>
        <p:txBody>
          <a:bodyPr>
            <a:normAutofit/>
          </a:bodyPr>
          <a:lstStyle/>
          <a:p>
            <a:r>
              <a:rPr lang="en-US" sz="2400" dirty="0"/>
              <a:t>Fibromuscular Dysplasia of Carotid Artery (FMD)</a:t>
            </a:r>
          </a:p>
          <a:p>
            <a:pPr lvl="1">
              <a:buFont typeface="Arial" panose="020B0604020202020204" pitchFamily="34" charset="0"/>
              <a:buChar char="•"/>
            </a:pPr>
            <a:r>
              <a:rPr lang="en-US" dirty="0"/>
              <a:t>Stenosis caused by an excess of fibrous or muscular  </a:t>
            </a:r>
            <a:br>
              <a:rPr lang="en-US" dirty="0"/>
            </a:br>
            <a:r>
              <a:rPr lang="en-US" dirty="0"/>
              <a:t>components of the arterial wall</a:t>
            </a:r>
          </a:p>
          <a:p>
            <a:pPr lvl="1">
              <a:buFont typeface="Arial" panose="020B0604020202020204" pitchFamily="34" charset="0"/>
              <a:buChar char="•"/>
            </a:pPr>
            <a:r>
              <a:rPr lang="en-US" dirty="0"/>
              <a:t>Often asymptomatic, discovered as an incidental finding</a:t>
            </a:r>
          </a:p>
          <a:p>
            <a:pPr lvl="1">
              <a:buFont typeface="Arial" panose="020B0604020202020204" pitchFamily="34" charset="0"/>
              <a:buChar char="•"/>
            </a:pPr>
            <a:r>
              <a:rPr lang="en-US" dirty="0"/>
              <a:t>Most common in women age 40-60 according to Cleveland Clinic</a:t>
            </a:r>
          </a:p>
          <a:p>
            <a:r>
              <a:rPr lang="en-US" sz="2400" dirty="0"/>
              <a:t>Aortic Arch Type I, II, III</a:t>
            </a:r>
          </a:p>
          <a:p>
            <a:r>
              <a:rPr lang="en-US" sz="2400" dirty="0"/>
              <a:t>Bovine Arch</a:t>
            </a:r>
          </a:p>
          <a:p>
            <a:r>
              <a:rPr lang="en-US" sz="2400" dirty="0"/>
              <a:t>Lesion Location</a:t>
            </a:r>
          </a:p>
          <a:p>
            <a:pPr lvl="1">
              <a:buFont typeface="Arial" panose="020B0604020202020204" pitchFamily="34" charset="0"/>
              <a:buChar char="•"/>
            </a:pPr>
            <a:r>
              <a:rPr lang="en-US" dirty="0"/>
              <a:t>High Cervical – An ICA lesion high in the neck, at or near C2</a:t>
            </a:r>
          </a:p>
          <a:p>
            <a:pPr lvl="1">
              <a:buFont typeface="Arial" panose="020B0604020202020204" pitchFamily="34" charset="0"/>
              <a:buChar char="•"/>
            </a:pPr>
            <a:r>
              <a:rPr lang="en-US" dirty="0"/>
              <a:t>Low Intrathoracic – A CCA lesion at or below the level of the clavicle</a:t>
            </a:r>
          </a:p>
          <a:p>
            <a:pPr lvl="1">
              <a:buNone/>
            </a:pPr>
            <a:endParaRPr lang="en-US" dirty="0"/>
          </a:p>
        </p:txBody>
      </p:sp>
    </p:spTree>
    <p:extLst>
      <p:ext uri="{BB962C8B-B14F-4D97-AF65-F5344CB8AC3E}">
        <p14:creationId xmlns:p14="http://schemas.microsoft.com/office/powerpoint/2010/main" val="417449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Carotid Anatomy</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3519128" y="2296081"/>
            <a:ext cx="5153744" cy="3410426"/>
          </a:xfrm>
        </p:spPr>
      </p:pic>
      <p:sp>
        <p:nvSpPr>
          <p:cNvPr id="5" name="TextBox 4"/>
          <p:cNvSpPr txBox="1"/>
          <p:nvPr/>
        </p:nvSpPr>
        <p:spPr>
          <a:xfrm>
            <a:off x="5706533" y="5706507"/>
            <a:ext cx="2286000"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ea typeface="+mn-ea"/>
                <a:cs typeface="+mn-cs"/>
              </a:rPr>
              <a:t>http://www.nhlbi.nih.gov/</a:t>
            </a:r>
          </a:p>
        </p:txBody>
      </p:sp>
    </p:spTree>
    <p:extLst>
      <p:ext uri="{BB962C8B-B14F-4D97-AF65-F5344CB8AC3E}">
        <p14:creationId xmlns:p14="http://schemas.microsoft.com/office/powerpoint/2010/main" val="23989228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Aortic Arch Types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838200" y="1434139"/>
            <a:ext cx="5477639" cy="2391109"/>
          </a:xfrm>
        </p:spPr>
      </p:pic>
      <p:sp>
        <p:nvSpPr>
          <p:cNvPr id="5" name="TextBox 4"/>
          <p:cNvSpPr txBox="1"/>
          <p:nvPr/>
        </p:nvSpPr>
        <p:spPr>
          <a:xfrm>
            <a:off x="1828800" y="3825248"/>
            <a:ext cx="8254999" cy="175432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rPr>
              <a:t>  </a:t>
            </a:r>
            <a:r>
              <a:rPr kumimoji="0" lang="en-US" sz="1800" b="0" i="0" u="none" strike="noStrike" kern="1200" cap="none" spc="0" normalizeH="0" baseline="0" noProof="0" dirty="0">
                <a:ln>
                  <a:noFill/>
                </a:ln>
                <a:solidFill>
                  <a:prstClr val="black"/>
                </a:solidFill>
                <a:effectLst/>
                <a:uLnTx/>
                <a:uFillTx/>
                <a:cs typeface="Calibri" panose="020F0502020204030204" pitchFamily="34" charset="0"/>
              </a:rPr>
              <a:t>Type I: All three vessels originate in the same horizontal plane as the outer curvature of the aortic arch</a:t>
            </a:r>
          </a:p>
          <a:p>
            <a:pPr marL="0" marR="0" lvl="0" indent="0" algn="l" defTabSz="457200" rtl="0" eaLnBrk="1" fontAlgn="auto" latinLnBrk="0" hangingPunct="1">
              <a:lnSpc>
                <a:spcPct val="100000"/>
              </a:lnSpc>
              <a:spcBef>
                <a:spcPts val="0"/>
              </a:spcBef>
              <a:spcAft>
                <a:spcPts val="0"/>
              </a:spcAft>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cs typeface="Calibri" panose="020F0502020204030204" pitchFamily="34" charset="0"/>
              </a:rPr>
              <a:t>  Type II: The innominate artery originates between the horizontal planes </a:t>
            </a:r>
            <a:br>
              <a:rPr kumimoji="0" lang="en-US" sz="1800" b="0" i="0" u="none" strike="noStrike" kern="1200" cap="none" spc="0" normalizeH="0" baseline="0" noProof="0" dirty="0">
                <a:ln>
                  <a:noFill/>
                </a:ln>
                <a:solidFill>
                  <a:prstClr val="black"/>
                </a:solidFill>
                <a:effectLst/>
                <a:uLnTx/>
                <a:uFillTx/>
                <a:cs typeface="Calibri" panose="020F0502020204030204" pitchFamily="34" charset="0"/>
              </a:rPr>
            </a:br>
            <a:r>
              <a:rPr kumimoji="0" lang="en-US" sz="1800" b="0" i="0" u="none" strike="noStrike" kern="1200" cap="none" spc="0" normalizeH="0" baseline="0" noProof="0" dirty="0">
                <a:ln>
                  <a:noFill/>
                </a:ln>
                <a:solidFill>
                  <a:prstClr val="black"/>
                </a:solidFill>
                <a:effectLst/>
                <a:uLnTx/>
                <a:uFillTx/>
                <a:cs typeface="Calibri" panose="020F0502020204030204" pitchFamily="34" charset="0"/>
              </a:rPr>
              <a:t>of the inner and outer curvature of the aortic arch</a:t>
            </a:r>
          </a:p>
          <a:p>
            <a:pPr marL="0" marR="0" lvl="0" indent="0" algn="l" defTabSz="457200" rtl="0" eaLnBrk="1" fontAlgn="auto" latinLnBrk="0" hangingPunct="1">
              <a:lnSpc>
                <a:spcPct val="100000"/>
              </a:lnSpc>
              <a:spcBef>
                <a:spcPts val="0"/>
              </a:spcBef>
              <a:spcAft>
                <a:spcPts val="0"/>
              </a:spcAft>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cs typeface="Calibri" panose="020F0502020204030204" pitchFamily="34" charset="0"/>
              </a:rPr>
              <a:t>  Type III: The innominate artery originates below the horizontal plane </a:t>
            </a:r>
            <a:br>
              <a:rPr kumimoji="0" lang="en-US" sz="1800" b="0" i="0" u="none" strike="noStrike" kern="1200" cap="none" spc="0" normalizeH="0" baseline="0" noProof="0" dirty="0">
                <a:ln>
                  <a:noFill/>
                </a:ln>
                <a:solidFill>
                  <a:prstClr val="black"/>
                </a:solidFill>
                <a:effectLst/>
                <a:uLnTx/>
                <a:uFillTx/>
                <a:cs typeface="Calibri" panose="020F0502020204030204" pitchFamily="34" charset="0"/>
              </a:rPr>
            </a:br>
            <a:r>
              <a:rPr kumimoji="0" lang="en-US" sz="1800" b="0" i="0" u="none" strike="noStrike" kern="1200" cap="none" spc="0" normalizeH="0" baseline="0" noProof="0" dirty="0">
                <a:ln>
                  <a:noFill/>
                </a:ln>
                <a:solidFill>
                  <a:prstClr val="black"/>
                </a:solidFill>
                <a:effectLst/>
                <a:uLnTx/>
                <a:uFillTx/>
                <a:cs typeface="Calibri" panose="020F0502020204030204" pitchFamily="34" charset="0"/>
              </a:rPr>
              <a:t>of the inner curvature of the aortic arch</a:t>
            </a:r>
          </a:p>
        </p:txBody>
      </p:sp>
    </p:spTree>
    <p:extLst>
      <p:ext uri="{BB962C8B-B14F-4D97-AF65-F5344CB8AC3E}">
        <p14:creationId xmlns:p14="http://schemas.microsoft.com/office/powerpoint/2010/main" val="7729043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vs Bovine Aortic Arch</a:t>
            </a:r>
            <a:endParaRPr lang="en-US" dirty="0"/>
          </a:p>
        </p:txBody>
      </p:sp>
      <p:pic>
        <p:nvPicPr>
          <p:cNvPr id="4" name="Content Placeholder 3"/>
          <p:cNvPicPr>
            <a:picLocks noGrp="1"/>
          </p:cNvPicPr>
          <p:nvPr>
            <p:ph idx="1"/>
          </p:nvPr>
        </p:nvPicPr>
        <p:blipFill>
          <a:blip r:embed="rId3" cstate="email">
            <a:extLst>
              <a:ext uri="{28A0092B-C50C-407E-A947-70E740481C1C}">
                <a14:useLocalDpi xmlns:a14="http://schemas.microsoft.com/office/drawing/2010/main"/>
              </a:ext>
            </a:extLst>
          </a:blip>
          <a:stretch>
            <a:fillRect/>
          </a:stretch>
        </p:blipFill>
        <p:spPr>
          <a:xfrm>
            <a:off x="947343" y="1690688"/>
            <a:ext cx="4472247" cy="3873731"/>
          </a:xfrm>
          <a:prstGeom prst="rect">
            <a:avLst/>
          </a:prstGeom>
          <a:ln>
            <a:solidFill>
              <a:schemeClr val="accent1"/>
            </a:solid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5590" y="1397003"/>
            <a:ext cx="4843475" cy="4502943"/>
          </a:xfrm>
          <a:prstGeom prst="rect">
            <a:avLst/>
          </a:prstGeom>
        </p:spPr>
      </p:pic>
      <p:sp>
        <p:nvSpPr>
          <p:cNvPr id="6" name="TextBox 5"/>
          <p:cNvSpPr txBox="1"/>
          <p:nvPr/>
        </p:nvSpPr>
        <p:spPr>
          <a:xfrm>
            <a:off x="2015067" y="1084663"/>
            <a:ext cx="293452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srgbClr val="1CADE4"/>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1CADE4"/>
                </a:solidFill>
                <a:effectLst/>
                <a:uLnTx/>
                <a:uFillTx/>
                <a:latin typeface="Arial" panose="020B0604020202020204" pitchFamily="34" charset="0"/>
                <a:cs typeface="Arial" panose="020B0604020202020204" pitchFamily="34" charset="0"/>
              </a:rPr>
              <a:t>Normal </a:t>
            </a:r>
            <a:r>
              <a:rPr kumimoji="0" lang="en-US" sz="1800" b="0" i="0" u="none" strike="noStrike" kern="1200" cap="none" spc="0" normalizeH="0" baseline="0" noProof="0" dirty="0">
                <a:ln>
                  <a:noFill/>
                </a:ln>
                <a:solidFill>
                  <a:srgbClr val="1CADE4"/>
                </a:solidFill>
                <a:effectLst/>
                <a:uLnTx/>
                <a:uFillTx/>
                <a:latin typeface="Arial" panose="020B0604020202020204" pitchFamily="34" charset="0"/>
                <a:cs typeface="Arial" panose="020B0604020202020204" pitchFamily="34" charset="0"/>
              </a:rPr>
              <a:t>Aortic Arch</a:t>
            </a:r>
          </a:p>
        </p:txBody>
      </p:sp>
      <p:sp>
        <p:nvSpPr>
          <p:cNvPr id="7" name="TextBox 6"/>
          <p:cNvSpPr txBox="1"/>
          <p:nvPr/>
        </p:nvSpPr>
        <p:spPr>
          <a:xfrm rot="10800000" flipV="1">
            <a:off x="7133749" y="919093"/>
            <a:ext cx="249428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srgbClr val="1CADE4"/>
              </a:solidFill>
              <a:effectLst/>
              <a:uLnTx/>
              <a:uFillTx/>
              <a:latin typeface="Trebuchet MS" panose="020B0603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1CADE4"/>
                </a:solidFill>
                <a:effectLst/>
                <a:uLnTx/>
                <a:uFillTx/>
                <a:latin typeface="Trebuchet MS" panose="020B0603020202020204"/>
                <a:ea typeface="+mn-ea"/>
                <a:cs typeface="+mn-cs"/>
              </a:rPr>
              <a:t>Bovine </a:t>
            </a:r>
            <a:r>
              <a:rPr kumimoji="0" lang="en-US" sz="1800" b="0" i="0" u="none" strike="noStrike" kern="1200" cap="none" spc="0" normalizeH="0" baseline="0" noProof="0" dirty="0">
                <a:ln>
                  <a:noFill/>
                </a:ln>
                <a:solidFill>
                  <a:srgbClr val="1CADE4"/>
                </a:solidFill>
                <a:effectLst/>
                <a:uLnTx/>
                <a:uFillTx/>
                <a:latin typeface="Trebuchet MS" panose="020B0603020202020204"/>
                <a:ea typeface="+mn-ea"/>
                <a:cs typeface="+mn-cs"/>
              </a:rPr>
              <a:t>Aortic Arch</a:t>
            </a:r>
          </a:p>
        </p:txBody>
      </p:sp>
      <p:sp>
        <p:nvSpPr>
          <p:cNvPr id="8" name="Oval 7"/>
          <p:cNvSpPr/>
          <p:nvPr/>
        </p:nvSpPr>
        <p:spPr>
          <a:xfrm>
            <a:off x="2260600" y="2616200"/>
            <a:ext cx="668867" cy="533400"/>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3175000" y="2921000"/>
            <a:ext cx="541867" cy="753533"/>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7647247" y="2836333"/>
            <a:ext cx="980285" cy="660400"/>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54411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Bovine Aortic Arch</a:t>
            </a:r>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838200" y="1690688"/>
            <a:ext cx="4675186" cy="4351338"/>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28267" y="1921933"/>
            <a:ext cx="3813243" cy="3657600"/>
          </a:xfrm>
          <a:prstGeom prst="rect">
            <a:avLst/>
          </a:prstGeom>
          <a:ln>
            <a:solidFill>
              <a:schemeClr val="accent1"/>
            </a:solidFill>
          </a:ln>
          <a:effectLst>
            <a:outerShdw blurRad="50800" dist="38100" dir="8100000" algn="tr" rotWithShape="0">
              <a:prstClr val="black">
                <a:alpha val="40000"/>
              </a:prstClr>
            </a:outerShdw>
          </a:effectLst>
        </p:spPr>
      </p:pic>
      <p:sp>
        <p:nvSpPr>
          <p:cNvPr id="6" name="TextBox 5"/>
          <p:cNvSpPr txBox="1"/>
          <p:nvPr/>
        </p:nvSpPr>
        <p:spPr>
          <a:xfrm>
            <a:off x="2387600" y="1205468"/>
            <a:ext cx="180128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srgbClr val="1CADE4"/>
              </a:solidFill>
              <a:effectLst/>
              <a:uLnTx/>
              <a:uFillTx/>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1CADE4"/>
                </a:solidFill>
                <a:effectLst/>
                <a:uLnTx/>
                <a:uFillTx/>
                <a:ea typeface="+mn-ea"/>
                <a:cs typeface="+mn-cs"/>
              </a:rPr>
              <a:t>Human</a:t>
            </a:r>
            <a:endParaRPr kumimoji="0" lang="en-US" sz="1800" b="0" i="0" u="none" strike="noStrike" kern="1200" cap="none" spc="0" normalizeH="0" baseline="0" noProof="0" dirty="0">
              <a:ln>
                <a:noFill/>
              </a:ln>
              <a:solidFill>
                <a:srgbClr val="1CADE4"/>
              </a:solidFill>
              <a:effectLst/>
              <a:uLnTx/>
              <a:uFillTx/>
              <a:ea typeface="+mn-ea"/>
              <a:cs typeface="+mn-cs"/>
            </a:endParaRPr>
          </a:p>
        </p:txBody>
      </p:sp>
      <p:sp>
        <p:nvSpPr>
          <p:cNvPr id="7" name="TextBox 6"/>
          <p:cNvSpPr txBox="1"/>
          <p:nvPr/>
        </p:nvSpPr>
        <p:spPr>
          <a:xfrm rot="10800000" flipV="1">
            <a:off x="7062786" y="1066969"/>
            <a:ext cx="1547814"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srgbClr val="1CADE4"/>
              </a:solidFill>
              <a:effectLst/>
              <a:uLnTx/>
              <a:uFillTx/>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1CADE4"/>
                </a:solidFill>
                <a:effectLst/>
                <a:uLnTx/>
                <a:uFillTx/>
                <a:ea typeface="+mn-ea"/>
                <a:cs typeface="+mn-cs"/>
              </a:rPr>
              <a:t>Cow</a:t>
            </a:r>
            <a:endParaRPr kumimoji="0" lang="en-US" sz="1800" b="0" i="0" u="none" strike="noStrike" kern="1200" cap="none" spc="0" normalizeH="0" baseline="0" noProof="0" dirty="0">
              <a:ln>
                <a:noFill/>
              </a:ln>
              <a:solidFill>
                <a:srgbClr val="1CADE4"/>
              </a:solidFill>
              <a:effectLst/>
              <a:uLnTx/>
              <a:uFillTx/>
              <a:ea typeface="+mn-ea"/>
              <a:cs typeface="+mn-cs"/>
            </a:endParaRPr>
          </a:p>
        </p:txBody>
      </p:sp>
    </p:spTree>
    <p:extLst>
      <p:ext uri="{BB962C8B-B14F-4D97-AF65-F5344CB8AC3E}">
        <p14:creationId xmlns:p14="http://schemas.microsoft.com/office/powerpoint/2010/main" val="32917916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CEA/CAS Outcomes</a:t>
            </a:r>
            <a:endParaRPr lang="en-US" dirty="0"/>
          </a:p>
        </p:txBody>
      </p:sp>
    </p:spTree>
    <p:extLst>
      <p:ext uri="{BB962C8B-B14F-4D97-AF65-F5344CB8AC3E}">
        <p14:creationId xmlns:p14="http://schemas.microsoft.com/office/powerpoint/2010/main" val="26227156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CEA/CAS: Outcomes</a:t>
            </a:r>
            <a:endParaRPr lang="en-US" dirty="0"/>
          </a:p>
        </p:txBody>
      </p:sp>
      <p:sp>
        <p:nvSpPr>
          <p:cNvPr id="4" name="Content Placeholder 2"/>
          <p:cNvSpPr>
            <a:spLocks noGrp="1"/>
          </p:cNvSpPr>
          <p:nvPr>
            <p:ph idx="1"/>
          </p:nvPr>
        </p:nvSpPr>
        <p:spPr/>
        <p:txBody>
          <a:bodyPr>
            <a:normAutofit/>
          </a:bodyPr>
          <a:lstStyle/>
          <a:p>
            <a:r>
              <a:rPr lang="en-US" sz="2800" dirty="0"/>
              <a:t>New Stroke or TIA (CEA/CAS)</a:t>
            </a:r>
          </a:p>
          <a:p>
            <a:r>
              <a:rPr lang="en-US" sz="2800" dirty="0"/>
              <a:t>Vascular access complications</a:t>
            </a:r>
          </a:p>
          <a:p>
            <a:r>
              <a:rPr lang="en-US" sz="2800" dirty="0"/>
              <a:t>Filter spasm</a:t>
            </a:r>
          </a:p>
          <a:p>
            <a:r>
              <a:rPr lang="en-US" sz="2800" dirty="0"/>
              <a:t>Slow flow</a:t>
            </a:r>
          </a:p>
        </p:txBody>
      </p:sp>
    </p:spTree>
    <p:extLst>
      <p:ext uri="{BB962C8B-B14F-4D97-AF65-F5344CB8AC3E}">
        <p14:creationId xmlns:p14="http://schemas.microsoft.com/office/powerpoint/2010/main" val="1583710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4" name="Content Placeholder 1"/>
          <p:cNvSpPr>
            <a:spLocks noGrp="1"/>
          </p:cNvSpPr>
          <p:nvPr>
            <p:ph idx="1"/>
          </p:nvPr>
        </p:nvSpPr>
        <p:spPr/>
        <p:txBody>
          <a:bodyPr>
            <a:normAutofit lnSpcReduction="10000"/>
          </a:bodyPr>
          <a:lstStyle/>
          <a:p>
            <a:pPr>
              <a:lnSpc>
                <a:spcPct val="90000"/>
              </a:lnSpc>
              <a:buFont typeface="+mj-lt"/>
              <a:buAutoNum type="arabicPeriod"/>
            </a:pPr>
            <a:r>
              <a:rPr lang="en-US" sz="2000" dirty="0">
                <a:solidFill>
                  <a:schemeClr val="tx1"/>
                </a:solidFill>
              </a:rPr>
              <a:t>American College of Cardiology. (2013). Carotid Endarterectomy for TIA and Stroke. Retrieved November 21, 2019. </a:t>
            </a:r>
            <a:r>
              <a:rPr lang="en-US" sz="2000" dirty="0">
                <a:solidFill>
                  <a:schemeClr val="tx1"/>
                </a:solidFill>
                <a:hlinkClick r:id="rId2"/>
              </a:rPr>
              <a:t>https://www.cardiosmart.org/Healthwise/hw22/4563/hw224563</a:t>
            </a:r>
            <a:endParaRPr lang="en-US" sz="2000" dirty="0">
              <a:solidFill>
                <a:schemeClr val="tx1"/>
              </a:solidFill>
            </a:endParaRPr>
          </a:p>
          <a:p>
            <a:pPr>
              <a:lnSpc>
                <a:spcPct val="90000"/>
              </a:lnSpc>
              <a:buFont typeface="+mj-lt"/>
              <a:buAutoNum type="arabicPeriod"/>
            </a:pPr>
            <a:r>
              <a:rPr lang="en-US" sz="2000" dirty="0">
                <a:solidFill>
                  <a:schemeClr val="tx1"/>
                </a:solidFill>
              </a:rPr>
              <a:t>Born, Kathryn. (2007, October 1). Possible Symptoms of Bell’s Palsy. [Online image]. Retrieved from </a:t>
            </a:r>
            <a:r>
              <a:rPr lang="en-US" sz="2000" dirty="0">
                <a:solidFill>
                  <a:schemeClr val="tx1"/>
                </a:solidFill>
                <a:hlinkClick r:id="rId3"/>
              </a:rPr>
              <a:t>https://www.aafp.org/afp/2007/1001/p1004.html</a:t>
            </a:r>
            <a:endParaRPr lang="en-US" sz="2000" dirty="0">
              <a:solidFill>
                <a:schemeClr val="tx1"/>
              </a:solidFill>
            </a:endParaRPr>
          </a:p>
          <a:p>
            <a:pPr>
              <a:lnSpc>
                <a:spcPct val="90000"/>
              </a:lnSpc>
              <a:buFont typeface="+mj-lt"/>
              <a:buAutoNum type="arabicPeriod"/>
            </a:pPr>
            <a:r>
              <a:rPr lang="en-US" sz="2000" dirty="0">
                <a:solidFill>
                  <a:schemeClr val="tx1"/>
                </a:solidFill>
              </a:rPr>
              <a:t>Broder, J., and Preston, R. (2011). Intraparenchymal Hemorrhage. Retrieved February 26, 2020 from </a:t>
            </a:r>
            <a:r>
              <a:rPr lang="en-US" sz="2000" dirty="0">
                <a:solidFill>
                  <a:schemeClr val="tx1"/>
                </a:solidFill>
                <a:hlinkClick r:id="rId4"/>
              </a:rPr>
              <a:t>https://www.sciencedirect.com/topics/neuroscience/intraparenchymal-hemorrhage</a:t>
            </a:r>
            <a:endParaRPr lang="en-US" sz="2000" dirty="0">
              <a:solidFill>
                <a:schemeClr val="tx1"/>
              </a:solidFill>
            </a:endParaRPr>
          </a:p>
          <a:p>
            <a:pPr>
              <a:lnSpc>
                <a:spcPct val="90000"/>
              </a:lnSpc>
              <a:buFont typeface="+mj-lt"/>
              <a:buAutoNum type="arabicPeriod"/>
            </a:pPr>
            <a:r>
              <a:rPr lang="en-US" sz="2000" dirty="0">
                <a:solidFill>
                  <a:schemeClr val="tx1"/>
                </a:solidFill>
              </a:rPr>
              <a:t>Casserly, I.P., Abou-Chebl, A.,  Fathi, R.B., Lee, D.S., Saw, J., Exaire, J.E., … Yadav, J.S. (October 18, 2005). Slow Flow Phenomenon During Carotid Artery Intervention With Embolic Protection Devices: Predictors and Clinical Outcome. </a:t>
            </a:r>
            <a:r>
              <a:rPr lang="en-US" sz="2000" i="1" dirty="0">
                <a:solidFill>
                  <a:schemeClr val="tx1"/>
                </a:solidFill>
              </a:rPr>
              <a:t>Journal of the American College of Cardiology, 46</a:t>
            </a:r>
            <a:r>
              <a:rPr lang="en-US" sz="2000" dirty="0">
                <a:solidFill>
                  <a:schemeClr val="tx1"/>
                </a:solidFill>
              </a:rPr>
              <a:t>(8), 1466-1472. Retrieved from </a:t>
            </a:r>
            <a:r>
              <a:rPr lang="en-US" sz="2000" dirty="0">
                <a:solidFill>
                  <a:schemeClr val="tx1"/>
                </a:solidFill>
                <a:hlinkClick r:id="rId5"/>
              </a:rPr>
              <a:t>https://www.sciencedirect.com/science/article/pii/S0735109705017237?via%3Dihub#</a:t>
            </a:r>
            <a:endParaRPr lang="en-US" sz="2000" dirty="0">
              <a:solidFill>
                <a:schemeClr val="tx1"/>
              </a:solidFill>
            </a:endParaRPr>
          </a:p>
          <a:p>
            <a:pPr>
              <a:lnSpc>
                <a:spcPct val="90000"/>
              </a:lnSpc>
              <a:buFont typeface="+mj-lt"/>
              <a:buAutoNum type="arabicPeriod"/>
            </a:pPr>
            <a:r>
              <a:rPr lang="en-US" sz="2000" dirty="0">
                <a:solidFill>
                  <a:schemeClr val="tx1"/>
                </a:solidFill>
              </a:rPr>
              <a:t>Cranial Nerves for the SLP (2013, May 1). [Online image]. Retrieved December 3, 2019 from </a:t>
            </a:r>
            <a:r>
              <a:rPr lang="en-US" sz="2000" dirty="0">
                <a:hlinkClick r:id="rId6"/>
              </a:rPr>
              <a:t>https://neurohonors.wordpress.com/2013/05/01/hi/</a:t>
            </a:r>
            <a:endParaRPr lang="en-US" sz="2000" dirty="0">
              <a:solidFill>
                <a:schemeClr val="tx1"/>
              </a:solidFill>
            </a:endParaRPr>
          </a:p>
          <a:p>
            <a:pPr marL="0" indent="0">
              <a:lnSpc>
                <a:spcPct val="90000"/>
              </a:lnSpc>
              <a:buNone/>
            </a:pPr>
            <a:endParaRPr lang="en-US" sz="1700" dirty="0">
              <a:solidFill>
                <a:schemeClr val="tx1"/>
              </a:solidFill>
            </a:endParaRPr>
          </a:p>
        </p:txBody>
      </p:sp>
    </p:spTree>
    <p:extLst>
      <p:ext uri="{BB962C8B-B14F-4D97-AF65-F5344CB8AC3E}">
        <p14:creationId xmlns:p14="http://schemas.microsoft.com/office/powerpoint/2010/main" val="18364876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4" name="Content Placeholder 4"/>
          <p:cNvSpPr>
            <a:spLocks noGrp="1"/>
          </p:cNvSpPr>
          <p:nvPr>
            <p:ph idx="1"/>
          </p:nvPr>
        </p:nvSpPr>
        <p:spPr/>
        <p:txBody>
          <a:bodyPr>
            <a:normAutofit lnSpcReduction="10000"/>
          </a:bodyPr>
          <a:lstStyle/>
          <a:p>
            <a:pPr>
              <a:lnSpc>
                <a:spcPct val="100000"/>
              </a:lnSpc>
              <a:buFont typeface="+mj-lt"/>
              <a:buAutoNum type="arabicPeriod" startAt="6"/>
            </a:pPr>
            <a:r>
              <a:rPr lang="en-US" sz="1800" dirty="0">
                <a:solidFill>
                  <a:schemeClr val="tx1"/>
                </a:solidFill>
              </a:rPr>
              <a:t>The cranial nerves (I-XII) and their areas of innervation. [Online image]. Retrieved November 21, 2019 from </a:t>
            </a:r>
            <a:r>
              <a:rPr lang="en-US" sz="1800" dirty="0">
                <a:solidFill>
                  <a:schemeClr val="tx1"/>
                </a:solidFill>
                <a:hlinkClick r:id="rId2"/>
              </a:rPr>
              <a:t>https://www.britannica.com/science/nerve-anatomy</a:t>
            </a:r>
            <a:endParaRPr lang="en-US" sz="1800" dirty="0">
              <a:solidFill>
                <a:schemeClr val="tx1"/>
              </a:solidFill>
            </a:endParaRPr>
          </a:p>
          <a:p>
            <a:pPr>
              <a:lnSpc>
                <a:spcPct val="100000"/>
              </a:lnSpc>
              <a:buFont typeface="+mj-lt"/>
              <a:buAutoNum type="arabicPeriod" startAt="6"/>
            </a:pPr>
            <a:r>
              <a:rPr lang="en-US" sz="1800" dirty="0">
                <a:solidFill>
                  <a:schemeClr val="tx1"/>
                </a:solidFill>
              </a:rPr>
              <a:t>Farooq, M.U., Goshgarian, C., Min, J. and Gorelick, P.B. (06 September 2016). Pathophysiology and management of reperfusion injury and hyperperfusion syndrome after carotid endarterectomy and carotid artery stenting. </a:t>
            </a:r>
            <a:r>
              <a:rPr lang="en-US" sz="1800" i="1" dirty="0">
                <a:solidFill>
                  <a:schemeClr val="tx1"/>
                </a:solidFill>
              </a:rPr>
              <a:t>Experimental &amp; Translational Stroke Medicine, 8</a:t>
            </a:r>
            <a:r>
              <a:rPr lang="en-US" sz="1800" dirty="0">
                <a:solidFill>
                  <a:schemeClr val="tx1"/>
                </a:solidFill>
              </a:rPr>
              <a:t>(7). Retrieved from  </a:t>
            </a:r>
            <a:r>
              <a:rPr lang="en-US" sz="1800" dirty="0">
                <a:solidFill>
                  <a:schemeClr val="tx1"/>
                </a:solidFill>
                <a:hlinkClick r:id="rId3"/>
              </a:rPr>
              <a:t>https://doi.org/10.1186/s13231-016-0021-2</a:t>
            </a:r>
            <a:endParaRPr lang="en-US" sz="1800" dirty="0">
              <a:solidFill>
                <a:schemeClr val="tx1"/>
              </a:solidFill>
            </a:endParaRPr>
          </a:p>
          <a:p>
            <a:pPr>
              <a:lnSpc>
                <a:spcPct val="100000"/>
              </a:lnSpc>
              <a:buFont typeface="+mj-lt"/>
              <a:buAutoNum type="arabicPeriod" startAt="6"/>
            </a:pPr>
            <a:r>
              <a:rPr lang="en-US" sz="1800" dirty="0">
                <a:solidFill>
                  <a:schemeClr val="tx1"/>
                </a:solidFill>
              </a:rPr>
              <a:t>Gaciong, Z., Sinski, M., and Lewandowski, J. (2103). Blood Pressure Control and Primary Prevention of Stroke: Summary of the Recent Clinical Trial Data and Meta-Analyses</a:t>
            </a:r>
            <a:r>
              <a:rPr lang="en-US" sz="1800" i="1" dirty="0">
                <a:solidFill>
                  <a:schemeClr val="tx1"/>
                </a:solidFill>
              </a:rPr>
              <a:t>. Current Hypertension Reports, 15</a:t>
            </a:r>
            <a:r>
              <a:rPr lang="en-US" sz="1800" dirty="0">
                <a:solidFill>
                  <a:schemeClr val="tx1"/>
                </a:solidFill>
              </a:rPr>
              <a:t>(6), 559-574. </a:t>
            </a:r>
            <a:r>
              <a:rPr lang="en-US" sz="1800" dirty="0">
                <a:solidFill>
                  <a:schemeClr val="tx1"/>
                </a:solidFill>
                <a:hlinkClick r:id="rId4"/>
              </a:rPr>
              <a:t>doi:10.1007%2Fs11906-013-0401-0</a:t>
            </a:r>
            <a:endParaRPr lang="en-US" sz="1800" dirty="0">
              <a:solidFill>
                <a:schemeClr val="tx1"/>
              </a:solidFill>
            </a:endParaRPr>
          </a:p>
          <a:p>
            <a:pPr>
              <a:lnSpc>
                <a:spcPct val="100000"/>
              </a:lnSpc>
              <a:buFont typeface="+mj-lt"/>
              <a:buAutoNum type="arabicPeriod" startAt="6"/>
            </a:pPr>
            <a:r>
              <a:rPr lang="en-US" sz="1800" dirty="0">
                <a:solidFill>
                  <a:schemeClr val="tx1"/>
                </a:solidFill>
              </a:rPr>
              <a:t>The Internet Stroke Center. (n.d.). Subarachnoid Hemorrhage. Retrieved February 26, 2020 from </a:t>
            </a:r>
            <a:r>
              <a:rPr lang="en-US" sz="1800" dirty="0">
                <a:solidFill>
                  <a:schemeClr val="tx1"/>
                </a:solidFill>
                <a:hlinkClick r:id="rId5"/>
              </a:rPr>
              <a:t>http://www.strokecenter.org/patients/about-stroke/subarachnoid-hemorrhage/</a:t>
            </a:r>
            <a:r>
              <a:rPr lang="en-US" sz="1800" dirty="0">
                <a:solidFill>
                  <a:schemeClr val="tx1"/>
                </a:solidFill>
              </a:rPr>
              <a:t> </a:t>
            </a:r>
          </a:p>
          <a:p>
            <a:pPr>
              <a:lnSpc>
                <a:spcPct val="100000"/>
              </a:lnSpc>
              <a:buFont typeface="+mj-lt"/>
              <a:buAutoNum type="arabicPeriod" startAt="6"/>
            </a:pPr>
            <a:r>
              <a:rPr lang="en-US" sz="1800" dirty="0">
                <a:solidFill>
                  <a:schemeClr val="tx1"/>
                </a:solidFill>
              </a:rPr>
              <a:t>Layton, K.F., Kallmes, D.F., Cloft, E.P., and Cox, V.S. (2006, August). Bovine Aortic Arch Variant in Humans: Clarification of a Common Misnomer. </a:t>
            </a:r>
            <a:r>
              <a:rPr lang="en-US" sz="1800" i="1" dirty="0">
                <a:solidFill>
                  <a:schemeClr val="tx1"/>
                </a:solidFill>
              </a:rPr>
              <a:t>American Journal of Neuroradiology</a:t>
            </a:r>
            <a:r>
              <a:rPr lang="en-US" sz="1800" dirty="0">
                <a:solidFill>
                  <a:schemeClr val="tx1"/>
                </a:solidFill>
              </a:rPr>
              <a:t>, </a:t>
            </a:r>
            <a:r>
              <a:rPr lang="en-US" sz="1800" i="1" dirty="0">
                <a:solidFill>
                  <a:schemeClr val="tx1"/>
                </a:solidFill>
              </a:rPr>
              <a:t>2</a:t>
            </a:r>
            <a:r>
              <a:rPr lang="en-US" sz="1800" dirty="0">
                <a:solidFill>
                  <a:schemeClr val="tx1"/>
                </a:solidFill>
              </a:rPr>
              <a:t>(7), 1541-1542. [Figures 1, 2, and 3].  Retrieved from </a:t>
            </a:r>
            <a:r>
              <a:rPr lang="en-US" sz="1800" dirty="0">
                <a:solidFill>
                  <a:schemeClr val="tx1"/>
                </a:solidFill>
                <a:hlinkClick r:id="rId6"/>
              </a:rPr>
              <a:t>http://www.ajnr.org/content/27/7/1541.full </a:t>
            </a:r>
            <a:endParaRPr lang="en-US" sz="1800" dirty="0">
              <a:solidFill>
                <a:schemeClr val="tx1"/>
              </a:solidFill>
            </a:endParaRPr>
          </a:p>
          <a:p>
            <a:pPr marL="742950" indent="-742950">
              <a:lnSpc>
                <a:spcPct val="100000"/>
              </a:lnSpc>
              <a:buFont typeface="+mj-lt"/>
              <a:buAutoNum type="arabicPeriod" startAt="6"/>
            </a:pPr>
            <a:endParaRPr lang="en-US" sz="1200" dirty="0">
              <a:solidFill>
                <a:schemeClr val="tx1"/>
              </a:solidFill>
              <a:cs typeface="Calibri" panose="020F0502020204030204" pitchFamily="34" charset="0"/>
            </a:endParaRPr>
          </a:p>
        </p:txBody>
      </p:sp>
    </p:spTree>
    <p:extLst>
      <p:ext uri="{BB962C8B-B14F-4D97-AF65-F5344CB8AC3E}">
        <p14:creationId xmlns:p14="http://schemas.microsoft.com/office/powerpoint/2010/main" val="4287209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4" name="Content Placeholder 1"/>
          <p:cNvSpPr txBox="1">
            <a:spLocks noGrp="1"/>
          </p:cNvSpPr>
          <p:nvPr>
            <p:ph idx="1"/>
          </p:nvPr>
        </p:nvSpPr>
        <p:spPr>
          <a:prstGeom prst="rect">
            <a:avLst/>
          </a:prstGeom>
        </p:spPr>
        <p:txBody>
          <a:bodyPr vert="horz" lIns="91440" tIns="45720" rIns="91440" bIns="45720" rtlCol="0">
            <a:normAutofit fontScale="55000" lnSpcReduction="20000"/>
          </a:bodyPr>
          <a:lstStyle/>
          <a:p>
            <a:pPr marL="342900" marR="0" lvl="0" indent="-342900" algn="l" defTabSz="457200" rtl="0" eaLnBrk="1" fontAlgn="auto" latinLnBrk="0" hangingPunct="1">
              <a:lnSpc>
                <a:spcPct val="110000"/>
              </a:lnSpc>
              <a:spcBef>
                <a:spcPts val="1000"/>
              </a:spcBef>
              <a:spcAft>
                <a:spcPts val="0"/>
              </a:spcAft>
              <a:buSzPct val="80000"/>
              <a:buFont typeface="+mj-lt"/>
              <a:buAutoNum type="arabicPeriod" startAt="11"/>
              <a:tabLst/>
              <a:defRPr/>
            </a:pPr>
            <a:r>
              <a:rPr kumimoji="0" lang="en-US" b="0" i="0" u="none" strike="noStrike" kern="1200" cap="none" spc="0" normalizeH="0" baseline="0" noProof="0" dirty="0">
                <a:ln>
                  <a:noFill/>
                </a:ln>
                <a:solidFill>
                  <a:prstClr val="black"/>
                </a:solidFill>
                <a:effectLst/>
                <a:uLnTx/>
                <a:uFillTx/>
                <a:cs typeface="Calibri" panose="020F0502020204030204" pitchFamily="34" charset="0"/>
              </a:rPr>
              <a:t>Lee, K.B., Lee, K.H., Chung, C.S., Kim, G.M., Byun, H.S., Jeon, P., … Kim, Y.W. (2009). Carotid Endarterectomy: Analysis of Early Complications (&lt;30 days) and Risk Factors for Postoperative New Brain Infarction. </a:t>
            </a:r>
            <a:r>
              <a:rPr kumimoji="0" lang="en-US" b="0" i="1" u="none" strike="noStrike" kern="1200" cap="none" spc="0" normalizeH="0" baseline="0" noProof="0" dirty="0">
                <a:ln>
                  <a:noFill/>
                </a:ln>
                <a:solidFill>
                  <a:prstClr val="black"/>
                </a:solidFill>
                <a:effectLst/>
                <a:uLnTx/>
                <a:uFillTx/>
                <a:cs typeface="Calibri" panose="020F0502020204030204" pitchFamily="34" charset="0"/>
              </a:rPr>
              <a:t>Journal of Korean Surgical Society, 77</a:t>
            </a:r>
            <a:r>
              <a:rPr kumimoji="0" lang="en-US" b="0" i="0" u="none" strike="noStrike" kern="1200" cap="none" spc="0" normalizeH="0" baseline="0" noProof="0" dirty="0">
                <a:ln>
                  <a:noFill/>
                </a:ln>
                <a:solidFill>
                  <a:prstClr val="black"/>
                </a:solidFill>
                <a:effectLst/>
                <a:uLnTx/>
                <a:uFillTx/>
                <a:cs typeface="Calibri" panose="020F0502020204030204" pitchFamily="34" charset="0"/>
              </a:rPr>
              <a:t>(3). [Figure 1]. </a:t>
            </a:r>
            <a:r>
              <a:rPr lang="en-US" dirty="0">
                <a:solidFill>
                  <a:prstClr val="black"/>
                </a:solidFill>
                <a:cs typeface="Calibri" panose="020F0502020204030204" pitchFamily="34" charset="0"/>
              </a:rPr>
              <a:t>Retrieved</a:t>
            </a:r>
            <a:r>
              <a:rPr kumimoji="0" lang="en-US" b="0" i="0" u="none" strike="noStrike" kern="1200" cap="none" spc="0" normalizeH="0" baseline="0" noProof="0" dirty="0">
                <a:ln>
                  <a:noFill/>
                </a:ln>
                <a:solidFill>
                  <a:prstClr val="black"/>
                </a:solidFill>
                <a:effectLst/>
                <a:uLnTx/>
                <a:uFillTx/>
                <a:cs typeface="Calibri" panose="020F0502020204030204" pitchFamily="34" charset="0"/>
              </a:rPr>
              <a:t> from </a:t>
            </a:r>
            <a:r>
              <a:rPr kumimoji="0" lang="en-US" b="0" i="0" u="none" strike="noStrike" kern="1200" cap="none" spc="0" normalizeH="0" baseline="0" noProof="0" dirty="0">
                <a:ln>
                  <a:noFill/>
                </a:ln>
                <a:solidFill>
                  <a:prstClr val="black"/>
                </a:solidFill>
                <a:effectLst/>
                <a:uLnTx/>
                <a:uFillTx/>
                <a:cs typeface="Calibri" panose="020F0502020204030204" pitchFamily="34" charset="0"/>
                <a:hlinkClick r:id="rId2"/>
              </a:rPr>
              <a:t>https://www.semanticscholar.org/paper/Carotid-Endarterectomy%3A-Analysis-of-Early-(%3C30-and-Lee-Lee/b1145d2868e6b18264356de723a4d1e582c87e45/figure/0</a:t>
            </a:r>
            <a:endParaRPr kumimoji="0" lang="en-US" b="0" i="0" u="none" strike="noStrike" kern="1200" cap="none" spc="0" normalizeH="0" baseline="0" noProof="0" dirty="0">
              <a:ln>
                <a:noFill/>
              </a:ln>
              <a:solidFill>
                <a:prstClr val="black"/>
              </a:solidFill>
              <a:effectLst/>
              <a:uLnTx/>
              <a:uFillTx/>
              <a:cs typeface="Calibri" panose="020F0502020204030204" pitchFamily="34" charset="0"/>
            </a:endParaRPr>
          </a:p>
          <a:p>
            <a:pPr marL="342900" marR="0" lvl="0" indent="-342900" algn="l" defTabSz="457200" rtl="0" eaLnBrk="1" fontAlgn="auto" latinLnBrk="0" hangingPunct="1">
              <a:lnSpc>
                <a:spcPct val="110000"/>
              </a:lnSpc>
              <a:spcBef>
                <a:spcPts val="1000"/>
              </a:spcBef>
              <a:spcAft>
                <a:spcPts val="0"/>
              </a:spcAft>
              <a:buSzPct val="80000"/>
              <a:buFont typeface="+mj-lt"/>
              <a:buAutoNum type="arabicPeriod" startAt="11"/>
              <a:tabLst/>
              <a:defRPr/>
            </a:pPr>
            <a:r>
              <a:rPr kumimoji="0" lang="en-US" b="0" i="0" u="none" strike="noStrike" kern="1200" cap="none" spc="0" normalizeH="0" baseline="0" noProof="0" dirty="0">
                <a:ln>
                  <a:noFill/>
                </a:ln>
                <a:solidFill>
                  <a:prstClr val="black"/>
                </a:solidFill>
                <a:effectLst/>
                <a:uLnTx/>
                <a:uFillTx/>
                <a:cs typeface="Calibri" panose="020F0502020204030204" pitchFamily="34" charset="0"/>
              </a:rPr>
              <a:t>Madwahl, S., Rajagopal, V., Bhatt, D.L., Bajzer, C.T., Whitlow, P., Kapadia, S.R. (2008, May). Predictors of Difficult Carotid Stenting as Determined by Aortic Arch Angiography. Journal of Invasive Cardiology, 20(5). [Fig. 2]. Retrieved from </a:t>
            </a:r>
            <a:r>
              <a:rPr kumimoji="0" lang="en-US" b="0" i="0" u="none" strike="noStrike" kern="1200" cap="none" spc="0" normalizeH="0" baseline="0" noProof="0" dirty="0">
                <a:ln>
                  <a:noFill/>
                </a:ln>
                <a:solidFill>
                  <a:prstClr val="black"/>
                </a:solidFill>
                <a:effectLst/>
                <a:uLnTx/>
                <a:uFillTx/>
                <a:cs typeface="Calibri" panose="020F0502020204030204" pitchFamily="34" charset="0"/>
                <a:hlinkClick r:id="rId3"/>
              </a:rPr>
              <a:t>http://www.invasivecardiology.,com/article/8754</a:t>
            </a:r>
            <a:endParaRPr kumimoji="0" lang="en-US" b="0" i="0" u="none" strike="noStrike" kern="1200" cap="none" spc="0" normalizeH="0" baseline="0" noProof="0" dirty="0">
              <a:ln>
                <a:noFill/>
              </a:ln>
              <a:solidFill>
                <a:prstClr val="black"/>
              </a:solidFill>
              <a:effectLst/>
              <a:uLnTx/>
              <a:uFillTx/>
              <a:cs typeface="Calibri" panose="020F0502020204030204" pitchFamily="34" charset="0"/>
            </a:endParaRPr>
          </a:p>
          <a:p>
            <a:pPr marL="342900" marR="0" lvl="0" indent="-342900" algn="l" defTabSz="457200" rtl="0" eaLnBrk="1" fontAlgn="auto" latinLnBrk="0" hangingPunct="1">
              <a:lnSpc>
                <a:spcPct val="110000"/>
              </a:lnSpc>
              <a:spcBef>
                <a:spcPts val="1000"/>
              </a:spcBef>
              <a:spcAft>
                <a:spcPts val="0"/>
              </a:spcAft>
              <a:buSzPct val="80000"/>
              <a:buFont typeface="+mj-lt"/>
              <a:buAutoNum type="arabicPeriod" startAt="11"/>
              <a:tabLst/>
              <a:defRPr/>
            </a:pPr>
            <a:r>
              <a:rPr kumimoji="0" lang="en-US" b="0" i="0" u="none" strike="noStrike" kern="1200" cap="none" spc="0" normalizeH="0" baseline="0" noProof="0" dirty="0">
                <a:ln>
                  <a:noFill/>
                </a:ln>
                <a:solidFill>
                  <a:prstClr val="black"/>
                </a:solidFill>
                <a:effectLst/>
                <a:uLnTx/>
                <a:uFillTx/>
                <a:cs typeface="Calibri" panose="020F0502020204030204" pitchFamily="34" charset="0"/>
              </a:rPr>
              <a:t>Michigan Medicine. (2010, June). Carotid Artery Stenting. Retrieved November 22, 2019 from </a:t>
            </a:r>
            <a:r>
              <a:rPr kumimoji="0" lang="en-US" b="0" i="0" u="none" strike="noStrike" kern="1200" cap="none" spc="0" normalizeH="0" baseline="0" noProof="0" dirty="0">
                <a:ln>
                  <a:noFill/>
                </a:ln>
                <a:solidFill>
                  <a:prstClr val="black"/>
                </a:solidFill>
                <a:effectLst/>
                <a:uLnTx/>
                <a:uFillTx/>
                <a:cs typeface="Calibri" panose="020F0502020204030204" pitchFamily="34" charset="0"/>
                <a:hlinkClick r:id="rId4"/>
              </a:rPr>
              <a:t>http://surgery.med.umich.edu/vascular/patient/pdf/Carotid_Stent.pdf</a:t>
            </a:r>
            <a:endParaRPr kumimoji="0" lang="en-US" b="0" i="0" u="none" strike="noStrike" kern="1200" cap="none" spc="0" normalizeH="0" baseline="0" noProof="0" dirty="0">
              <a:ln>
                <a:noFill/>
              </a:ln>
              <a:solidFill>
                <a:prstClr val="black"/>
              </a:solidFill>
              <a:effectLst/>
              <a:uLnTx/>
              <a:uFillTx/>
              <a:cs typeface="Calibri" panose="020F0502020204030204" pitchFamily="34" charset="0"/>
            </a:endParaRPr>
          </a:p>
          <a:p>
            <a:pPr marL="342900" marR="0" lvl="0" indent="-342900" algn="l" defTabSz="457200" rtl="0" eaLnBrk="1" fontAlgn="auto" latinLnBrk="0" hangingPunct="1">
              <a:lnSpc>
                <a:spcPct val="110000"/>
              </a:lnSpc>
              <a:spcBef>
                <a:spcPts val="1000"/>
              </a:spcBef>
              <a:spcAft>
                <a:spcPts val="0"/>
              </a:spcAft>
              <a:buSzPct val="80000"/>
              <a:buFont typeface="+mj-lt"/>
              <a:buAutoNum type="arabicPeriod" startAt="11"/>
              <a:tabLst/>
              <a:defRPr/>
            </a:pPr>
            <a:r>
              <a:rPr kumimoji="0" lang="en-US" b="0" i="0" u="none" strike="noStrike" kern="1200" cap="none" spc="0" normalizeH="0" baseline="0" noProof="0" dirty="0">
                <a:ln>
                  <a:noFill/>
                </a:ln>
                <a:solidFill>
                  <a:prstClr val="black"/>
                </a:solidFill>
                <a:effectLst/>
                <a:uLnTx/>
                <a:uFillTx/>
                <a:cs typeface="Calibri" panose="020F0502020204030204" pitchFamily="34" charset="0"/>
              </a:rPr>
              <a:t>Michigan Medicine. (2010, June). Carotid Endarterectomy Eversion Technique – Surgery. Retrieved November 21, 2019 from </a:t>
            </a:r>
            <a:r>
              <a:rPr kumimoji="0" lang="en-US" b="0" i="0" u="none" strike="noStrike" kern="1200" cap="none" spc="0" normalizeH="0" baseline="0" noProof="0" dirty="0">
                <a:ln>
                  <a:noFill/>
                </a:ln>
                <a:solidFill>
                  <a:prstClr val="black"/>
                </a:solidFill>
                <a:effectLst/>
                <a:uLnTx/>
                <a:uFillTx/>
                <a:cs typeface="Calibri" panose="020F0502020204030204" pitchFamily="34" charset="0"/>
                <a:hlinkClick r:id="rId5"/>
              </a:rPr>
              <a:t>http://surgery.med.umich.edu/vascular/patient/pdf/carotideversion.pdf</a:t>
            </a:r>
            <a:endParaRPr kumimoji="0" lang="en-US" b="0" i="0" u="none" strike="noStrike" kern="1200" cap="none" spc="0" normalizeH="0" baseline="0" noProof="0" dirty="0">
              <a:ln>
                <a:noFill/>
              </a:ln>
              <a:solidFill>
                <a:prstClr val="black"/>
              </a:solidFill>
              <a:effectLst/>
              <a:uLnTx/>
              <a:uFillTx/>
              <a:cs typeface="Calibri" panose="020F0502020204030204" pitchFamily="34" charset="0"/>
            </a:endParaRPr>
          </a:p>
          <a:p>
            <a:pPr marL="342900" marR="0" lvl="0" indent="-342900" algn="l" defTabSz="457200" rtl="0" eaLnBrk="1" fontAlgn="auto" latinLnBrk="0" hangingPunct="1">
              <a:lnSpc>
                <a:spcPct val="110000"/>
              </a:lnSpc>
              <a:spcBef>
                <a:spcPts val="1000"/>
              </a:spcBef>
              <a:spcAft>
                <a:spcPts val="0"/>
              </a:spcAft>
              <a:buSzPct val="80000"/>
              <a:buFont typeface="+mj-lt"/>
              <a:buAutoNum type="arabicPeriod" startAt="11"/>
              <a:tabLst/>
              <a:defRPr/>
            </a:pPr>
            <a:r>
              <a:rPr kumimoji="0" lang="en-US" b="0" i="0" u="none" strike="noStrike" kern="1200" cap="none" spc="0" normalizeH="0" baseline="0" noProof="0" dirty="0">
                <a:ln>
                  <a:noFill/>
                </a:ln>
                <a:solidFill>
                  <a:prstClr val="black"/>
                </a:solidFill>
                <a:effectLst/>
                <a:uLnTx/>
                <a:uFillTx/>
                <a:cs typeface="Calibri" panose="020F0502020204030204" pitchFamily="34" charset="0"/>
              </a:rPr>
              <a:t>Michigan Medicine. (2016, May). Carotid Endarterectomy: Normal Blood Flow to the Brain. Retrieved November 21, 2019 from </a:t>
            </a:r>
            <a:r>
              <a:rPr kumimoji="0" lang="en-US" b="0" i="0" u="none" strike="noStrike" kern="1200" cap="none" spc="0" normalizeH="0" baseline="0" noProof="0" dirty="0">
                <a:ln>
                  <a:noFill/>
                </a:ln>
                <a:solidFill>
                  <a:prstClr val="black"/>
                </a:solidFill>
                <a:effectLst/>
                <a:uLnTx/>
                <a:uFillTx/>
                <a:cs typeface="Calibri" panose="020F0502020204030204" pitchFamily="34" charset="0"/>
                <a:hlinkClick r:id="rId6"/>
              </a:rPr>
              <a:t>http://med.umich.edu/1libr/Surgery/VascularSurgery/Illustrations/carotidEnd.wBloodFlow.pdf</a:t>
            </a:r>
            <a:endParaRPr kumimoji="0" lang="en-US" b="0" i="0" u="none" strike="noStrike" kern="1200" cap="none" spc="0" normalizeH="0" baseline="0" noProof="0" dirty="0">
              <a:ln>
                <a:noFill/>
              </a:ln>
              <a:solidFill>
                <a:prstClr val="black"/>
              </a:solidFill>
              <a:effectLst/>
              <a:uLnTx/>
              <a:uFillTx/>
              <a:cs typeface="Calibri" panose="020F0502020204030204" pitchFamily="34" charset="0"/>
            </a:endParaRPr>
          </a:p>
        </p:txBody>
      </p:sp>
    </p:spTree>
    <p:extLst>
      <p:ext uri="{BB962C8B-B14F-4D97-AF65-F5344CB8AC3E}">
        <p14:creationId xmlns:p14="http://schemas.microsoft.com/office/powerpoint/2010/main" val="22545332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4" name="Content Placeholder 1"/>
          <p:cNvSpPr>
            <a:spLocks noGrp="1"/>
          </p:cNvSpPr>
          <p:nvPr>
            <p:ph idx="1"/>
          </p:nvPr>
        </p:nvSpPr>
        <p:spPr/>
        <p:txBody>
          <a:bodyPr>
            <a:normAutofit lnSpcReduction="10000"/>
          </a:bodyPr>
          <a:lstStyle/>
          <a:p>
            <a:pPr marL="457200" indent="-457200">
              <a:buFont typeface="+mj-lt"/>
              <a:buAutoNum type="arabicPeriod" startAt="16"/>
            </a:pPr>
            <a:r>
              <a:rPr lang="en-US" sz="2000" dirty="0">
                <a:solidFill>
                  <a:prstClr val="black"/>
                </a:solidFill>
                <a:cs typeface="Calibri" panose="020F0502020204030204" pitchFamily="34" charset="0"/>
              </a:rPr>
              <a:t>National Institutes of Health, National Heart, Lung, and Blood Institute (n.d.). Carotid Artery Disease. Retrieved November 6, 2019 from </a:t>
            </a:r>
            <a:r>
              <a:rPr lang="en-US" sz="2000" dirty="0">
                <a:solidFill>
                  <a:prstClr val="black"/>
                </a:solidFill>
                <a:cs typeface="Calibri" panose="020F0502020204030204" pitchFamily="34" charset="0"/>
                <a:hlinkClick r:id="rId2"/>
              </a:rPr>
              <a:t>https://www.nhlbi.nih.gov/health-topics/carotid-artery-disease</a:t>
            </a:r>
            <a:endParaRPr lang="en-US" sz="2000" dirty="0">
              <a:solidFill>
                <a:prstClr val="black"/>
              </a:solidFill>
              <a:cs typeface="Calibri" panose="020F0502020204030204" pitchFamily="34" charset="0"/>
            </a:endParaRPr>
          </a:p>
          <a:p>
            <a:pPr marL="457200" indent="-457200">
              <a:buFont typeface="+mj-lt"/>
              <a:buAutoNum type="arabicPeriod" startAt="16"/>
            </a:pPr>
            <a:r>
              <a:rPr lang="en-US" sz="2000" dirty="0">
                <a:solidFill>
                  <a:prstClr val="black"/>
                </a:solidFill>
                <a:cs typeface="Calibri" panose="020F0502020204030204" pitchFamily="34" charset="0"/>
              </a:rPr>
              <a:t>Open Anesthesia, </a:t>
            </a:r>
            <a:r>
              <a:rPr lang="en-US" sz="2000" dirty="0">
                <a:solidFill>
                  <a:prstClr val="black"/>
                </a:solidFill>
              </a:rPr>
              <a:t>Carotid Endarterectomy: CNS Monitoring (n.d.). Retrieved May 15, 2020 from</a:t>
            </a:r>
            <a:br>
              <a:rPr lang="en-US" sz="2000" dirty="0">
                <a:solidFill>
                  <a:prstClr val="black"/>
                </a:solidFill>
              </a:rPr>
            </a:br>
            <a:r>
              <a:rPr lang="en-US" sz="2000" dirty="0">
                <a:solidFill>
                  <a:prstClr val="black"/>
                </a:solidFill>
                <a:hlinkClick r:id="rId3"/>
              </a:rPr>
              <a:t>https://www.openanesthesia.org/carotid_endarterectomy_cns_monitoring/</a:t>
            </a:r>
            <a:endParaRPr lang="en-US" sz="2000" dirty="0">
              <a:solidFill>
                <a:prstClr val="black"/>
              </a:solidFill>
            </a:endParaRPr>
          </a:p>
          <a:p>
            <a:pPr marL="457200" indent="-457200">
              <a:buFont typeface="+mj-lt"/>
              <a:buAutoNum type="arabicPeriod" startAt="16"/>
            </a:pPr>
            <a:r>
              <a:rPr lang="en-US" sz="2000" dirty="0">
                <a:solidFill>
                  <a:prstClr val="black"/>
                </a:solidFill>
                <a:cs typeface="Calibri" panose="020F0502020204030204" pitchFamily="34" charset="0"/>
              </a:rPr>
              <a:t>Petitjean, C. (n.d.). Carotid.net General Public Area. Retrieved November 21, 2019 from </a:t>
            </a:r>
            <a:r>
              <a:rPr lang="en-US" sz="2000" dirty="0">
                <a:solidFill>
                  <a:prstClr val="black"/>
                </a:solidFill>
                <a:cs typeface="Calibri" panose="020F0502020204030204" pitchFamily="34" charset="0"/>
                <a:hlinkClick r:id="rId4"/>
              </a:rPr>
              <a:t>http://carotid.net/public_area/</a:t>
            </a:r>
            <a:endParaRPr lang="en-US" sz="2000" dirty="0"/>
          </a:p>
          <a:p>
            <a:pPr marL="457200" indent="-457200">
              <a:buFont typeface="+mj-lt"/>
              <a:buAutoNum type="arabicPeriod" startAt="16"/>
            </a:pPr>
            <a:r>
              <a:rPr lang="en-US" sz="2000" dirty="0"/>
              <a:t>Plummer, D., and Neville, R.F. (2009). Patch Angioplasty. (Figure 58-10). Retrieved from </a:t>
            </a:r>
            <a:r>
              <a:rPr lang="en-US" sz="2000" dirty="0">
                <a:hlinkClick r:id="rId5"/>
              </a:rPr>
              <a:t>https://www.sciencedirect.com/topics/medicine-and-dentistry/patch-angioplasty</a:t>
            </a:r>
            <a:endParaRPr lang="en-US" sz="2000" dirty="0"/>
          </a:p>
          <a:p>
            <a:pPr marL="457200" indent="-457200">
              <a:buFont typeface="+mj-lt"/>
              <a:buAutoNum type="arabicPeriod" startAt="16"/>
            </a:pPr>
            <a:r>
              <a:rPr lang="en-US" sz="2000" dirty="0"/>
              <a:t>Patel, R.A.G. (2014). State of the Art in Carotid Artery Stenting: Trial Data, Technical Aspects, and Limitations. </a:t>
            </a:r>
            <a:r>
              <a:rPr lang="en-US" sz="2000" i="1" dirty="0"/>
              <a:t>Journal of Cardiovascular Translational Research, 7</a:t>
            </a:r>
            <a:r>
              <a:rPr lang="en-US" sz="2000" dirty="0"/>
              <a:t>(4), 446-457, [Fig. 2]. Retrieved from </a:t>
            </a:r>
            <a:r>
              <a:rPr lang="en-US" sz="2000" dirty="0">
                <a:cs typeface="Calibri" panose="020F0502020204030204" pitchFamily="34" charset="0"/>
                <a:hlinkClick r:id="rId6"/>
              </a:rPr>
              <a:t>https://link.springer.com/article/10.1007%2Fs12265-014-9567-3</a:t>
            </a:r>
            <a:endParaRPr lang="en-US" sz="2000" dirty="0">
              <a:cs typeface="Calibri" panose="020F0502020204030204" pitchFamily="34" charset="0"/>
            </a:endParaRPr>
          </a:p>
          <a:p>
            <a:pPr marL="457200" indent="-457200">
              <a:lnSpc>
                <a:spcPct val="110000"/>
              </a:lnSpc>
              <a:buFont typeface="+mj-lt"/>
              <a:buAutoNum type="arabicPeriod" startAt="16"/>
            </a:pPr>
            <a:endParaRPr lang="en-US" sz="2000" dirty="0">
              <a:solidFill>
                <a:schemeClr val="tx1"/>
              </a:solidFill>
              <a:cs typeface="Calibri" panose="020F0502020204030204" pitchFamily="34" charset="0"/>
            </a:endParaRPr>
          </a:p>
          <a:p>
            <a:pPr marL="457200" indent="-457200">
              <a:lnSpc>
                <a:spcPct val="110000"/>
              </a:lnSpc>
              <a:buFont typeface="+mj-lt"/>
              <a:buAutoNum type="arabicPeriod" startAt="16"/>
            </a:pPr>
            <a:endParaRPr lang="en-US" sz="2000" dirty="0">
              <a:solidFill>
                <a:schemeClr val="tx1"/>
              </a:solidFill>
            </a:endParaRPr>
          </a:p>
          <a:p>
            <a:pPr marL="457200" indent="-457200">
              <a:buFont typeface="+mj-lt"/>
              <a:buAutoNum type="arabicPeriod" startAt="16"/>
            </a:pPr>
            <a:endParaRPr lang="en-US" sz="2000" dirty="0"/>
          </a:p>
          <a:p>
            <a:pPr marL="457200" indent="-457200">
              <a:buFont typeface="+mj-lt"/>
              <a:buAutoNum type="arabicPeriod" startAt="16"/>
            </a:pPr>
            <a:endParaRPr lang="en-US" sz="2000" dirty="0"/>
          </a:p>
          <a:p>
            <a:pPr marL="457200" indent="-457200">
              <a:buFont typeface="+mj-lt"/>
              <a:buAutoNum type="arabicPeriod" startAt="16"/>
            </a:pPr>
            <a:endParaRPr lang="en-US" sz="2000" dirty="0"/>
          </a:p>
          <a:p>
            <a:pPr>
              <a:buNone/>
            </a:pPr>
            <a:endParaRPr lang="en-US" sz="2200" dirty="0"/>
          </a:p>
        </p:txBody>
      </p:sp>
    </p:spTree>
    <p:extLst>
      <p:ext uri="{BB962C8B-B14F-4D97-AF65-F5344CB8AC3E}">
        <p14:creationId xmlns:p14="http://schemas.microsoft.com/office/powerpoint/2010/main" val="6003810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4" name="Content Placeholder 2"/>
          <p:cNvSpPr>
            <a:spLocks noGrp="1"/>
          </p:cNvSpPr>
          <p:nvPr>
            <p:ph idx="1"/>
          </p:nvPr>
        </p:nvSpPr>
        <p:spPr/>
        <p:txBody>
          <a:bodyPr>
            <a:normAutofit lnSpcReduction="10000"/>
          </a:bodyPr>
          <a:lstStyle/>
          <a:p>
            <a:pPr marL="457200" indent="-457200">
              <a:buFont typeface="+mj-lt"/>
              <a:buAutoNum type="arabicPeriod" startAt="21"/>
            </a:pPr>
            <a:r>
              <a:rPr lang="en-US" sz="2000" dirty="0">
                <a:solidFill>
                  <a:prstClr val="black"/>
                </a:solidFill>
                <a:cs typeface="Calibri" panose="020F0502020204030204" pitchFamily="34" charset="0"/>
              </a:rPr>
              <a:t>Quora. (2017, May 24). What are the main parts of the brain and how do they work? Retrieved November 22, 2019 from </a:t>
            </a:r>
            <a:r>
              <a:rPr lang="en-US" sz="2000" dirty="0">
                <a:solidFill>
                  <a:prstClr val="black"/>
                </a:solidFill>
                <a:cs typeface="Calibri" panose="020F0502020204030204" pitchFamily="34" charset="0"/>
                <a:hlinkClick r:id="rId2"/>
              </a:rPr>
              <a:t>https://www.quora.com/What-are-the-main-parts-of-the-brain-and-how-do-they-work</a:t>
            </a:r>
            <a:endParaRPr lang="en-US" sz="2000" dirty="0">
              <a:solidFill>
                <a:prstClr val="black"/>
              </a:solidFill>
              <a:cs typeface="Calibri" panose="020F0502020204030204" pitchFamily="34" charset="0"/>
            </a:endParaRPr>
          </a:p>
          <a:p>
            <a:pPr marL="457200" indent="-457200">
              <a:buFont typeface="+mj-lt"/>
              <a:buAutoNum type="arabicPeriod" startAt="21"/>
            </a:pPr>
            <a:r>
              <a:rPr lang="en-US" sz="2000" dirty="0">
                <a:solidFill>
                  <a:prstClr val="black"/>
                </a:solidFill>
                <a:cs typeface="Calibri" panose="020F0502020204030204" pitchFamily="34" charset="0"/>
              </a:rPr>
              <a:t>Rasmussen, T.E., Clouse, W.D., &amp; Tonnessen, B.H. (2019). Handbook of Patient Care in Vascular Diseases (6th ed.). Philadelphia: Wolters Kluwer. </a:t>
            </a:r>
          </a:p>
          <a:p>
            <a:pPr marL="457200" indent="-457200">
              <a:buFont typeface="+mj-lt"/>
              <a:buAutoNum type="arabicPeriod" startAt="21"/>
            </a:pPr>
            <a:r>
              <a:rPr lang="en-US" sz="2000" dirty="0">
                <a:solidFill>
                  <a:prstClr val="black"/>
                </a:solidFill>
                <a:cs typeface="Calibri" panose="020F0502020204030204" pitchFamily="34" charset="0"/>
              </a:rPr>
              <a:t>Right hypoglossal nerve palsy, characterized by deviation of the tongue to the right. [Online image]. (n.d.). Retrieved on November 22, 2019 from </a:t>
            </a:r>
            <a:r>
              <a:rPr lang="en-US" sz="2000" dirty="0">
                <a:solidFill>
                  <a:prstClr val="black"/>
                </a:solidFill>
                <a:cs typeface="Calibri" panose="020F0502020204030204" pitchFamily="34" charset="0"/>
                <a:hlinkClick r:id="rId3"/>
              </a:rPr>
              <a:t>https://teachmeanatomy.info/head/cranial-nerves/hypoglossal/</a:t>
            </a:r>
            <a:endParaRPr lang="en-US" sz="2000" dirty="0">
              <a:solidFill>
                <a:prstClr val="black"/>
              </a:solidFill>
              <a:cs typeface="Calibri" panose="020F0502020204030204" pitchFamily="34" charset="0"/>
            </a:endParaRPr>
          </a:p>
          <a:p>
            <a:pPr marL="457200" indent="-457200">
              <a:buFont typeface="+mj-lt"/>
              <a:buAutoNum type="arabicPeriod" startAt="21"/>
            </a:pPr>
            <a:r>
              <a:rPr lang="en-US" sz="2000" dirty="0">
                <a:solidFill>
                  <a:prstClr val="black"/>
                </a:solidFill>
                <a:cs typeface="Calibri" panose="020F0502020204030204" pitchFamily="34" charset="0"/>
              </a:rPr>
              <a:t>Rothwell, P.M., Algra, A., Chen, Z., Diener, H.C., Norrving, B., DPhil, Z.M. (2016, July 23-29). Effects of aspirin on risk and severity of early recurrent stroke after transient ischaemic attack and ischaemic stroke: time-course analysis of randomised trials. The Lancet, 388(10042), 365-375. Retrieved from </a:t>
            </a:r>
            <a:r>
              <a:rPr lang="en-US" sz="2000" dirty="0">
                <a:solidFill>
                  <a:prstClr val="black"/>
                </a:solidFill>
                <a:cs typeface="Calibri" panose="020F0502020204030204" pitchFamily="34" charset="0"/>
                <a:hlinkClick r:id="rId4"/>
              </a:rPr>
              <a:t>doi:10.1016/S0140-6736(16)30468-8</a:t>
            </a:r>
            <a:endParaRPr lang="en-US" sz="2000" dirty="0">
              <a:solidFill>
                <a:prstClr val="black"/>
              </a:solidFill>
              <a:cs typeface="Calibri" panose="020F0502020204030204" pitchFamily="34" charset="0"/>
            </a:endParaRPr>
          </a:p>
          <a:p>
            <a:pPr marL="457200" indent="-457200">
              <a:buFont typeface="+mj-lt"/>
              <a:buAutoNum type="arabicPeriod" startAt="21"/>
            </a:pPr>
            <a:r>
              <a:rPr lang="en-US" sz="2000" dirty="0">
                <a:solidFill>
                  <a:prstClr val="black"/>
                </a:solidFill>
                <a:cs typeface="Calibri" panose="020F0502020204030204" pitchFamily="34" charset="0"/>
              </a:rPr>
              <a:t>Vascular News. (2015. November 3). Silk Road Medical enrolls first patient in ROADSTER 2 trial. Retrieved November 22, 2019 from </a:t>
            </a:r>
            <a:r>
              <a:rPr lang="en-US" sz="2000" dirty="0">
                <a:solidFill>
                  <a:prstClr val="black"/>
                </a:solidFill>
                <a:cs typeface="Calibri" panose="020F0502020204030204" pitchFamily="34" charset="0"/>
                <a:hlinkClick r:id="rId5"/>
              </a:rPr>
              <a:t>https://vascularnews.com/silk-road-medical-enrols-first-patient-in-roadster-2-trial/</a:t>
            </a:r>
            <a:endParaRPr lang="en-US" sz="2000" dirty="0">
              <a:solidFill>
                <a:prstClr val="black"/>
              </a:solidFill>
              <a:cs typeface="Calibri" panose="020F0502020204030204" pitchFamily="34" charset="0"/>
            </a:endParaRPr>
          </a:p>
          <a:p>
            <a:pPr marL="0" indent="0">
              <a:buNone/>
            </a:pPr>
            <a:endParaRPr lang="en-US" sz="1800" dirty="0"/>
          </a:p>
        </p:txBody>
      </p:sp>
    </p:spTree>
    <p:extLst>
      <p:ext uri="{BB962C8B-B14F-4D97-AF65-F5344CB8AC3E}">
        <p14:creationId xmlns:p14="http://schemas.microsoft.com/office/powerpoint/2010/main" val="1283359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a:t>
            </a:r>
            <a:endParaRPr lang="en-US" dirty="0"/>
          </a:p>
        </p:txBody>
      </p:sp>
      <p:sp>
        <p:nvSpPr>
          <p:cNvPr id="4" name="Content Placeholder 1"/>
          <p:cNvSpPr>
            <a:spLocks noGrp="1"/>
          </p:cNvSpPr>
          <p:nvPr>
            <p:ph idx="1"/>
          </p:nvPr>
        </p:nvSpPr>
        <p:spPr/>
        <p:txBody>
          <a:bodyPr>
            <a:normAutofit fontScale="92500" lnSpcReduction="20000"/>
          </a:bodyPr>
          <a:lstStyle/>
          <a:p>
            <a:r>
              <a:rPr lang="en-US" sz="2400" dirty="0">
                <a:solidFill>
                  <a:schemeClr val="tx1"/>
                </a:solidFill>
              </a:rPr>
              <a:t>Hypertension – Most common!</a:t>
            </a:r>
          </a:p>
          <a:p>
            <a:r>
              <a:rPr lang="en-US" sz="2400" dirty="0">
                <a:solidFill>
                  <a:schemeClr val="tx1"/>
                </a:solidFill>
              </a:rPr>
              <a:t>Smoking</a:t>
            </a:r>
          </a:p>
          <a:p>
            <a:r>
              <a:rPr lang="en-US" sz="2400" dirty="0">
                <a:solidFill>
                  <a:schemeClr val="tx1"/>
                </a:solidFill>
              </a:rPr>
              <a:t>Hyperlipidemia</a:t>
            </a:r>
          </a:p>
          <a:p>
            <a:r>
              <a:rPr lang="en-US" sz="2400" dirty="0">
                <a:solidFill>
                  <a:schemeClr val="tx1"/>
                </a:solidFill>
              </a:rPr>
              <a:t>Diabetes</a:t>
            </a:r>
          </a:p>
          <a:p>
            <a:r>
              <a:rPr lang="en-US" sz="2400" dirty="0">
                <a:solidFill>
                  <a:schemeClr val="tx1"/>
                </a:solidFill>
              </a:rPr>
              <a:t>Obesity</a:t>
            </a:r>
          </a:p>
          <a:p>
            <a:r>
              <a:rPr lang="en-US" sz="2400" dirty="0">
                <a:solidFill>
                  <a:schemeClr val="tx1"/>
                </a:solidFill>
              </a:rPr>
              <a:t>Genetics</a:t>
            </a:r>
          </a:p>
          <a:p>
            <a:r>
              <a:rPr lang="en-US" sz="2400" dirty="0">
                <a:solidFill>
                  <a:schemeClr val="tx1"/>
                </a:solidFill>
              </a:rPr>
              <a:t>Sedentary lifestyle</a:t>
            </a:r>
          </a:p>
          <a:p>
            <a:r>
              <a:rPr lang="en-US" sz="2400" dirty="0">
                <a:solidFill>
                  <a:schemeClr val="tx1"/>
                </a:solidFill>
              </a:rPr>
              <a:t>Peripheral Arterial Disease (PAD) and Coronary Artery Disease (CAD) often precede carotid disease</a:t>
            </a:r>
          </a:p>
          <a:p>
            <a:r>
              <a:rPr lang="en-US" sz="2400" dirty="0">
                <a:solidFill>
                  <a:schemeClr val="tx1"/>
                </a:solidFill>
              </a:rPr>
              <a:t>Age/Sex </a:t>
            </a:r>
          </a:p>
          <a:p>
            <a:pPr lvl="1"/>
            <a:r>
              <a:rPr lang="en-US" dirty="0">
                <a:solidFill>
                  <a:schemeClr val="tx1"/>
                </a:solidFill>
              </a:rPr>
              <a:t>Men under the age of 75 have a greater risk than </a:t>
            </a:r>
            <a:r>
              <a:rPr lang="en-US" dirty="0" smtClean="0">
                <a:solidFill>
                  <a:schemeClr val="tx1"/>
                </a:solidFill>
              </a:rPr>
              <a:t>women</a:t>
            </a:r>
            <a:endParaRPr lang="en-US" dirty="0">
              <a:solidFill>
                <a:schemeClr val="tx1"/>
              </a:solidFill>
            </a:endParaRPr>
          </a:p>
          <a:p>
            <a:pPr lvl="1"/>
            <a:r>
              <a:rPr lang="en-US" dirty="0">
                <a:solidFill>
                  <a:schemeClr val="tx1"/>
                </a:solidFill>
              </a:rPr>
              <a:t>Women have a greater risk over the age of </a:t>
            </a:r>
            <a:r>
              <a:rPr lang="en-US" dirty="0" smtClean="0">
                <a:solidFill>
                  <a:schemeClr val="tx1"/>
                </a:solidFill>
              </a:rPr>
              <a:t>75</a:t>
            </a:r>
            <a:endParaRPr lang="en-US" dirty="0">
              <a:solidFill>
                <a:schemeClr val="tx1"/>
              </a:solidFill>
            </a:endParaRPr>
          </a:p>
        </p:txBody>
      </p:sp>
    </p:spTree>
    <p:extLst>
      <p:ext uri="{BB962C8B-B14F-4D97-AF65-F5344CB8AC3E}">
        <p14:creationId xmlns:p14="http://schemas.microsoft.com/office/powerpoint/2010/main" val="14189001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4" name="Content Placeholder 2"/>
          <p:cNvSpPr>
            <a:spLocks noGrp="1"/>
          </p:cNvSpPr>
          <p:nvPr>
            <p:ph idx="1"/>
          </p:nvPr>
        </p:nvSpPr>
        <p:spPr/>
        <p:txBody>
          <a:bodyPr>
            <a:normAutofit/>
          </a:bodyPr>
          <a:lstStyle/>
          <a:p>
            <a:pPr marL="457200" indent="-457200">
              <a:buFont typeface="+mj-lt"/>
              <a:buAutoNum type="arabicPeriod" startAt="26"/>
            </a:pPr>
            <a:r>
              <a:rPr lang="en-US" sz="2000" dirty="0">
                <a:solidFill>
                  <a:prstClr val="black"/>
                </a:solidFill>
                <a:cs typeface="Calibri" panose="020F0502020204030204" pitchFamily="34" charset="0"/>
              </a:rPr>
              <a:t>Vega, J. (n.d.). What to Know About Subdural Hemorrhages. Retrieved February 26, 2020 from </a:t>
            </a:r>
            <a:r>
              <a:rPr lang="en-US" sz="2000" dirty="0">
                <a:solidFill>
                  <a:prstClr val="black"/>
                </a:solidFill>
                <a:cs typeface="Calibri" panose="020F0502020204030204" pitchFamily="34" charset="0"/>
                <a:hlinkClick r:id="rId2"/>
              </a:rPr>
              <a:t>https://www.verywellhealth.com/what-is-a-subdural-hemorrhage-3146102</a:t>
            </a:r>
            <a:endParaRPr lang="en-US" sz="2000" dirty="0">
              <a:solidFill>
                <a:prstClr val="black"/>
              </a:solidFill>
              <a:cs typeface="Calibri" panose="020F0502020204030204" pitchFamily="34" charset="0"/>
            </a:endParaRPr>
          </a:p>
          <a:p>
            <a:pPr marL="457200" indent="-457200">
              <a:buFont typeface="+mj-lt"/>
              <a:buAutoNum type="arabicPeriod" startAt="26"/>
            </a:pPr>
            <a:r>
              <a:rPr lang="en-US" sz="2000" dirty="0">
                <a:solidFill>
                  <a:prstClr val="black"/>
                </a:solidFill>
                <a:cs typeface="Calibri" panose="020F0502020204030204" pitchFamily="34" charset="0"/>
              </a:rPr>
              <a:t>Zhao, J., Zhang, X., Dong, L., Wen, Y., Cui, L. (2014). The Many Roles of Statins in Ischemic Stroke. Current Neuropharmacology, 12(6). </a:t>
            </a:r>
            <a:r>
              <a:rPr lang="en-US" sz="2000" dirty="0">
                <a:solidFill>
                  <a:prstClr val="black"/>
                </a:solidFill>
                <a:cs typeface="Calibri" panose="020F0502020204030204" pitchFamily="34" charset="0"/>
                <a:hlinkClick r:id="rId3"/>
              </a:rPr>
              <a:t>doi:10.2174%2F1570159X12666140923210929</a:t>
            </a:r>
            <a:endParaRPr lang="en-US" sz="2000" dirty="0">
              <a:solidFill>
                <a:prstClr val="black"/>
              </a:solidFill>
              <a:cs typeface="Calibri" panose="020F0502020204030204" pitchFamily="34" charset="0"/>
            </a:endParaRPr>
          </a:p>
          <a:p>
            <a:pPr marL="514350" indent="-514350">
              <a:buFont typeface="+mj-lt"/>
              <a:buAutoNum type="arabicPeriod" startAt="26"/>
            </a:pPr>
            <a:endParaRPr lang="en-US" dirty="0"/>
          </a:p>
        </p:txBody>
      </p:sp>
    </p:spTree>
    <p:extLst>
      <p:ext uri="{BB962C8B-B14F-4D97-AF65-F5344CB8AC3E}">
        <p14:creationId xmlns:p14="http://schemas.microsoft.com/office/powerpoint/2010/main" val="2157194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4" name="Content Placeholder 1"/>
          <p:cNvSpPr>
            <a:spLocks noGrp="1"/>
          </p:cNvSpPr>
          <p:nvPr>
            <p:ph idx="1"/>
          </p:nvPr>
        </p:nvSpPr>
        <p:spPr/>
        <p:txBody>
          <a:bodyPr>
            <a:normAutofit fontScale="85000" lnSpcReduction="20000"/>
          </a:bodyPr>
          <a:lstStyle/>
          <a:p>
            <a:r>
              <a:rPr lang="en-US" sz="2200" dirty="0">
                <a:solidFill>
                  <a:schemeClr val="tx1"/>
                </a:solidFill>
              </a:rPr>
              <a:t>Treatment decision based on percentage of carotid stenosis, patient symptoms and risk factors</a:t>
            </a:r>
          </a:p>
          <a:p>
            <a:r>
              <a:rPr lang="en-US" sz="2200" dirty="0">
                <a:solidFill>
                  <a:schemeClr val="tx1"/>
                </a:solidFill>
              </a:rPr>
              <a:t>Carotid endarterectomy</a:t>
            </a:r>
          </a:p>
          <a:p>
            <a:r>
              <a:rPr lang="en-US" sz="2200" dirty="0">
                <a:solidFill>
                  <a:schemeClr val="tx1"/>
                </a:solidFill>
              </a:rPr>
              <a:t>Carotid stenting and angioplasty</a:t>
            </a:r>
          </a:p>
          <a:p>
            <a:r>
              <a:rPr lang="en-US" sz="2200" dirty="0">
                <a:solidFill>
                  <a:schemeClr val="tx1"/>
                </a:solidFill>
              </a:rPr>
              <a:t>Carotid bypass (currently not collected by BMC2)</a:t>
            </a:r>
          </a:p>
          <a:p>
            <a:r>
              <a:rPr lang="en-US" sz="2200" dirty="0">
                <a:solidFill>
                  <a:schemeClr val="tx1"/>
                </a:solidFill>
              </a:rPr>
              <a:t>Medical Management</a:t>
            </a:r>
          </a:p>
          <a:p>
            <a:pPr lvl="1">
              <a:buFont typeface="Arial" panose="020B0604020202020204" pitchFamily="34" charset="0"/>
              <a:buChar char="•"/>
            </a:pPr>
            <a:r>
              <a:rPr lang="en-US" sz="2200" dirty="0">
                <a:solidFill>
                  <a:schemeClr val="tx1"/>
                </a:solidFill>
              </a:rPr>
              <a:t>Antiplatelets</a:t>
            </a:r>
          </a:p>
          <a:p>
            <a:pPr lvl="1">
              <a:buFont typeface="Arial" panose="020B0604020202020204" pitchFamily="34" charset="0"/>
              <a:buChar char="•"/>
            </a:pPr>
            <a:r>
              <a:rPr lang="en-US" sz="2200" dirty="0">
                <a:solidFill>
                  <a:schemeClr val="tx1"/>
                </a:solidFill>
              </a:rPr>
              <a:t>Statins</a:t>
            </a:r>
          </a:p>
          <a:p>
            <a:pPr lvl="1">
              <a:buFont typeface="Arial" panose="020B0604020202020204" pitchFamily="34" charset="0"/>
              <a:buChar char="•"/>
            </a:pPr>
            <a:r>
              <a:rPr lang="en-US" sz="2200" dirty="0">
                <a:solidFill>
                  <a:schemeClr val="tx1"/>
                </a:solidFill>
              </a:rPr>
              <a:t>Antihypertensives</a:t>
            </a:r>
          </a:p>
          <a:p>
            <a:pPr lvl="1">
              <a:buFont typeface="Arial" panose="020B0604020202020204" pitchFamily="34" charset="0"/>
              <a:buChar char="•"/>
            </a:pPr>
            <a:r>
              <a:rPr lang="en-US" sz="2200" dirty="0">
                <a:solidFill>
                  <a:schemeClr val="tx1"/>
                </a:solidFill>
              </a:rPr>
              <a:t>Risk factor modification</a:t>
            </a:r>
          </a:p>
          <a:p>
            <a:pPr marL="914400" lvl="2" indent="0">
              <a:buNone/>
            </a:pPr>
            <a:endParaRPr lang="en-US" dirty="0"/>
          </a:p>
          <a:p>
            <a:pPr marL="914400" lvl="2" indent="0">
              <a:buNone/>
            </a:pPr>
            <a:endParaRPr lang="en-US" dirty="0"/>
          </a:p>
          <a:p>
            <a:pPr marL="914400" lvl="2" indent="0">
              <a:buNone/>
            </a:pPr>
            <a:endParaRPr lang="en-US" dirty="0"/>
          </a:p>
          <a:p>
            <a:pPr marL="514350" lvl="1" indent="0">
              <a:buNone/>
            </a:pPr>
            <a:endParaRPr lang="en-US" dirty="0" smtClean="0">
              <a:solidFill>
                <a:schemeClr val="tx1"/>
              </a:solidFill>
            </a:endParaRPr>
          </a:p>
          <a:p>
            <a:pPr marL="514350" lvl="1" indent="0">
              <a:buNone/>
            </a:pPr>
            <a:r>
              <a:rPr lang="en-US" dirty="0" smtClean="0">
                <a:solidFill>
                  <a:schemeClr val="tx1"/>
                </a:solidFill>
              </a:rPr>
              <a:t>Weight </a:t>
            </a:r>
            <a:r>
              <a:rPr lang="en-US" dirty="0">
                <a:solidFill>
                  <a:schemeClr val="tx1"/>
                </a:solidFill>
              </a:rPr>
              <a:t>loss              Smoking cessation               Increased physical activity</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14974" y="4462564"/>
            <a:ext cx="786452" cy="1048603"/>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71400" y="4419888"/>
            <a:ext cx="1170533" cy="1091279"/>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51418" y="4511336"/>
            <a:ext cx="999831" cy="999831"/>
          </a:xfrm>
          <a:prstGeom prst="rect">
            <a:avLst/>
          </a:prstGeom>
        </p:spPr>
      </p:pic>
    </p:spTree>
    <p:extLst>
      <p:ext uri="{BB962C8B-B14F-4D97-AF65-F5344CB8AC3E}">
        <p14:creationId xmlns:p14="http://schemas.microsoft.com/office/powerpoint/2010/main" val="3017716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CAS/CEA Indication or Outcome: TIA or Stroke</a:t>
            </a:r>
            <a:endParaRPr lang="en-US" sz="3600"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838200" y="1571625"/>
            <a:ext cx="5874899" cy="4351338"/>
          </a:xfrm>
          <a:prstGeom prst="rect">
            <a:avLst/>
          </a:prstGeom>
        </p:spPr>
      </p:pic>
      <p:sp>
        <p:nvSpPr>
          <p:cNvPr id="5" name="Content Placeholder 5"/>
          <p:cNvSpPr txBox="1">
            <a:spLocks/>
          </p:cNvSpPr>
          <p:nvPr/>
        </p:nvSpPr>
        <p:spPr>
          <a:xfrm>
            <a:off x="7751265" y="1876425"/>
            <a:ext cx="3602535" cy="4140200"/>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smtClean="0"/>
              <a:t>TIA</a:t>
            </a:r>
          </a:p>
          <a:p>
            <a:pPr lvl="1"/>
            <a:r>
              <a:rPr lang="en-US" dirty="0" smtClean="0"/>
              <a:t>Focal neurologic abnormality of sudden onset and brief duration.</a:t>
            </a:r>
          </a:p>
          <a:p>
            <a:pPr lvl="1"/>
            <a:r>
              <a:rPr lang="en-US" dirty="0" smtClean="0"/>
              <a:t>Generally lasts &lt;24 hours.</a:t>
            </a:r>
          </a:p>
          <a:p>
            <a:r>
              <a:rPr lang="en-US" b="1" dirty="0" smtClean="0"/>
              <a:t>Stroke</a:t>
            </a:r>
          </a:p>
          <a:p>
            <a:pPr lvl="1"/>
            <a:r>
              <a:rPr lang="en-US" dirty="0" smtClean="0"/>
              <a:t> Neurologic abnormality leading to loss of function. </a:t>
            </a:r>
          </a:p>
          <a:p>
            <a:pPr lvl="1"/>
            <a:r>
              <a:rPr lang="en-US" dirty="0" smtClean="0"/>
              <a:t>Residual symptoms last &gt; 24 hours.</a:t>
            </a:r>
          </a:p>
          <a:p>
            <a:pPr lvl="1"/>
            <a:endParaRPr lang="en-US" dirty="0"/>
          </a:p>
        </p:txBody>
      </p:sp>
      <p:sp>
        <p:nvSpPr>
          <p:cNvPr id="6" name="TextBox 5"/>
          <p:cNvSpPr txBox="1"/>
          <p:nvPr/>
        </p:nvSpPr>
        <p:spPr>
          <a:xfrm rot="10800000" flipV="1">
            <a:off x="1041399" y="5859051"/>
            <a:ext cx="5418667"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Trebuchet MS" panose="020B0603020202020204"/>
                <a:ea typeface="+mn-ea"/>
                <a:cs typeface="+mn-cs"/>
              </a:rPr>
              <a:t>https://www.quora.com/What-are-the-main-parts-of-the-brain-and-how-do-they-work</a:t>
            </a:r>
          </a:p>
        </p:txBody>
      </p:sp>
    </p:spTree>
    <p:extLst>
      <p:ext uri="{BB962C8B-B14F-4D97-AF65-F5344CB8AC3E}">
        <p14:creationId xmlns:p14="http://schemas.microsoft.com/office/powerpoint/2010/main" val="928871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CAS/CEA Indication or Outcome: TIA or Stroke</a:t>
            </a:r>
            <a:endParaRPr lang="en-US" sz="3600" dirty="0"/>
          </a:p>
        </p:txBody>
      </p:sp>
      <p:sp>
        <p:nvSpPr>
          <p:cNvPr id="4" name="Content Placeholder 2"/>
          <p:cNvSpPr>
            <a:spLocks noGrp="1"/>
          </p:cNvSpPr>
          <p:nvPr>
            <p:ph idx="1"/>
          </p:nvPr>
        </p:nvSpPr>
        <p:spPr/>
        <p:txBody>
          <a:bodyPr/>
          <a:lstStyle/>
          <a:p>
            <a:pPr marL="0" indent="0">
              <a:buNone/>
            </a:pPr>
            <a:r>
              <a:rPr lang="en-US" b="1" dirty="0"/>
              <a:t>Hemispheric: Frontal/Parietal/Occipital/Temporal Lobes</a:t>
            </a:r>
          </a:p>
          <a:p>
            <a:pPr lvl="1"/>
            <a:r>
              <a:rPr lang="en-US" dirty="0">
                <a:solidFill>
                  <a:schemeClr val="tx1"/>
                </a:solidFill>
              </a:rPr>
              <a:t>Symptoms depend on the part of the brain that is affected</a:t>
            </a:r>
          </a:p>
          <a:p>
            <a:pPr lvl="1"/>
            <a:r>
              <a:rPr lang="en-US" dirty="0">
                <a:solidFill>
                  <a:schemeClr val="tx1"/>
                </a:solidFill>
              </a:rPr>
              <a:t>Left Hemispheric stroke affects the right side of the body</a:t>
            </a:r>
          </a:p>
          <a:p>
            <a:pPr lvl="1"/>
            <a:r>
              <a:rPr lang="en-US" dirty="0">
                <a:solidFill>
                  <a:schemeClr val="tx1"/>
                </a:solidFill>
              </a:rPr>
              <a:t>Right Hemispheric stroke affects the left side of the body</a:t>
            </a:r>
          </a:p>
          <a:p>
            <a:pPr lvl="1"/>
            <a:r>
              <a:rPr lang="en-US" dirty="0">
                <a:solidFill>
                  <a:schemeClr val="tx1"/>
                </a:solidFill>
              </a:rPr>
              <a:t>Weakness or paralysis</a:t>
            </a:r>
          </a:p>
          <a:p>
            <a:pPr lvl="1"/>
            <a:r>
              <a:rPr lang="en-US" dirty="0">
                <a:solidFill>
                  <a:schemeClr val="tx1"/>
                </a:solidFill>
              </a:rPr>
              <a:t>Speech difficulties</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93559" y="3428999"/>
            <a:ext cx="4086224" cy="2926080"/>
          </a:xfrm>
          <a:prstGeom prst="rect">
            <a:avLst/>
          </a:prstGeom>
        </p:spPr>
      </p:pic>
      <p:sp>
        <p:nvSpPr>
          <p:cNvPr id="6" name="Oval 5"/>
          <p:cNvSpPr/>
          <p:nvPr/>
        </p:nvSpPr>
        <p:spPr>
          <a:xfrm>
            <a:off x="8906933" y="3357032"/>
            <a:ext cx="914400" cy="448734"/>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10058400" y="4051299"/>
            <a:ext cx="914400" cy="448734"/>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6849533" y="3428999"/>
            <a:ext cx="914400" cy="448734"/>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7001934" y="5481107"/>
            <a:ext cx="1354666" cy="58102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39910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CAS/CEA Indication or Outcome: TIA or Stroke</a:t>
            </a:r>
            <a:endParaRPr lang="en-US" sz="3600" dirty="0"/>
          </a:p>
        </p:txBody>
      </p:sp>
      <p:sp>
        <p:nvSpPr>
          <p:cNvPr id="4" name="Content Placeholder 2"/>
          <p:cNvSpPr>
            <a:spLocks noGrp="1"/>
          </p:cNvSpPr>
          <p:nvPr>
            <p:ph idx="1"/>
          </p:nvPr>
        </p:nvSpPr>
        <p:spPr/>
        <p:txBody>
          <a:bodyPr/>
          <a:lstStyle/>
          <a:p>
            <a:pPr marL="0" indent="0">
              <a:buNone/>
            </a:pPr>
            <a:r>
              <a:rPr lang="en-US" b="1" dirty="0"/>
              <a:t>Vertebrobasilar: Brain stem and Cerebellum</a:t>
            </a:r>
          </a:p>
          <a:p>
            <a:pPr lvl="1"/>
            <a:r>
              <a:rPr lang="en-US" sz="2800" dirty="0">
                <a:solidFill>
                  <a:schemeClr val="tx1"/>
                </a:solidFill>
              </a:rPr>
              <a:t>Mortality rate of 85%</a:t>
            </a:r>
          </a:p>
          <a:p>
            <a:pPr lvl="1"/>
            <a:r>
              <a:rPr lang="en-US" sz="2800" dirty="0">
                <a:solidFill>
                  <a:schemeClr val="tx1"/>
                </a:solidFill>
              </a:rPr>
              <a:t>Abnormal level of consciousness</a:t>
            </a:r>
          </a:p>
          <a:p>
            <a:pPr lvl="1"/>
            <a:r>
              <a:rPr lang="en-US" sz="2800" dirty="0">
                <a:solidFill>
                  <a:schemeClr val="tx1"/>
                </a:solidFill>
              </a:rPr>
              <a:t>Weakness or paralysis (usually asymmetric)</a:t>
            </a:r>
          </a:p>
          <a:p>
            <a:pPr lvl="1"/>
            <a:r>
              <a:rPr lang="en-US" sz="2800" dirty="0">
                <a:solidFill>
                  <a:schemeClr val="tx1"/>
                </a:solidFill>
              </a:rPr>
              <a:t>Facial weakness</a:t>
            </a:r>
          </a:p>
          <a:p>
            <a:pPr lvl="1"/>
            <a:r>
              <a:rPr lang="en-US" sz="2800" dirty="0">
                <a:solidFill>
                  <a:schemeClr val="tx1"/>
                </a:solidFill>
              </a:rPr>
              <a:t>Ataxia</a:t>
            </a:r>
          </a:p>
          <a:p>
            <a:pPr lvl="1"/>
            <a:r>
              <a:rPr lang="en-US" sz="2800" dirty="0">
                <a:solidFill>
                  <a:schemeClr val="tx1"/>
                </a:solidFill>
              </a:rPr>
              <a:t>Dysphonia</a:t>
            </a:r>
          </a:p>
          <a:p>
            <a:pPr lvl="1"/>
            <a:r>
              <a:rPr lang="en-US" sz="2800" dirty="0">
                <a:solidFill>
                  <a:schemeClr val="tx1"/>
                </a:solidFill>
              </a:rPr>
              <a:t>Dysarthria</a:t>
            </a:r>
          </a:p>
          <a:p>
            <a:pPr lvl="1"/>
            <a:r>
              <a:rPr lang="en-US" sz="2800" dirty="0">
                <a:solidFill>
                  <a:schemeClr val="tx1"/>
                </a:solidFill>
              </a:rPr>
              <a:t>Dysphagia</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31304" y="3616643"/>
            <a:ext cx="3587456" cy="2560320"/>
          </a:xfrm>
          <a:prstGeom prst="rect">
            <a:avLst/>
          </a:prstGeom>
        </p:spPr>
      </p:pic>
      <p:sp>
        <p:nvSpPr>
          <p:cNvPr id="6" name="Oval 5"/>
          <p:cNvSpPr/>
          <p:nvPr/>
        </p:nvSpPr>
        <p:spPr>
          <a:xfrm>
            <a:off x="7763933" y="5604932"/>
            <a:ext cx="863600" cy="618067"/>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9144001" y="5604932"/>
            <a:ext cx="974760" cy="491068"/>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61446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CAS/CEA Indication or Outcome: TIA or Stroke</a:t>
            </a:r>
            <a:endParaRPr lang="en-US" sz="3600" dirty="0"/>
          </a:p>
        </p:txBody>
      </p:sp>
      <p:sp>
        <p:nvSpPr>
          <p:cNvPr id="4" name="Content Placeholder 2"/>
          <p:cNvSpPr>
            <a:spLocks noGrp="1"/>
          </p:cNvSpPr>
          <p:nvPr>
            <p:ph idx="1"/>
          </p:nvPr>
        </p:nvSpPr>
        <p:spPr/>
        <p:txBody>
          <a:bodyPr>
            <a:normAutofit lnSpcReduction="10000"/>
          </a:bodyPr>
          <a:lstStyle/>
          <a:p>
            <a:r>
              <a:rPr lang="en-US" sz="2600" b="1" dirty="0" smtClean="0">
                <a:solidFill>
                  <a:schemeClr val="tx1"/>
                </a:solidFill>
              </a:rPr>
              <a:t>Retinal</a:t>
            </a:r>
            <a:endParaRPr lang="en-US" sz="2600" b="1" dirty="0">
              <a:solidFill>
                <a:schemeClr val="tx1"/>
              </a:solidFill>
            </a:endParaRPr>
          </a:p>
          <a:p>
            <a:pPr lvl="1">
              <a:buFont typeface="Arial" panose="020B0604020202020204" pitchFamily="34" charset="0"/>
              <a:buChar char="•"/>
            </a:pPr>
            <a:r>
              <a:rPr lang="en-US" sz="2100" dirty="0">
                <a:solidFill>
                  <a:schemeClr val="tx1"/>
                </a:solidFill>
              </a:rPr>
              <a:t>Loss of peripheral vision</a:t>
            </a:r>
          </a:p>
          <a:p>
            <a:pPr lvl="1">
              <a:buFont typeface="Arial" panose="020B0604020202020204" pitchFamily="34" charset="0"/>
              <a:buChar char="•"/>
            </a:pPr>
            <a:r>
              <a:rPr lang="en-US" sz="2100" dirty="0">
                <a:solidFill>
                  <a:schemeClr val="tx1"/>
                </a:solidFill>
              </a:rPr>
              <a:t>Distorted/blurred vision</a:t>
            </a:r>
          </a:p>
          <a:p>
            <a:pPr lvl="1">
              <a:buFont typeface="Arial" panose="020B0604020202020204" pitchFamily="34" charset="0"/>
              <a:buChar char="•"/>
            </a:pPr>
            <a:r>
              <a:rPr lang="en-US" sz="2100" dirty="0">
                <a:solidFill>
                  <a:schemeClr val="tx1"/>
                </a:solidFill>
              </a:rPr>
              <a:t>Blind spots</a:t>
            </a:r>
          </a:p>
          <a:p>
            <a:r>
              <a:rPr lang="en-US" sz="2600" b="1" dirty="0">
                <a:solidFill>
                  <a:schemeClr val="tx1"/>
                </a:solidFill>
              </a:rPr>
              <a:t>Example of </a:t>
            </a:r>
            <a:r>
              <a:rPr lang="en-US" sz="2600" b="1" dirty="0" smtClean="0">
                <a:solidFill>
                  <a:schemeClr val="tx1"/>
                </a:solidFill>
              </a:rPr>
              <a:t>documentation</a:t>
            </a:r>
            <a:endParaRPr lang="en-US" sz="2600" b="1" dirty="0">
              <a:solidFill>
                <a:schemeClr val="tx1"/>
              </a:solidFill>
            </a:endParaRPr>
          </a:p>
          <a:p>
            <a:pPr lvl="1">
              <a:buFont typeface="Arial" panose="020B0604020202020204" pitchFamily="34" charset="0"/>
              <a:buChar char="•"/>
            </a:pPr>
            <a:r>
              <a:rPr lang="en-US" sz="2100" dirty="0">
                <a:solidFill>
                  <a:schemeClr val="tx1"/>
                </a:solidFill>
              </a:rPr>
              <a:t>Patient reports that he had right half of eye </a:t>
            </a:r>
            <a:br>
              <a:rPr lang="en-US" sz="2100" dirty="0">
                <a:solidFill>
                  <a:schemeClr val="tx1"/>
                </a:solidFill>
              </a:rPr>
            </a:br>
            <a:r>
              <a:rPr lang="en-US" sz="2100" dirty="0">
                <a:solidFill>
                  <a:schemeClr val="tx1"/>
                </a:solidFill>
              </a:rPr>
              <a:t>blindness that occurred during the week before </a:t>
            </a:r>
            <a:br>
              <a:rPr lang="en-US" sz="2100" dirty="0">
                <a:solidFill>
                  <a:schemeClr val="tx1"/>
                </a:solidFill>
              </a:rPr>
            </a:br>
            <a:r>
              <a:rPr lang="en-US" sz="2100" dirty="0">
                <a:solidFill>
                  <a:schemeClr val="tx1"/>
                </a:solidFill>
              </a:rPr>
              <a:t>cas, that is now a blurred area of the top half of </a:t>
            </a:r>
            <a:br>
              <a:rPr lang="en-US" sz="2100" dirty="0">
                <a:solidFill>
                  <a:schemeClr val="tx1"/>
                </a:solidFill>
              </a:rPr>
            </a:br>
            <a:r>
              <a:rPr lang="en-US" sz="2100" dirty="0">
                <a:solidFill>
                  <a:schemeClr val="tx1"/>
                </a:solidFill>
              </a:rPr>
              <a:t>the eye. </a:t>
            </a:r>
          </a:p>
          <a:p>
            <a:pPr lvl="1">
              <a:buFont typeface="Arial" panose="020B0604020202020204" pitchFamily="34" charset="0"/>
              <a:buChar char="•"/>
            </a:pPr>
            <a:r>
              <a:rPr lang="en-US" sz="2100" dirty="0">
                <a:solidFill>
                  <a:schemeClr val="tx1"/>
                </a:solidFill>
              </a:rPr>
              <a:t>Saw an ophthalmologist and had a standard arteriogram done that showed occluded proximal right internal carotid.   </a:t>
            </a:r>
          </a:p>
          <a:p>
            <a:r>
              <a:rPr lang="en-US" sz="2400" b="1" dirty="0">
                <a:solidFill>
                  <a:schemeClr val="tx1"/>
                </a:solidFill>
              </a:rPr>
              <a:t>Documentation may include radiologic evidence of retinal artery occlusion</a:t>
            </a:r>
          </a:p>
          <a:p>
            <a:endParaRPr lang="en-US" sz="2400" dirty="0">
              <a:solidFill>
                <a:schemeClr val="tx1"/>
              </a:solidFill>
            </a:endParaRPr>
          </a:p>
          <a:p>
            <a:endParaRPr lang="en-US" sz="2500" dirty="0">
              <a:solidFill>
                <a:schemeClr val="tx1"/>
              </a:solidFill>
            </a:endParaRPr>
          </a:p>
        </p:txBody>
      </p:sp>
    </p:spTree>
    <p:extLst>
      <p:ext uri="{BB962C8B-B14F-4D97-AF65-F5344CB8AC3E}">
        <p14:creationId xmlns:p14="http://schemas.microsoft.com/office/powerpoint/2010/main" val="3942601974"/>
      </p:ext>
    </p:extLst>
  </p:cSld>
  <p:clrMapOvr>
    <a:masterClrMapping/>
  </p:clrMapOvr>
</p:sld>
</file>

<file path=ppt/theme/theme1.xml><?xml version="1.0" encoding="utf-8"?>
<a:theme xmlns:a="http://schemas.openxmlformats.org/drawingml/2006/main" name="Office Theme">
  <a:themeElements>
    <a:clrScheme name="BMC2 1">
      <a:dk1>
        <a:srgbClr val="000000"/>
      </a:dk1>
      <a:lt1>
        <a:srgbClr val="FFFFFF"/>
      </a:lt1>
      <a:dk2>
        <a:srgbClr val="00274C"/>
      </a:dk2>
      <a:lt2>
        <a:srgbClr val="E7E6E6"/>
      </a:lt2>
      <a:accent1>
        <a:srgbClr val="B6202E"/>
      </a:accent1>
      <a:accent2>
        <a:srgbClr val="D75F18"/>
      </a:accent2>
      <a:accent3>
        <a:srgbClr val="FFCB05"/>
      </a:accent3>
      <a:accent4>
        <a:srgbClr val="2F65A7"/>
      </a:accent4>
      <a:accent5>
        <a:srgbClr val="2B388B"/>
      </a:accent5>
      <a:accent6>
        <a:srgbClr val="6D6D70"/>
      </a:accent6>
      <a:hlink>
        <a:srgbClr val="4471C4"/>
      </a:hlink>
      <a:folHlink>
        <a:srgbClr val="B6202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1891</TotalTime>
  <Words>5263</Words>
  <Application>Microsoft Office PowerPoint</Application>
  <PresentationFormat>Widescreen</PresentationFormat>
  <Paragraphs>338</Paragraphs>
  <Slides>40</Slides>
  <Notes>29</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40</vt:i4>
      </vt:variant>
    </vt:vector>
  </HeadingPairs>
  <TitlesOfParts>
    <vt:vector size="49" baseType="lpstr">
      <vt:lpstr>Arial</vt:lpstr>
      <vt:lpstr>Calibri</vt:lpstr>
      <vt:lpstr>Calibri Light</vt:lpstr>
      <vt:lpstr>Courier New</vt:lpstr>
      <vt:lpstr>Trebuchet MS</vt:lpstr>
      <vt:lpstr>Office Theme</vt:lpstr>
      <vt:lpstr>1_Office Theme</vt:lpstr>
      <vt:lpstr>2_Office Theme</vt:lpstr>
      <vt:lpstr>Acrobat Document</vt:lpstr>
      <vt:lpstr>BMC2 Carotid Procedures </vt:lpstr>
      <vt:lpstr>Carotid Artery Stenting (CAS)  and  Carotid Endarterectomy (CEA)</vt:lpstr>
      <vt:lpstr>Carotid Anatomy</vt:lpstr>
      <vt:lpstr>Risk Factors</vt:lpstr>
      <vt:lpstr>Treatment</vt:lpstr>
      <vt:lpstr>CAS/CEA Indication or Outcome: TIA or Stroke</vt:lpstr>
      <vt:lpstr>CAS/CEA Indication or Outcome: TIA or Stroke</vt:lpstr>
      <vt:lpstr>CAS/CEA Indication or Outcome: TIA or Stroke</vt:lpstr>
      <vt:lpstr>CAS/CEA Indication or Outcome: TIA or Stroke</vt:lpstr>
      <vt:lpstr>CAS/CEA Indication or Outcome: TIA or Stroke</vt:lpstr>
      <vt:lpstr>CAS/CEA Acute Evolving Stroke as an Indication</vt:lpstr>
      <vt:lpstr>Carotid Duplex</vt:lpstr>
      <vt:lpstr>Carotid Duplex</vt:lpstr>
      <vt:lpstr>Carotid Duplex</vt:lpstr>
      <vt:lpstr>Carotid Duplex</vt:lpstr>
      <vt:lpstr>Carotid Endarterectomy (CEA)</vt:lpstr>
      <vt:lpstr>CEA Type of Procedure: Conventional</vt:lpstr>
      <vt:lpstr>CEA Type of Procedure: Conventional</vt:lpstr>
      <vt:lpstr>Arteriotomy Patch</vt:lpstr>
      <vt:lpstr>CEA Type of Procedure: Eversion</vt:lpstr>
      <vt:lpstr>Cranial Nerve Areas of Innervation</vt:lpstr>
      <vt:lpstr>Cranial Nerve Injury (CNI)</vt:lpstr>
      <vt:lpstr>CEA Outcomes: CNI</vt:lpstr>
      <vt:lpstr>CEA Outcomes: CNI</vt:lpstr>
      <vt:lpstr>Carotid Artery Stenting (CAS)</vt:lpstr>
      <vt:lpstr>Carotid Artery Stenting (CAS)</vt:lpstr>
      <vt:lpstr>Embolic Protection</vt:lpstr>
      <vt:lpstr>TCAR: Flow Reversal</vt:lpstr>
      <vt:lpstr>CAS Anatomic Variables</vt:lpstr>
      <vt:lpstr>Aortic Arch Types</vt:lpstr>
      <vt:lpstr>Normal vs Bovine Aortic Arch</vt:lpstr>
      <vt:lpstr>Bovine Aortic Arch</vt:lpstr>
      <vt:lpstr>CEA/CAS Outcomes</vt:lpstr>
      <vt:lpstr>CEA/CAS: Outcomes</vt:lpstr>
      <vt:lpstr>References</vt:lpstr>
      <vt:lpstr>References</vt:lpstr>
      <vt:lpstr>References</vt:lpstr>
      <vt:lpstr>References</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Soave, Martin</dc:creator>
  <cp:lastModifiedBy>Fleckenstein, Rebecca</cp:lastModifiedBy>
  <cp:revision>531</cp:revision>
  <dcterms:created xsi:type="dcterms:W3CDTF">2021-02-25T21:34:37Z</dcterms:created>
  <dcterms:modified xsi:type="dcterms:W3CDTF">2021-04-27T13:56:21Z</dcterms:modified>
</cp:coreProperties>
</file>